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5" r:id="rId8"/>
    <p:sldId id="262" r:id="rId9"/>
    <p:sldId id="264" r:id="rId10"/>
    <p:sldId id="305" r:id="rId11"/>
    <p:sldId id="266" r:id="rId12"/>
    <p:sldId id="267" r:id="rId13"/>
    <p:sldId id="268" r:id="rId14"/>
    <p:sldId id="270" r:id="rId15"/>
    <p:sldId id="307" r:id="rId16"/>
    <p:sldId id="308" r:id="rId17"/>
    <p:sldId id="309" r:id="rId18"/>
    <p:sldId id="271" r:id="rId19"/>
    <p:sldId id="314" r:id="rId20"/>
    <p:sldId id="272" r:id="rId21"/>
    <p:sldId id="273" r:id="rId22"/>
    <p:sldId id="274" r:id="rId23"/>
    <p:sldId id="275" r:id="rId24"/>
    <p:sldId id="276" r:id="rId25"/>
    <p:sldId id="278" r:id="rId26"/>
    <p:sldId id="279" r:id="rId27"/>
    <p:sldId id="320" r:id="rId28"/>
    <p:sldId id="313" r:id="rId29"/>
    <p:sldId id="280" r:id="rId30"/>
    <p:sldId id="277" r:id="rId31"/>
    <p:sldId id="281" r:id="rId32"/>
    <p:sldId id="311" r:id="rId33"/>
    <p:sldId id="312" r:id="rId34"/>
    <p:sldId id="283" r:id="rId35"/>
    <p:sldId id="294" r:id="rId36"/>
    <p:sldId id="284" r:id="rId37"/>
    <p:sldId id="285" r:id="rId38"/>
    <p:sldId id="286" r:id="rId39"/>
    <p:sldId id="287" r:id="rId40"/>
    <p:sldId id="288" r:id="rId41"/>
    <p:sldId id="290" r:id="rId42"/>
    <p:sldId id="289" r:id="rId43"/>
    <p:sldId id="295" r:id="rId44"/>
    <p:sldId id="316" r:id="rId45"/>
    <p:sldId id="296" r:id="rId46"/>
    <p:sldId id="297" r:id="rId47"/>
    <p:sldId id="291" r:id="rId48"/>
    <p:sldId id="292" r:id="rId49"/>
    <p:sldId id="293" r:id="rId50"/>
    <p:sldId id="315" r:id="rId51"/>
    <p:sldId id="298" r:id="rId52"/>
    <p:sldId id="299" r:id="rId53"/>
    <p:sldId id="300" r:id="rId54"/>
    <p:sldId id="317" r:id="rId55"/>
    <p:sldId id="301" r:id="rId56"/>
    <p:sldId id="319" r:id="rId57"/>
    <p:sldId id="318" r:id="rId58"/>
    <p:sldId id="302" r:id="rId59"/>
    <p:sldId id="303" r:id="rId60"/>
    <p:sldId id="304" r:id="rId61"/>
    <p:sldId id="306" r:id="rId62"/>
    <p:sldId id="310" r:id="rId6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71" autoAdjust="0"/>
    <p:restoredTop sz="94660"/>
  </p:normalViewPr>
  <p:slideViewPr>
    <p:cSldViewPr snapToGrid="0">
      <p:cViewPr varScale="1">
        <p:scale>
          <a:sx n="116" d="100"/>
          <a:sy n="116" d="100"/>
        </p:scale>
        <p:origin x="10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241146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354222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371518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519423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276308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381970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425803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287718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352856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256445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BEA884B-1D33-4BCF-A8C3-6429CB66C0D6}" type="datetimeFigureOut">
              <a:rPr lang="zh-TW" altLang="en-US" smtClean="0"/>
              <a:t>2021/8/15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2240212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A884B-1D33-4BCF-A8C3-6429CB66C0D6}" type="datetimeFigureOut">
              <a:rPr lang="zh-TW" altLang="en-US" smtClean="0"/>
              <a:t>2021/8/15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84E48-2D66-40B8-A0A1-53ECE4926BB9}" type="slidenum">
              <a:rPr lang="zh-TW" altLang="en-US" smtClean="0"/>
              <a:t>‹#›</a:t>
            </a:fld>
            <a:endParaRPr lang="zh-TW" altLang="en-US"/>
          </a:p>
        </p:txBody>
      </p:sp>
    </p:spTree>
    <p:extLst>
      <p:ext uri="{BB962C8B-B14F-4D97-AF65-F5344CB8AC3E}">
        <p14:creationId xmlns:p14="http://schemas.microsoft.com/office/powerpoint/2010/main" val="378239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nejm.org/doi/full/10.1056/NEJMoa2108891?query=recirc_mostViewed_railB_article"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COVID 19</a:t>
            </a:r>
            <a:r>
              <a:rPr lang="zh-TW" altLang="en-US" dirty="0" smtClean="0"/>
              <a:t>流行病學</a:t>
            </a:r>
            <a:r>
              <a:rPr lang="en-US" altLang="zh-TW" dirty="0" smtClean="0"/>
              <a:t>,</a:t>
            </a:r>
            <a:r>
              <a:rPr lang="zh-TW" altLang="en-US" dirty="0" smtClean="0"/>
              <a:t>臨床表現與疫苗預防</a:t>
            </a:r>
            <a:endParaRPr lang="zh-TW" altLang="en-US" dirty="0"/>
          </a:p>
        </p:txBody>
      </p:sp>
      <p:sp>
        <p:nvSpPr>
          <p:cNvPr id="3" name="副標題 2"/>
          <p:cNvSpPr>
            <a:spLocks noGrp="1"/>
          </p:cNvSpPr>
          <p:nvPr>
            <p:ph type="subTitle" idx="1"/>
          </p:nvPr>
        </p:nvSpPr>
        <p:spPr/>
        <p:txBody>
          <a:bodyPr>
            <a:normAutofit fontScale="92500" lnSpcReduction="10000"/>
          </a:bodyPr>
          <a:lstStyle/>
          <a:p>
            <a:r>
              <a:rPr lang="zh-TW" altLang="en-US" dirty="0" smtClean="0"/>
              <a:t>中山學大學附設醫院 感染科</a:t>
            </a:r>
            <a:endParaRPr lang="en-US" altLang="zh-TW" dirty="0" smtClean="0"/>
          </a:p>
          <a:p>
            <a:r>
              <a:rPr lang="zh-TW" altLang="en-US" dirty="0"/>
              <a:t>李鑒峯</a:t>
            </a:r>
            <a:r>
              <a:rPr lang="zh-TW" altLang="en-US" dirty="0" smtClean="0"/>
              <a:t>醫師</a:t>
            </a:r>
            <a:endParaRPr lang="en-US" altLang="zh-TW" dirty="0" smtClean="0"/>
          </a:p>
          <a:p>
            <a:endParaRPr lang="en-US" altLang="zh-TW" dirty="0"/>
          </a:p>
          <a:p>
            <a:r>
              <a:rPr lang="zh-TW" altLang="en-US" dirty="0" smtClean="0"/>
              <a:t>                                                      </a:t>
            </a:r>
            <a:endParaRPr lang="zh-TW" altLang="en-US" dirty="0"/>
          </a:p>
        </p:txBody>
      </p:sp>
      <p:sp>
        <p:nvSpPr>
          <p:cNvPr id="4" name="文字方塊 3"/>
          <p:cNvSpPr txBox="1"/>
          <p:nvPr/>
        </p:nvSpPr>
        <p:spPr>
          <a:xfrm>
            <a:off x="7908326" y="6318422"/>
            <a:ext cx="4143632" cy="369332"/>
          </a:xfrm>
          <a:prstGeom prst="rect">
            <a:avLst/>
          </a:prstGeom>
          <a:noFill/>
        </p:spPr>
        <p:txBody>
          <a:bodyPr wrap="square" rtlCol="0">
            <a:spAutoFit/>
          </a:bodyPr>
          <a:lstStyle/>
          <a:p>
            <a:r>
              <a:rPr lang="zh-TW" altLang="en-US"/>
              <a:t>部分圖片資料擷取自網路</a:t>
            </a:r>
            <a:r>
              <a:rPr lang="en-US" altLang="zh-TW"/>
              <a:t>,</a:t>
            </a:r>
            <a:r>
              <a:rPr lang="zh-TW" altLang="en-US"/>
              <a:t>僅供教學使用</a:t>
            </a:r>
            <a:endParaRPr lang="zh-TW" altLang="en-US" dirty="0"/>
          </a:p>
        </p:txBody>
      </p:sp>
    </p:spTree>
    <p:extLst>
      <p:ext uri="{BB962C8B-B14F-4D97-AF65-F5344CB8AC3E}">
        <p14:creationId xmlns:p14="http://schemas.microsoft.com/office/powerpoint/2010/main" val="3512300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15600" cy="5277794"/>
          </a:xfrm>
        </p:spPr>
      </p:pic>
      <p:sp>
        <p:nvSpPr>
          <p:cNvPr id="5" name="文字方塊 4"/>
          <p:cNvSpPr txBox="1"/>
          <p:nvPr/>
        </p:nvSpPr>
        <p:spPr>
          <a:xfrm>
            <a:off x="914400" y="5657671"/>
            <a:ext cx="10363200" cy="646331"/>
          </a:xfrm>
          <a:prstGeom prst="rect">
            <a:avLst/>
          </a:prstGeom>
          <a:noFill/>
        </p:spPr>
        <p:txBody>
          <a:bodyPr wrap="square" rtlCol="0">
            <a:spAutoFit/>
          </a:bodyPr>
          <a:lstStyle/>
          <a:p>
            <a:r>
              <a:rPr lang="en-US" altLang="zh-TW" sz="1200" dirty="0"/>
              <a:t>N </a:t>
            </a:r>
            <a:r>
              <a:rPr lang="en-US" altLang="zh-TW" sz="1200" dirty="0" err="1"/>
              <a:t>Engl</a:t>
            </a:r>
            <a:r>
              <a:rPr lang="en-US" altLang="zh-TW" sz="1200" dirty="0"/>
              <a:t> J Med 2021; </a:t>
            </a:r>
            <a:r>
              <a:rPr lang="en-US" altLang="zh-TW" sz="1200" dirty="0" smtClean="0"/>
              <a:t>385:179-186. </a:t>
            </a:r>
            <a:r>
              <a:rPr lang="en-US" altLang="zh-TW" sz="1200" dirty="0"/>
              <a:t>SARS-CoV-2 Variants and Vaccines</a:t>
            </a:r>
          </a:p>
          <a:p>
            <a:r>
              <a:rPr lang="en-US" altLang="zh-TW" sz="1200" dirty="0"/>
              <a:t>Philip R. Krause, M.D., Thomas R. Fleming, Ph.D., Ira M. </a:t>
            </a:r>
            <a:r>
              <a:rPr lang="en-US" altLang="zh-TW" sz="1200" dirty="0" err="1"/>
              <a:t>Longini</a:t>
            </a:r>
            <a:r>
              <a:rPr lang="en-US" altLang="zh-TW" sz="1200" dirty="0"/>
              <a:t>, Ph.D., Richard </a:t>
            </a:r>
            <a:r>
              <a:rPr lang="en-US" altLang="zh-TW" sz="1200" dirty="0" err="1"/>
              <a:t>Peto</a:t>
            </a:r>
            <a:r>
              <a:rPr lang="en-US" altLang="zh-TW" sz="1200" dirty="0"/>
              <a:t>, F.R.S., Sylvie Briand, M.D., David L. </a:t>
            </a:r>
            <a:r>
              <a:rPr lang="en-US" altLang="zh-TW" sz="1200" dirty="0" err="1"/>
              <a:t>Heymann</a:t>
            </a:r>
            <a:r>
              <a:rPr lang="en-US" altLang="zh-TW" sz="1200" dirty="0"/>
              <a:t>, M.D., Valerie </a:t>
            </a:r>
            <a:r>
              <a:rPr lang="en-US" altLang="zh-TW" sz="1200" dirty="0" err="1"/>
              <a:t>Beral</a:t>
            </a:r>
            <a:r>
              <a:rPr lang="en-US" altLang="zh-TW" sz="1200" dirty="0"/>
              <a:t>, F.R.C.P., Matthew D. </a:t>
            </a:r>
            <a:r>
              <a:rPr lang="en-US" altLang="zh-TW" sz="1200" dirty="0" err="1"/>
              <a:t>Snape</a:t>
            </a:r>
            <a:r>
              <a:rPr lang="en-US" altLang="zh-TW" sz="1200" dirty="0"/>
              <a:t>, M.D., Helen Rees, M.R.C.G.P., Alba-Maria </a:t>
            </a:r>
            <a:r>
              <a:rPr lang="en-US" altLang="zh-TW" sz="1200" dirty="0" err="1"/>
              <a:t>Ropero</a:t>
            </a:r>
            <a:r>
              <a:rPr lang="en-US" altLang="zh-TW" sz="1200" dirty="0"/>
              <a:t>, B.Sc., Ran D. </a:t>
            </a:r>
            <a:r>
              <a:rPr lang="en-US" altLang="zh-TW" sz="1200" dirty="0" err="1"/>
              <a:t>Balicer</a:t>
            </a:r>
            <a:r>
              <a:rPr lang="en-US" altLang="zh-TW" sz="1200" dirty="0"/>
              <a:t>, M.D., </a:t>
            </a:r>
            <a:r>
              <a:rPr lang="en-US" altLang="zh-TW" sz="1200" dirty="0" err="1"/>
              <a:t>Jakob</a:t>
            </a:r>
            <a:r>
              <a:rPr lang="en-US" altLang="zh-TW" sz="1200" dirty="0"/>
              <a:t> P. Cramer, M.D., et al.</a:t>
            </a:r>
            <a:endParaRPr lang="zh-TW" altLang="en-US" sz="1200" dirty="0"/>
          </a:p>
        </p:txBody>
      </p:sp>
      <p:sp>
        <p:nvSpPr>
          <p:cNvPr id="6" name="圓角矩形 5"/>
          <p:cNvSpPr/>
          <p:nvPr/>
        </p:nvSpPr>
        <p:spPr>
          <a:xfrm>
            <a:off x="4975654" y="914400"/>
            <a:ext cx="3072713" cy="77628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7806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marL="0" indent="0">
              <a:buNone/>
            </a:pPr>
            <a:endParaRPr lang="en-US" altLang="zh-TW" dirty="0" smtClean="0"/>
          </a:p>
          <a:p>
            <a:pPr marL="0" indent="0">
              <a:buNone/>
            </a:pPr>
            <a:endParaRPr lang="en-US" altLang="zh-TW" dirty="0"/>
          </a:p>
          <a:p>
            <a:pPr marL="0" indent="0">
              <a:buNone/>
            </a:pPr>
            <a:endParaRPr lang="en-US" altLang="zh-TW" dirty="0" smtClean="0"/>
          </a:p>
          <a:p>
            <a:pPr marL="0" indent="0">
              <a:buNone/>
            </a:pPr>
            <a:r>
              <a:rPr lang="zh-TW" altLang="en-US" dirty="0"/>
              <a:t> </a:t>
            </a:r>
            <a:r>
              <a:rPr lang="zh-TW" altLang="en-US" dirty="0" smtClean="0"/>
              <a:t>                                                </a:t>
            </a:r>
            <a:r>
              <a:rPr lang="zh-TW" altLang="en-US" sz="5400" dirty="0" smtClean="0"/>
              <a:t>流行病學</a:t>
            </a:r>
            <a:endParaRPr lang="zh-TW" altLang="en-US" sz="5400" dirty="0"/>
          </a:p>
        </p:txBody>
      </p:sp>
    </p:spTree>
    <p:extLst>
      <p:ext uri="{BB962C8B-B14F-4D97-AF65-F5344CB8AC3E}">
        <p14:creationId xmlns:p14="http://schemas.microsoft.com/office/powerpoint/2010/main" val="1472468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Autofit/>
          </a:bodyPr>
          <a:lstStyle/>
          <a:p>
            <a:r>
              <a:rPr lang="zh-TW" altLang="en-US" sz="1800" dirty="0" smtClean="0"/>
              <a:t>全球地理分佈和案例計數，報告了超過</a:t>
            </a:r>
            <a:r>
              <a:rPr lang="en-US" altLang="zh-TW" sz="1800" b="1" dirty="0" smtClean="0">
                <a:solidFill>
                  <a:srgbClr val="FF0000"/>
                </a:solidFill>
              </a:rPr>
              <a:t>2.02</a:t>
            </a:r>
            <a:r>
              <a:rPr lang="zh-TW" altLang="en-US" sz="1800" b="1" dirty="0" smtClean="0">
                <a:solidFill>
                  <a:srgbClr val="FF0000"/>
                </a:solidFill>
              </a:rPr>
              <a:t>億</a:t>
            </a:r>
            <a:r>
              <a:rPr lang="zh-TW" altLang="en-US" sz="1800" dirty="0" smtClean="0"/>
              <a:t>的</a:t>
            </a:r>
            <a:r>
              <a:rPr lang="en-US" altLang="zh-TW" sz="1800" dirty="0" smtClean="0"/>
              <a:t>Covid-19</a:t>
            </a:r>
            <a:r>
              <a:rPr lang="zh-TW" altLang="en-US" sz="1800" dirty="0" smtClean="0"/>
              <a:t>確診病例。</a:t>
            </a:r>
            <a:endParaRPr lang="en-US" altLang="zh-TW" sz="1800" dirty="0" smtClean="0"/>
          </a:p>
          <a:p>
            <a:r>
              <a:rPr lang="zh-TW" altLang="en-US" sz="1800" dirty="0" smtClean="0"/>
              <a:t>傳播 </a:t>
            </a:r>
            <a:r>
              <a:rPr lang="en-US" altLang="zh-TW" sz="1800" dirty="0" smtClean="0"/>
              <a:t>- </a:t>
            </a:r>
            <a:r>
              <a:rPr lang="zh-TW" altLang="en-US" sz="1800" dirty="0" smtClean="0"/>
              <a:t>人對人的傳播是</a:t>
            </a:r>
            <a:r>
              <a:rPr lang="en-US" altLang="zh-TW" sz="1800" dirty="0" smtClean="0"/>
              <a:t>SARS-COV-2</a:t>
            </a:r>
            <a:r>
              <a:rPr lang="zh-TW" altLang="en-US" sz="1800" dirty="0" smtClean="0"/>
              <a:t>傳輸的主要模式。</a:t>
            </a:r>
            <a:endParaRPr lang="en-US" altLang="zh-TW" sz="1800" dirty="0" smtClean="0"/>
          </a:p>
          <a:p>
            <a:pPr lvl="1"/>
            <a:r>
              <a:rPr lang="zh-TW" altLang="en-US" sz="1800" dirty="0" smtClean="0"/>
              <a:t>主要通過近距離</a:t>
            </a:r>
            <a:r>
              <a:rPr lang="zh-TW" altLang="en-US" sz="1800" b="1" dirty="0" smtClean="0">
                <a:solidFill>
                  <a:srgbClr val="FF0000"/>
                </a:solidFill>
              </a:rPr>
              <a:t>飛沫接觸</a:t>
            </a:r>
            <a:r>
              <a:rPr lang="zh-TW" altLang="en-US" sz="1800" dirty="0" smtClean="0"/>
              <a:t>（即，大約六英尺或兩米）通過呼吸粒子發生。</a:t>
            </a:r>
            <a:endParaRPr lang="en-US" altLang="zh-TW" sz="1800" dirty="0" smtClean="0"/>
          </a:p>
          <a:p>
            <a:pPr lvl="1"/>
            <a:r>
              <a:rPr lang="zh-TW" altLang="en-US" sz="1800" dirty="0" smtClean="0"/>
              <a:t>通過</a:t>
            </a:r>
            <a:r>
              <a:rPr lang="zh-TW" altLang="en-US" sz="1800" b="1" dirty="0" smtClean="0">
                <a:solidFill>
                  <a:srgbClr val="FF0000"/>
                </a:solidFill>
              </a:rPr>
              <a:t>空氣傳播</a:t>
            </a:r>
            <a:r>
              <a:rPr lang="zh-TW" altLang="en-US" sz="1800" dirty="0" smtClean="0"/>
              <a:t>的路線傳播更長的距離（通過吸入留在空中懸浮的</a:t>
            </a:r>
            <a:r>
              <a:rPr lang="zh-TW" altLang="en-US" sz="1800" dirty="0"/>
              <a:t>微</a:t>
            </a:r>
            <a:r>
              <a:rPr lang="zh-TW" altLang="en-US" sz="1800" dirty="0" smtClean="0"/>
              <a:t>粒），但這種傳輸模式對大流行產生的程度是不確定的。</a:t>
            </a:r>
            <a:endParaRPr lang="en-US" altLang="zh-TW" sz="1800" dirty="0" smtClean="0"/>
          </a:p>
          <a:p>
            <a:pPr lvl="1"/>
            <a:r>
              <a:rPr lang="zh-TW" altLang="en-US" sz="1800" dirty="0" smtClean="0"/>
              <a:t>受污染的表面， </a:t>
            </a:r>
            <a:r>
              <a:rPr lang="zh-TW" altLang="en-US" sz="1800" b="1" dirty="0" smtClean="0">
                <a:solidFill>
                  <a:srgbClr val="FF0000"/>
                </a:solidFill>
              </a:rPr>
              <a:t>間接接觸</a:t>
            </a:r>
            <a:r>
              <a:rPr lang="zh-TW" altLang="en-US" sz="1800" dirty="0" smtClean="0"/>
              <a:t>而感染。</a:t>
            </a:r>
            <a:endParaRPr lang="en-US" altLang="zh-TW" sz="1800" dirty="0" smtClean="0"/>
          </a:p>
          <a:p>
            <a:r>
              <a:rPr lang="en-US" altLang="zh-TW" sz="1800" dirty="0" smtClean="0"/>
              <a:t>SARS-COV-2</a:t>
            </a:r>
            <a:r>
              <a:rPr lang="zh-TW" altLang="en-US" sz="1800" dirty="0" smtClean="0"/>
              <a:t>的潛在傳播風險在症狀出現之前就開始，並且在疾病過程中</a:t>
            </a:r>
            <a:r>
              <a:rPr lang="zh-TW" altLang="en-US" sz="1800" dirty="0" smtClean="0">
                <a:solidFill>
                  <a:srgbClr val="FF0000"/>
                </a:solidFill>
              </a:rPr>
              <a:t>最早期</a:t>
            </a:r>
            <a:r>
              <a:rPr lang="zh-TW" altLang="en-US" sz="1800" dirty="0" smtClean="0"/>
              <a:t>是最高的，估計傳染病在</a:t>
            </a:r>
            <a:r>
              <a:rPr lang="zh-TW" altLang="en-US" sz="1800" dirty="0" smtClean="0">
                <a:solidFill>
                  <a:srgbClr val="FF0000"/>
                </a:solidFill>
              </a:rPr>
              <a:t>症狀發作</a:t>
            </a:r>
            <a:r>
              <a:rPr lang="zh-TW" altLang="en-US" sz="1800" b="1" dirty="0" smtClean="0">
                <a:solidFill>
                  <a:srgbClr val="FF0000"/>
                </a:solidFill>
              </a:rPr>
              <a:t>前兩天和後一天</a:t>
            </a:r>
            <a:r>
              <a:rPr lang="zh-TW" altLang="en-US" sz="1800" dirty="0" smtClean="0"/>
              <a:t>達到最高，七天內下降。</a:t>
            </a:r>
            <a:r>
              <a:rPr lang="en-US" altLang="zh-TW" sz="1800" dirty="0" smtClean="0"/>
              <a:t>;</a:t>
            </a:r>
            <a:r>
              <a:rPr lang="zh-TW" altLang="en-US" sz="1800" dirty="0" smtClean="0"/>
              <a:t>此後傳輸的風險減少。疾病</a:t>
            </a:r>
            <a:r>
              <a:rPr lang="en-US" altLang="zh-TW" sz="1800" b="1" dirty="0" smtClean="0">
                <a:solidFill>
                  <a:srgbClr val="FF0000"/>
                </a:solidFill>
              </a:rPr>
              <a:t>7</a:t>
            </a:r>
            <a:r>
              <a:rPr lang="zh-TW" altLang="en-US" sz="1800" b="1" dirty="0" smtClean="0">
                <a:solidFill>
                  <a:srgbClr val="FF0000"/>
                </a:solidFill>
              </a:rPr>
              <a:t>至</a:t>
            </a:r>
            <a:r>
              <a:rPr lang="en-US" altLang="zh-TW" sz="1800" b="1" dirty="0" smtClean="0">
                <a:solidFill>
                  <a:srgbClr val="FF0000"/>
                </a:solidFill>
              </a:rPr>
              <a:t>10</a:t>
            </a:r>
            <a:r>
              <a:rPr lang="zh-TW" altLang="en-US" sz="1800" b="1" dirty="0" smtClean="0">
                <a:solidFill>
                  <a:srgbClr val="FF0000"/>
                </a:solidFill>
              </a:rPr>
              <a:t>天后</a:t>
            </a:r>
            <a:r>
              <a:rPr lang="zh-TW" altLang="en-US" sz="1800" dirty="0" smtClean="0">
                <a:solidFill>
                  <a:srgbClr val="FF0000"/>
                </a:solidFill>
              </a:rPr>
              <a:t>的傳播不太可能</a:t>
            </a:r>
            <a:r>
              <a:rPr lang="zh-TW" altLang="en-US" sz="1800" dirty="0" smtClean="0"/>
              <a:t>，特別是對於免疫健全的輕症患者。即使</a:t>
            </a:r>
            <a:r>
              <a:rPr lang="zh-TW" altLang="en-US" sz="1800" dirty="0" smtClean="0">
                <a:solidFill>
                  <a:srgbClr val="FF0000"/>
                </a:solidFill>
              </a:rPr>
              <a:t>檢測出病毒</a:t>
            </a:r>
            <a:r>
              <a:rPr lang="en-US" altLang="zh-TW" sz="1800" dirty="0" smtClean="0">
                <a:solidFill>
                  <a:srgbClr val="FF0000"/>
                </a:solidFill>
              </a:rPr>
              <a:t>RNA</a:t>
            </a:r>
            <a:r>
              <a:rPr lang="zh-TW" altLang="en-US" sz="1800" dirty="0" smtClean="0">
                <a:solidFill>
                  <a:srgbClr val="FF0000"/>
                </a:solidFill>
              </a:rPr>
              <a:t>檢測也不一定表明感染性病毒的存在</a:t>
            </a:r>
            <a:r>
              <a:rPr lang="zh-TW" altLang="en-US" sz="1800" dirty="0" smtClean="0"/>
              <a:t>。</a:t>
            </a:r>
            <a:endParaRPr lang="en-US" altLang="zh-TW" sz="1800" dirty="0" smtClean="0"/>
          </a:p>
          <a:p>
            <a:r>
              <a:rPr lang="zh-TW" altLang="en-US" sz="1800" b="1" dirty="0"/>
              <a:t>潛伏期</a:t>
            </a:r>
            <a:r>
              <a:rPr lang="zh-TW" altLang="en-US" sz="1800" dirty="0"/>
              <a:t/>
            </a:r>
            <a:br>
              <a:rPr lang="zh-TW" altLang="en-US" sz="1800" dirty="0"/>
            </a:br>
            <a:r>
              <a:rPr lang="zh-TW" altLang="en-US" sz="1800" dirty="0"/>
              <a:t>依據世界衛生組織公告，感染新型冠狀病毒</a:t>
            </a:r>
            <a:r>
              <a:rPr lang="en-US" altLang="zh-TW" sz="1800" dirty="0"/>
              <a:t>SARS-CoV-2</a:t>
            </a:r>
            <a:r>
              <a:rPr lang="zh-TW" altLang="en-US" sz="1800" dirty="0"/>
              <a:t>至發病之</a:t>
            </a:r>
            <a:r>
              <a:rPr lang="zh-TW" altLang="en-US" sz="1800" dirty="0">
                <a:solidFill>
                  <a:srgbClr val="FF0000"/>
                </a:solidFill>
              </a:rPr>
              <a:t>潛伏期為</a:t>
            </a:r>
            <a:r>
              <a:rPr lang="en-US" altLang="zh-TW" sz="1800" b="1" dirty="0">
                <a:solidFill>
                  <a:srgbClr val="FF0000"/>
                </a:solidFill>
              </a:rPr>
              <a:t>1</a:t>
            </a:r>
            <a:r>
              <a:rPr lang="zh-TW" altLang="en-US" sz="1800" b="1" dirty="0">
                <a:solidFill>
                  <a:srgbClr val="FF0000"/>
                </a:solidFill>
              </a:rPr>
              <a:t>至</a:t>
            </a:r>
            <a:r>
              <a:rPr lang="en-US" altLang="zh-TW" sz="1800" b="1" dirty="0">
                <a:solidFill>
                  <a:srgbClr val="FF0000"/>
                </a:solidFill>
              </a:rPr>
              <a:t>14</a:t>
            </a:r>
            <a:r>
              <a:rPr lang="zh-TW" altLang="en-US" sz="1800" b="1" dirty="0">
                <a:solidFill>
                  <a:srgbClr val="FF0000"/>
                </a:solidFill>
              </a:rPr>
              <a:t>天</a:t>
            </a:r>
            <a:r>
              <a:rPr lang="zh-TW" altLang="en-US" sz="1800" dirty="0"/>
              <a:t>（多數為</a:t>
            </a:r>
            <a:r>
              <a:rPr lang="en-US" altLang="zh-TW" sz="1800" dirty="0"/>
              <a:t>5</a:t>
            </a:r>
            <a:r>
              <a:rPr lang="zh-TW" altLang="en-US" sz="1800" dirty="0"/>
              <a:t>至</a:t>
            </a:r>
            <a:r>
              <a:rPr lang="en-US" altLang="zh-TW" sz="1800" dirty="0"/>
              <a:t>6</a:t>
            </a:r>
            <a:r>
              <a:rPr lang="zh-TW" altLang="en-US" sz="1800" dirty="0"/>
              <a:t>天）</a:t>
            </a:r>
            <a:r>
              <a:rPr lang="zh-TW" altLang="en-US" sz="1800" dirty="0" smtClean="0"/>
              <a:t>。</a:t>
            </a:r>
            <a:endParaRPr lang="en-US" altLang="zh-TW" sz="1800" dirty="0" smtClean="0"/>
          </a:p>
          <a:p>
            <a:r>
              <a:rPr lang="zh-TW" altLang="en-US" sz="1800" b="1" dirty="0" smtClean="0"/>
              <a:t>可傳染期</a:t>
            </a:r>
            <a:r>
              <a:rPr lang="zh-TW" altLang="en-US" sz="1800" dirty="0" smtClean="0"/>
              <a:t/>
            </a:r>
            <a:br>
              <a:rPr lang="zh-TW" altLang="en-US" sz="1800" dirty="0" smtClean="0"/>
            </a:br>
            <a:r>
              <a:rPr lang="zh-TW" altLang="en-US" sz="1800" dirty="0" smtClean="0"/>
              <a:t>依據世界衛生組織資訊，確診病人發病</a:t>
            </a:r>
            <a:r>
              <a:rPr lang="zh-TW" altLang="en-US" sz="1800" b="1" dirty="0" smtClean="0">
                <a:solidFill>
                  <a:srgbClr val="FF0000"/>
                </a:solidFill>
              </a:rPr>
              <a:t>前</a:t>
            </a:r>
            <a:r>
              <a:rPr lang="en-US" altLang="zh-TW" sz="1800" b="1" dirty="0" smtClean="0">
                <a:solidFill>
                  <a:srgbClr val="FF0000"/>
                </a:solidFill>
              </a:rPr>
              <a:t>2</a:t>
            </a:r>
            <a:r>
              <a:rPr lang="zh-TW" altLang="en-US" sz="1800" b="1" dirty="0" smtClean="0">
                <a:solidFill>
                  <a:srgbClr val="FF0000"/>
                </a:solidFill>
              </a:rPr>
              <a:t>天</a:t>
            </a:r>
            <a:r>
              <a:rPr lang="zh-TW" altLang="en-US" sz="1800" dirty="0" smtClean="0"/>
              <a:t>即可能具傳染力。另，確診病人發病後呼吸道病毒持續排出（</a:t>
            </a:r>
            <a:r>
              <a:rPr lang="en-US" altLang="zh-TW" sz="1800" dirty="0" smtClean="0"/>
              <a:t>viral shedding</a:t>
            </a:r>
            <a:r>
              <a:rPr lang="zh-TW" altLang="en-US" sz="1800" dirty="0" smtClean="0"/>
              <a:t>）期間仍無法正確得知，唯依國內經驗與國際文獻得知，確診病人</a:t>
            </a:r>
            <a:r>
              <a:rPr lang="zh-TW" altLang="en-US" sz="1800" b="1" dirty="0" smtClean="0"/>
              <a:t>上呼吸道</a:t>
            </a:r>
            <a:r>
              <a:rPr lang="zh-TW" altLang="en-US" sz="1800" dirty="0" smtClean="0"/>
              <a:t>檢體可持續檢測</a:t>
            </a:r>
            <a:r>
              <a:rPr lang="en-US" altLang="zh-TW" sz="1800" dirty="0" smtClean="0"/>
              <a:t>SARS-CoV-2</a:t>
            </a:r>
            <a:r>
              <a:rPr lang="zh-TW" altLang="en-US" sz="1800" dirty="0" smtClean="0"/>
              <a:t>核酸陽性平均達</a:t>
            </a:r>
            <a:r>
              <a:rPr lang="zh-TW" altLang="en-US" sz="1800" b="1" dirty="0" smtClean="0">
                <a:solidFill>
                  <a:srgbClr val="FF0000"/>
                </a:solidFill>
              </a:rPr>
              <a:t>兩週以上</a:t>
            </a:r>
            <a:r>
              <a:rPr lang="zh-TW" altLang="en-US" sz="1800" dirty="0" smtClean="0"/>
              <a:t>，且</a:t>
            </a:r>
            <a:r>
              <a:rPr lang="zh-TW" altLang="en-US" sz="1800" b="1" dirty="0" smtClean="0"/>
              <a:t>下呼吸道檢體檢出病毒的時間可能更久</a:t>
            </a:r>
            <a:r>
              <a:rPr lang="zh-TW" altLang="en-US" sz="1800" dirty="0" smtClean="0"/>
              <a:t>。</a:t>
            </a:r>
            <a:br>
              <a:rPr lang="zh-TW" altLang="en-US" sz="1800" dirty="0" smtClean="0"/>
            </a:br>
            <a:endParaRPr lang="en-US" altLang="zh-TW" sz="1800" dirty="0" smtClean="0"/>
          </a:p>
        </p:txBody>
      </p:sp>
    </p:spTree>
    <p:extLst>
      <p:ext uri="{BB962C8B-B14F-4D97-AF65-F5344CB8AC3E}">
        <p14:creationId xmlns:p14="http://schemas.microsoft.com/office/powerpoint/2010/main" val="4070317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傳播風險</a:t>
            </a:r>
          </a:p>
        </p:txBody>
      </p:sp>
      <p:sp>
        <p:nvSpPr>
          <p:cNvPr id="3" name="內容版面配置區 2"/>
          <p:cNvSpPr>
            <a:spLocks noGrp="1"/>
          </p:cNvSpPr>
          <p:nvPr>
            <p:ph idx="1"/>
          </p:nvPr>
        </p:nvSpPr>
        <p:spPr/>
        <p:txBody>
          <a:bodyPr>
            <a:normAutofit lnSpcReduction="10000"/>
          </a:bodyPr>
          <a:lstStyle/>
          <a:p>
            <a:r>
              <a:rPr lang="zh-TW" altLang="en-US" dirty="0" smtClean="0"/>
              <a:t>與具有</a:t>
            </a:r>
            <a:r>
              <a:rPr lang="en-US" altLang="zh-TW" dirty="0" smtClean="0"/>
              <a:t>Covid-19</a:t>
            </a:r>
            <a:r>
              <a:rPr lang="zh-TW" altLang="en-US" dirty="0" smtClean="0"/>
              <a:t>的個體接觸後的傳播風險隨著接觸的</a:t>
            </a:r>
            <a:r>
              <a:rPr lang="zh-TW" altLang="en-US" b="1" dirty="0" smtClean="0"/>
              <a:t>近距離</a:t>
            </a:r>
            <a:r>
              <a:rPr lang="zh-TW" altLang="en-US" dirty="0" smtClean="0"/>
              <a:t>和</a:t>
            </a:r>
            <a:r>
              <a:rPr lang="zh-TW" altLang="en-US" b="1" dirty="0" smtClean="0"/>
              <a:t>持續時間</a:t>
            </a:r>
            <a:r>
              <a:rPr lang="zh-TW" altLang="en-US" dirty="0" smtClean="0"/>
              <a:t>而增加，並且在</a:t>
            </a:r>
            <a:r>
              <a:rPr lang="zh-TW" altLang="en-US" b="1" dirty="0" smtClean="0">
                <a:solidFill>
                  <a:srgbClr val="FF0000"/>
                </a:solidFill>
              </a:rPr>
              <a:t>室內環境中長時間接觸</a:t>
            </a:r>
            <a:r>
              <a:rPr lang="zh-TW" altLang="en-US" dirty="0" smtClean="0"/>
              <a:t>似乎最高。</a:t>
            </a:r>
            <a:endParaRPr lang="en-US" altLang="zh-TW" dirty="0" smtClean="0"/>
          </a:p>
          <a:p>
            <a:pPr lvl="1"/>
            <a:r>
              <a:rPr lang="zh-TW" altLang="en-US" dirty="0" smtClean="0"/>
              <a:t>在一般</a:t>
            </a:r>
            <a:r>
              <a:rPr lang="zh-TW" altLang="en-US" dirty="0" smtClean="0">
                <a:solidFill>
                  <a:srgbClr val="FF0000"/>
                </a:solidFill>
              </a:rPr>
              <a:t>家庭生活的接觸</a:t>
            </a:r>
            <a:r>
              <a:rPr lang="en-US" altLang="zh-TW" dirty="0" smtClean="0"/>
              <a:t>(Among household contacts)</a:t>
            </a:r>
          </a:p>
          <a:p>
            <a:pPr lvl="1"/>
            <a:r>
              <a:rPr lang="zh-TW" altLang="en-US" dirty="0" smtClean="0"/>
              <a:t>在</a:t>
            </a:r>
            <a:r>
              <a:rPr lang="zh-TW" altLang="en-US" b="1" dirty="0" smtClean="0">
                <a:solidFill>
                  <a:srgbClr val="FF0000"/>
                </a:solidFill>
              </a:rPr>
              <a:t>未使用</a:t>
            </a:r>
            <a:r>
              <a:rPr lang="zh-TW" altLang="en-US" dirty="0" smtClean="0"/>
              <a:t>個人防護設備的</a:t>
            </a:r>
            <a:r>
              <a:rPr lang="zh-TW" altLang="en-US" dirty="0" smtClean="0">
                <a:solidFill>
                  <a:srgbClr val="FF0000"/>
                </a:solidFill>
              </a:rPr>
              <a:t>醫療環境</a:t>
            </a:r>
            <a:r>
              <a:rPr lang="zh-TW" altLang="en-US" dirty="0" smtClean="0"/>
              <a:t>（包括醫院和長期護理設施）中</a:t>
            </a:r>
            <a:endParaRPr lang="en-US" altLang="zh-TW" dirty="0" smtClean="0"/>
          </a:p>
          <a:p>
            <a:pPr lvl="1"/>
            <a:r>
              <a:rPr lang="zh-TW" altLang="en-US" dirty="0" smtClean="0"/>
              <a:t>在</a:t>
            </a:r>
            <a:r>
              <a:rPr lang="zh-TW" altLang="en-US" dirty="0" smtClean="0">
                <a:solidFill>
                  <a:srgbClr val="FF0000"/>
                </a:solidFill>
              </a:rPr>
              <a:t>其他聚集</a:t>
            </a:r>
            <a:r>
              <a:rPr lang="zh-TW" altLang="en-US" dirty="0" smtClean="0"/>
              <a:t>的環境中，個人居住或在近區工作的人（例如，巡航船，無家可歸者避難所，拘留設施，高校宿舍和食品加工設施）。</a:t>
            </a:r>
            <a:endParaRPr lang="en-US" altLang="zh-TW" dirty="0" smtClean="0"/>
          </a:p>
          <a:p>
            <a:pPr lvl="1"/>
            <a:r>
              <a:rPr lang="zh-TW" altLang="en-US" dirty="0" smtClean="0"/>
              <a:t>傳播的風險與更多</a:t>
            </a:r>
            <a:r>
              <a:rPr lang="zh-TW" altLang="en-US" dirty="0" smtClean="0">
                <a:solidFill>
                  <a:srgbClr val="FF0000"/>
                </a:solidFill>
              </a:rPr>
              <a:t>間接接觸</a:t>
            </a:r>
            <a:r>
              <a:rPr lang="zh-TW" altLang="en-US" dirty="0" smtClean="0"/>
              <a:t>（例如，在街道上接觸有感染的人，處理以前由感染的人用過的物品）並不明確，很可能</a:t>
            </a:r>
            <a:r>
              <a:rPr lang="zh-TW" altLang="en-US" dirty="0" smtClean="0">
                <a:solidFill>
                  <a:srgbClr val="FF0000"/>
                </a:solidFill>
              </a:rPr>
              <a:t>很低</a:t>
            </a:r>
            <a:r>
              <a:rPr lang="zh-TW" altLang="en-US" dirty="0" smtClean="0"/>
              <a:t>。</a:t>
            </a:r>
            <a:endParaRPr lang="en-US" altLang="zh-TW" dirty="0" smtClean="0"/>
          </a:p>
          <a:p>
            <a:pPr lvl="1"/>
            <a:r>
              <a:rPr lang="zh-TW" altLang="en-US" dirty="0" smtClean="0">
                <a:solidFill>
                  <a:srgbClr val="FF0000"/>
                </a:solidFill>
              </a:rPr>
              <a:t>無症狀或症狀前傳播 </a:t>
            </a:r>
            <a:r>
              <a:rPr lang="en-US" altLang="zh-TW" dirty="0" smtClean="0"/>
              <a:t>- </a:t>
            </a:r>
            <a:r>
              <a:rPr lang="zh-TW" altLang="en-US" dirty="0" smtClean="0"/>
              <a:t>從感染的個體傳播</a:t>
            </a:r>
            <a:r>
              <a:rPr lang="en-US" altLang="zh-TW" dirty="0" smtClean="0"/>
              <a:t>SARS-COV-2</a:t>
            </a:r>
            <a:r>
              <a:rPr lang="zh-TW" altLang="en-US" dirty="0" smtClean="0"/>
              <a:t>，但沒有症狀（包括後來發展症狀的人</a:t>
            </a:r>
            <a:r>
              <a:rPr lang="en-US" altLang="zh-TW" dirty="0" smtClean="0"/>
              <a:t>(</a:t>
            </a:r>
            <a:r>
              <a:rPr lang="zh-TW" altLang="en-US" dirty="0" smtClean="0"/>
              <a:t>症狀前傳播</a:t>
            </a:r>
            <a:r>
              <a:rPr lang="en-US" altLang="zh-TW" dirty="0" smtClean="0"/>
              <a:t>)</a:t>
            </a:r>
            <a:r>
              <a:rPr lang="zh-TW" altLang="en-US" dirty="0" smtClean="0"/>
              <a:t>）</a:t>
            </a:r>
            <a:r>
              <a:rPr lang="en-US" altLang="zh-TW" dirty="0" smtClean="0"/>
              <a:t>:</a:t>
            </a:r>
            <a:r>
              <a:rPr lang="zh-TW" altLang="en-US" dirty="0" smtClean="0"/>
              <a:t>從無症狀的人傳播的風險似乎</a:t>
            </a:r>
            <a:r>
              <a:rPr lang="zh-TW" altLang="en-US" dirty="0" smtClean="0">
                <a:solidFill>
                  <a:srgbClr val="FF0000"/>
                </a:solidFill>
              </a:rPr>
              <a:t>少於</a:t>
            </a:r>
            <a:r>
              <a:rPr lang="zh-TW" altLang="en-US" dirty="0" smtClean="0"/>
              <a:t>來自</a:t>
            </a:r>
            <a:r>
              <a:rPr lang="zh-TW" altLang="en-US" dirty="0"/>
              <a:t>有</a:t>
            </a:r>
            <a:r>
              <a:rPr lang="zh-TW" altLang="en-US" dirty="0" smtClean="0"/>
              <a:t>症狀的人。但這些人無法被隔離，增加了接觸機會。</a:t>
            </a:r>
            <a:r>
              <a:rPr lang="en-US" altLang="zh-TW" dirty="0" smtClean="0"/>
              <a:t>CDC</a:t>
            </a:r>
            <a:r>
              <a:rPr lang="zh-TW" altLang="en-US" dirty="0" smtClean="0"/>
              <a:t>建模研究估計，</a:t>
            </a:r>
            <a:r>
              <a:rPr lang="en-US" altLang="zh-TW" dirty="0" smtClean="0">
                <a:solidFill>
                  <a:srgbClr val="FF0000"/>
                </a:solidFill>
              </a:rPr>
              <a:t>59</a:t>
            </a:r>
            <a:r>
              <a:rPr lang="zh-TW" altLang="en-US" dirty="0" smtClean="0">
                <a:solidFill>
                  <a:srgbClr val="FF0000"/>
                </a:solidFill>
              </a:rPr>
              <a:t>％</a:t>
            </a:r>
            <a:r>
              <a:rPr lang="zh-TW" altLang="en-US" dirty="0" smtClean="0"/>
              <a:t>的傳播率可能歸因於沒有症狀的個體</a:t>
            </a:r>
            <a:r>
              <a:rPr lang="en-US" altLang="zh-TW" dirty="0" smtClean="0"/>
              <a:t>(</a:t>
            </a:r>
            <a:r>
              <a:rPr lang="zh-TW" altLang="en-US" dirty="0" smtClean="0"/>
              <a:t>症狀前傳播</a:t>
            </a:r>
            <a:r>
              <a:rPr lang="en-US" altLang="zh-TW" dirty="0" smtClean="0"/>
              <a:t>35%;</a:t>
            </a:r>
            <a:r>
              <a:rPr lang="zh-TW" altLang="en-US" dirty="0" smtClean="0"/>
              <a:t>無症狀傳播</a:t>
            </a:r>
            <a:r>
              <a:rPr lang="en-US" altLang="zh-TW" dirty="0" smtClean="0"/>
              <a:t>24%)</a:t>
            </a:r>
            <a:r>
              <a:rPr lang="zh-TW" altLang="en-US" dirty="0" smtClean="0"/>
              <a:t>。</a:t>
            </a:r>
            <a:endParaRPr lang="en-US" altLang="zh-TW" dirty="0" smtClean="0"/>
          </a:p>
          <a:p>
            <a:pPr lvl="1"/>
            <a:endParaRPr lang="zh-TW" altLang="en-US" dirty="0"/>
          </a:p>
        </p:txBody>
      </p:sp>
    </p:spTree>
    <p:extLst>
      <p:ext uri="{BB962C8B-B14F-4D97-AF65-F5344CB8AC3E}">
        <p14:creationId xmlns:p14="http://schemas.microsoft.com/office/powerpoint/2010/main" val="4140359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傳播風險</a:t>
            </a:r>
          </a:p>
        </p:txBody>
      </p:sp>
      <p:sp>
        <p:nvSpPr>
          <p:cNvPr id="3" name="內容版面配置區 2"/>
          <p:cNvSpPr>
            <a:spLocks noGrp="1"/>
          </p:cNvSpPr>
          <p:nvPr>
            <p:ph idx="1"/>
          </p:nvPr>
        </p:nvSpPr>
        <p:spPr/>
        <p:txBody>
          <a:bodyPr/>
          <a:lstStyle/>
          <a:p>
            <a:r>
              <a:rPr lang="zh-TW" altLang="en-US" b="1" dirty="0" smtClean="0"/>
              <a:t>動物接觸風險 </a:t>
            </a:r>
            <a:r>
              <a:rPr lang="en-US" altLang="zh-TW" dirty="0" smtClean="0"/>
              <a:t>-  SARS-COV-2</a:t>
            </a:r>
            <a:r>
              <a:rPr lang="zh-TW" altLang="en-US" dirty="0" smtClean="0"/>
              <a:t>感染被認為最初從動物宿主傳播給人類，但通過動物接觸的持續風險是不確定的。</a:t>
            </a:r>
            <a:r>
              <a:rPr lang="zh-TW" altLang="en-US" dirty="0" smtClean="0">
                <a:solidFill>
                  <a:srgbClr val="FF0000"/>
                </a:solidFill>
              </a:rPr>
              <a:t>沒有證據</a:t>
            </a:r>
            <a:r>
              <a:rPr lang="zh-TW" altLang="en-US" dirty="0" smtClean="0"/>
              <a:t>表明動物（包括馴養動物）是人類感染的主要來源。</a:t>
            </a:r>
            <a:endParaRPr lang="en-US" altLang="zh-TW" dirty="0" smtClean="0"/>
          </a:p>
          <a:p>
            <a:pPr lvl="1"/>
            <a:r>
              <a:rPr lang="zh-TW" altLang="en-US" dirty="0" smtClean="0"/>
              <a:t>感染的風險可能因物種而異。在一項研究中，在鼻病毒接種後的動物中評估感染，</a:t>
            </a:r>
            <a:r>
              <a:rPr lang="en-US" altLang="zh-TW" dirty="0" smtClean="0"/>
              <a:t>SARS-COV-2</a:t>
            </a:r>
            <a:r>
              <a:rPr lang="zh-TW" altLang="en-US" dirty="0" smtClean="0"/>
              <a:t>在</a:t>
            </a:r>
            <a:r>
              <a:rPr lang="zh-TW" altLang="en-US" dirty="0" smtClean="0">
                <a:solidFill>
                  <a:srgbClr val="FF0000"/>
                </a:solidFill>
              </a:rPr>
              <a:t>雪貂和貓</a:t>
            </a:r>
            <a:r>
              <a:rPr lang="zh-TW" altLang="en-US" dirty="0" smtClean="0"/>
              <a:t>中有效地</a:t>
            </a:r>
            <a:r>
              <a:rPr lang="zh-TW" altLang="en-US" dirty="0"/>
              <a:t>複製</a:t>
            </a:r>
            <a:r>
              <a:rPr lang="en-US" altLang="zh-TW" dirty="0" smtClean="0"/>
              <a:t>;</a:t>
            </a:r>
            <a:r>
              <a:rPr lang="zh-TW" altLang="en-US" dirty="0" smtClean="0"/>
              <a:t>在</a:t>
            </a:r>
            <a:r>
              <a:rPr lang="zh-TW" altLang="en-US" dirty="0" smtClean="0">
                <a:solidFill>
                  <a:srgbClr val="FF0000"/>
                </a:solidFill>
              </a:rPr>
              <a:t>狗</a:t>
            </a:r>
            <a:r>
              <a:rPr lang="zh-TW" altLang="en-US" dirty="0" smtClean="0"/>
              <a:t>中也檢測到病毒複製，但它們似乎對實驗感染的易感程度是不太敏感的</a:t>
            </a:r>
            <a:r>
              <a:rPr lang="en-US" altLang="zh-TW" dirty="0" smtClean="0"/>
              <a:t>(</a:t>
            </a:r>
            <a:r>
              <a:rPr lang="zh-TW" altLang="en-US" b="1" dirty="0" smtClean="0"/>
              <a:t>無症狀</a:t>
            </a:r>
            <a:r>
              <a:rPr lang="zh-TW" altLang="en-US" dirty="0" smtClean="0"/>
              <a:t>感染</a:t>
            </a:r>
            <a:r>
              <a:rPr lang="en-US" altLang="zh-TW" dirty="0" smtClean="0"/>
              <a:t>)</a:t>
            </a:r>
            <a:r>
              <a:rPr lang="zh-TW" altLang="en-US" dirty="0" smtClean="0"/>
              <a:t>。</a:t>
            </a:r>
            <a:endParaRPr lang="en-US" altLang="zh-TW" dirty="0" smtClean="0"/>
          </a:p>
          <a:p>
            <a:pPr lvl="1"/>
            <a:r>
              <a:rPr lang="zh-TW" altLang="en-US" dirty="0" smtClean="0">
                <a:solidFill>
                  <a:srgbClr val="FF0000"/>
                </a:solidFill>
              </a:rPr>
              <a:t>貂</a:t>
            </a:r>
            <a:r>
              <a:rPr lang="zh-TW" altLang="en-US" dirty="0" smtClean="0"/>
              <a:t>似乎高度易受</a:t>
            </a:r>
            <a:r>
              <a:rPr lang="en-US" altLang="zh-TW" dirty="0" smtClean="0"/>
              <a:t>SARS-COV-2</a:t>
            </a:r>
            <a:r>
              <a:rPr lang="zh-TW" altLang="en-US" dirty="0" smtClean="0"/>
              <a:t>的影響。</a:t>
            </a:r>
            <a:endParaRPr lang="en-US" altLang="zh-TW" dirty="0" smtClean="0"/>
          </a:p>
          <a:p>
            <a:pPr lvl="1"/>
            <a:r>
              <a:rPr lang="zh-TW" altLang="en-US" dirty="0" smtClean="0"/>
              <a:t>美國</a:t>
            </a:r>
            <a:r>
              <a:rPr lang="en-US" altLang="zh-TW" dirty="0" smtClean="0"/>
              <a:t>CDC</a:t>
            </a:r>
            <a:r>
              <a:rPr lang="zh-TW" altLang="en-US" dirty="0" smtClean="0">
                <a:solidFill>
                  <a:srgbClr val="FF0000"/>
                </a:solidFill>
              </a:rPr>
              <a:t>建議</a:t>
            </a:r>
            <a:r>
              <a:rPr lang="zh-TW" altLang="en-US" dirty="0" smtClean="0"/>
              <a:t>寵物遠離家庭以外的其他動物</a:t>
            </a:r>
            <a:r>
              <a:rPr lang="en-US" altLang="zh-TW" dirty="0" smtClean="0"/>
              <a:t>;</a:t>
            </a:r>
            <a:r>
              <a:rPr lang="zh-TW" altLang="en-US" dirty="0" smtClean="0"/>
              <a:t>或者具有確認或疑似</a:t>
            </a:r>
            <a:r>
              <a:rPr lang="en-US" altLang="zh-TW" dirty="0" smtClean="0"/>
              <a:t>Covid-19</a:t>
            </a:r>
            <a:r>
              <a:rPr lang="zh-TW" altLang="en-US" dirty="0" smtClean="0"/>
              <a:t>的人盡量避免與家庭寵物緊密接觸。</a:t>
            </a:r>
            <a:endParaRPr lang="zh-TW" altLang="en-US" dirty="0"/>
          </a:p>
        </p:txBody>
      </p:sp>
      <p:sp>
        <p:nvSpPr>
          <p:cNvPr id="4" name="文字方塊 3"/>
          <p:cNvSpPr txBox="1"/>
          <p:nvPr/>
        </p:nvSpPr>
        <p:spPr>
          <a:xfrm>
            <a:off x="838200" y="5354594"/>
            <a:ext cx="8262551" cy="1200329"/>
          </a:xfrm>
          <a:prstGeom prst="rect">
            <a:avLst/>
          </a:prstGeom>
          <a:solidFill>
            <a:srgbClr val="FFFF00"/>
          </a:solidFill>
        </p:spPr>
        <p:txBody>
          <a:bodyPr wrap="square" rtlCol="0">
            <a:spAutoFit/>
          </a:bodyPr>
          <a:lstStyle/>
          <a:p>
            <a:r>
              <a:rPr lang="zh-TW" altLang="en-US" b="1" dirty="0"/>
              <a:t>已知宿主</a:t>
            </a:r>
            <a:r>
              <a:rPr lang="zh-TW" altLang="en-US" dirty="0"/>
              <a:t/>
            </a:r>
            <a:br>
              <a:rPr lang="zh-TW" altLang="en-US" dirty="0"/>
            </a:br>
            <a:r>
              <a:rPr lang="zh-TW" altLang="en-US" dirty="0"/>
              <a:t>冠狀病毒科的動物宿主包括</a:t>
            </a:r>
            <a:r>
              <a:rPr lang="zh-TW" altLang="en-US" dirty="0">
                <a:solidFill>
                  <a:srgbClr val="FF0000"/>
                </a:solidFill>
              </a:rPr>
              <a:t>蝙蝠</a:t>
            </a:r>
            <a:r>
              <a:rPr lang="zh-TW" altLang="en-US" dirty="0"/>
              <a:t>（最大宗）、</a:t>
            </a:r>
            <a:r>
              <a:rPr lang="zh-TW" altLang="en-US" dirty="0">
                <a:solidFill>
                  <a:srgbClr val="FF0000"/>
                </a:solidFill>
              </a:rPr>
              <a:t>豬</a:t>
            </a:r>
            <a:r>
              <a:rPr lang="zh-TW" altLang="en-US" dirty="0"/>
              <a:t>、</a:t>
            </a:r>
            <a:r>
              <a:rPr lang="zh-TW" altLang="en-US" dirty="0">
                <a:solidFill>
                  <a:srgbClr val="FF0000"/>
                </a:solidFill>
              </a:rPr>
              <a:t>牛</a:t>
            </a:r>
            <a:r>
              <a:rPr lang="zh-TW" altLang="en-US" dirty="0"/>
              <a:t>、</a:t>
            </a:r>
            <a:r>
              <a:rPr lang="zh-TW" altLang="en-US" dirty="0">
                <a:solidFill>
                  <a:srgbClr val="FF0000"/>
                </a:solidFill>
              </a:rPr>
              <a:t>火雞</a:t>
            </a:r>
            <a:r>
              <a:rPr lang="zh-TW" altLang="en-US" dirty="0"/>
              <a:t>、</a:t>
            </a:r>
            <a:r>
              <a:rPr lang="zh-TW" altLang="en-US" dirty="0">
                <a:solidFill>
                  <a:srgbClr val="FF0000"/>
                </a:solidFill>
              </a:rPr>
              <a:t>貓</a:t>
            </a:r>
            <a:r>
              <a:rPr lang="zh-TW" altLang="en-US" dirty="0"/>
              <a:t>、</a:t>
            </a:r>
            <a:r>
              <a:rPr lang="zh-TW" altLang="en-US" dirty="0">
                <a:solidFill>
                  <a:srgbClr val="FF0000"/>
                </a:solidFill>
              </a:rPr>
              <a:t>狗</a:t>
            </a:r>
            <a:r>
              <a:rPr lang="zh-TW" altLang="en-US" dirty="0"/>
              <a:t>、</a:t>
            </a:r>
            <a:r>
              <a:rPr lang="zh-TW" altLang="en-US" dirty="0">
                <a:solidFill>
                  <a:srgbClr val="FF0000"/>
                </a:solidFill>
              </a:rPr>
              <a:t>雪貂</a:t>
            </a:r>
            <a:r>
              <a:rPr lang="zh-TW" altLang="en-US" dirty="0"/>
              <a:t>等。並有零星的</a:t>
            </a:r>
            <a:r>
              <a:rPr lang="zh-TW" altLang="en-US" b="1" dirty="0"/>
              <a:t>跨物種傳播</a:t>
            </a:r>
            <a:r>
              <a:rPr lang="zh-TW" altLang="en-US" dirty="0"/>
              <a:t>報告。引起</a:t>
            </a:r>
            <a:r>
              <a:rPr lang="en-US" altLang="zh-TW" dirty="0"/>
              <a:t>COVID-19</a:t>
            </a:r>
            <a:r>
              <a:rPr lang="zh-TW" altLang="en-US" dirty="0"/>
              <a:t>之新型冠狀病毒</a:t>
            </a:r>
            <a:r>
              <a:rPr lang="en-US" altLang="zh-TW" dirty="0"/>
              <a:t>SARS-CoV-2</a:t>
            </a:r>
            <a:r>
              <a:rPr lang="zh-TW" altLang="en-US" dirty="0"/>
              <a:t>是否有動物宿主，</a:t>
            </a:r>
            <a:r>
              <a:rPr lang="zh-TW" altLang="en-US" b="1" dirty="0"/>
              <a:t>仍待研究與證實</a:t>
            </a:r>
            <a:r>
              <a:rPr lang="zh-TW" altLang="en-US" dirty="0"/>
              <a:t>。</a:t>
            </a:r>
          </a:p>
        </p:txBody>
      </p:sp>
    </p:spTree>
    <p:extLst>
      <p:ext uri="{BB962C8B-B14F-4D97-AF65-F5344CB8AC3E}">
        <p14:creationId xmlns:p14="http://schemas.microsoft.com/office/powerpoint/2010/main" val="1178485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chemeClr val="accent5"/>
                </a:solidFill>
              </a:rPr>
              <a:t>Stability of SARS‐CoV‐2 at different environmental </a:t>
            </a:r>
            <a:r>
              <a:rPr lang="en-US" altLang="zh-TW" b="1" dirty="0" smtClean="0">
                <a:solidFill>
                  <a:schemeClr val="accent5"/>
                </a:solidFill>
              </a:rPr>
              <a:t>conditions(1)</a:t>
            </a:r>
            <a:endParaRPr lang="zh-TW" altLang="en-US" b="1" dirty="0">
              <a:solidFill>
                <a:schemeClr val="accent5"/>
              </a:solidFill>
            </a:endParaRPr>
          </a:p>
        </p:txBody>
      </p:sp>
      <p:sp>
        <p:nvSpPr>
          <p:cNvPr id="10" name="內容版面配置區 9"/>
          <p:cNvSpPr>
            <a:spLocks noGrp="1"/>
          </p:cNvSpPr>
          <p:nvPr>
            <p:ph idx="1"/>
          </p:nvPr>
        </p:nvSpPr>
        <p:spPr/>
        <p:txBody>
          <a:bodyPr/>
          <a:lstStyle/>
          <a:p>
            <a:endParaRPr lang="zh-TW" altLang="en-US" dirty="0"/>
          </a:p>
        </p:txBody>
      </p:sp>
      <p:sp>
        <p:nvSpPr>
          <p:cNvPr id="5" name="文字方塊 4"/>
          <p:cNvSpPr txBox="1"/>
          <p:nvPr/>
        </p:nvSpPr>
        <p:spPr>
          <a:xfrm>
            <a:off x="5591945" y="5877273"/>
            <a:ext cx="4270721" cy="461665"/>
          </a:xfrm>
          <a:prstGeom prst="rect">
            <a:avLst/>
          </a:prstGeom>
          <a:noFill/>
        </p:spPr>
        <p:txBody>
          <a:bodyPr wrap="none" rtlCol="0">
            <a:spAutoFit/>
          </a:bodyPr>
          <a:lstStyle/>
          <a:p>
            <a:r>
              <a:rPr lang="en-US" altLang="zh-TW" sz="800" dirty="0">
                <a:solidFill>
                  <a:prstClr val="black"/>
                </a:solidFill>
              </a:rPr>
              <a:t>The LANCET microbe CORRESPONDENCE| VOLUME 1, ISSUE 1, E10, MAY 01, 2020</a:t>
            </a:r>
          </a:p>
          <a:p>
            <a:r>
              <a:rPr lang="en-US" altLang="zh-TW" sz="800" dirty="0">
                <a:solidFill>
                  <a:prstClr val="black"/>
                </a:solidFill>
              </a:rPr>
              <a:t>Stability of SARS-CoV-2 in different environmental conditions</a:t>
            </a:r>
          </a:p>
          <a:p>
            <a:r>
              <a:rPr lang="en-US" altLang="zh-TW" sz="800" dirty="0">
                <a:solidFill>
                  <a:prstClr val="black"/>
                </a:solidFill>
              </a:rPr>
              <a:t>Alex W H </a:t>
            </a:r>
            <a:r>
              <a:rPr lang="en-US" altLang="zh-TW" sz="800" dirty="0" err="1">
                <a:solidFill>
                  <a:prstClr val="black"/>
                </a:solidFill>
              </a:rPr>
              <a:t>Chin,Julie</a:t>
            </a:r>
            <a:r>
              <a:rPr lang="en-US" altLang="zh-TW" sz="800" dirty="0">
                <a:solidFill>
                  <a:prstClr val="black"/>
                </a:solidFill>
              </a:rPr>
              <a:t> T S </a:t>
            </a:r>
            <a:r>
              <a:rPr lang="en-US" altLang="zh-TW" sz="800" dirty="0" err="1">
                <a:solidFill>
                  <a:prstClr val="black"/>
                </a:solidFill>
              </a:rPr>
              <a:t>Chu,Mahen</a:t>
            </a:r>
            <a:r>
              <a:rPr lang="en-US" altLang="zh-TW" sz="800" dirty="0">
                <a:solidFill>
                  <a:prstClr val="black"/>
                </a:solidFill>
              </a:rPr>
              <a:t> R A </a:t>
            </a:r>
            <a:r>
              <a:rPr lang="en-US" altLang="zh-TW" sz="800" dirty="0" err="1">
                <a:solidFill>
                  <a:prstClr val="black"/>
                </a:solidFill>
              </a:rPr>
              <a:t>Perera,Kenrie</a:t>
            </a:r>
            <a:r>
              <a:rPr lang="en-US" altLang="zh-TW" sz="800" dirty="0">
                <a:solidFill>
                  <a:prstClr val="black"/>
                </a:solidFill>
              </a:rPr>
              <a:t> P Y </a:t>
            </a:r>
            <a:r>
              <a:rPr lang="en-US" altLang="zh-TW" sz="800" dirty="0" err="1">
                <a:solidFill>
                  <a:prstClr val="black"/>
                </a:solidFill>
              </a:rPr>
              <a:t>Hui,Hui</a:t>
            </a:r>
            <a:r>
              <a:rPr lang="en-US" altLang="zh-TW" sz="800" dirty="0">
                <a:solidFill>
                  <a:prstClr val="black"/>
                </a:solidFill>
              </a:rPr>
              <a:t>-Ling </a:t>
            </a:r>
            <a:r>
              <a:rPr lang="en-US" altLang="zh-TW" sz="800" dirty="0" err="1">
                <a:solidFill>
                  <a:prstClr val="black"/>
                </a:solidFill>
              </a:rPr>
              <a:t>Yen,Michael</a:t>
            </a:r>
            <a:r>
              <a:rPr lang="en-US" altLang="zh-TW" sz="800" dirty="0">
                <a:solidFill>
                  <a:prstClr val="black"/>
                </a:solidFill>
              </a:rPr>
              <a:t> C W </a:t>
            </a:r>
            <a:r>
              <a:rPr lang="en-US" altLang="zh-TW" sz="800" dirty="0" err="1">
                <a:solidFill>
                  <a:prstClr val="black"/>
                </a:solidFill>
              </a:rPr>
              <a:t>Chan,et</a:t>
            </a:r>
            <a:r>
              <a:rPr lang="en-US" altLang="zh-TW" sz="800" dirty="0">
                <a:solidFill>
                  <a:prstClr val="black"/>
                </a:solidFill>
              </a:rPr>
              <a:t> al.</a:t>
            </a:r>
            <a:endParaRPr lang="zh-TW" altLang="en-US" sz="800" dirty="0">
              <a:solidFill>
                <a:prstClr val="black"/>
              </a:solidFill>
            </a:endParaRPr>
          </a:p>
        </p:txBody>
      </p:sp>
      <p:sp>
        <p:nvSpPr>
          <p:cNvPr id="7" name="矩形 6"/>
          <p:cNvSpPr/>
          <p:nvPr/>
        </p:nvSpPr>
        <p:spPr>
          <a:xfrm>
            <a:off x="7392144" y="3861048"/>
            <a:ext cx="259228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3" name="圖片 2"/>
          <p:cNvPicPr>
            <a:picLocks noChangeAspect="1"/>
          </p:cNvPicPr>
          <p:nvPr/>
        </p:nvPicPr>
        <p:blipFill>
          <a:blip r:embed="rId2"/>
          <a:stretch>
            <a:fillRect/>
          </a:stretch>
        </p:blipFill>
        <p:spPr>
          <a:xfrm>
            <a:off x="2135560" y="1503040"/>
            <a:ext cx="7992888" cy="3726160"/>
          </a:xfrm>
          <a:prstGeom prst="rect">
            <a:avLst/>
          </a:prstGeom>
        </p:spPr>
      </p:pic>
      <p:sp>
        <p:nvSpPr>
          <p:cNvPr id="4" name="矩形 3"/>
          <p:cNvSpPr/>
          <p:nvPr/>
        </p:nvSpPr>
        <p:spPr>
          <a:xfrm>
            <a:off x="2182792" y="5175448"/>
            <a:ext cx="3475298" cy="7555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標楷體" panose="03000509000000000000" pitchFamily="65" charset="-120"/>
                <a:ea typeface="標楷體" panose="03000509000000000000" pitchFamily="65" charset="-120"/>
              </a:rPr>
              <a:t>溫度越低存活越久</a:t>
            </a:r>
            <a:r>
              <a:rPr lang="en-US" altLang="zh-TW" sz="2400" b="1" dirty="0">
                <a:solidFill>
                  <a:srgbClr val="FF0000"/>
                </a:solidFill>
                <a:latin typeface="標楷體" panose="03000509000000000000" pitchFamily="65" charset="-120"/>
                <a:ea typeface="標楷體" panose="03000509000000000000" pitchFamily="65" charset="-120"/>
              </a:rPr>
              <a:t>,37</a:t>
            </a:r>
            <a:r>
              <a:rPr lang="zh-TW" altLang="en-US" sz="2400" b="1" dirty="0">
                <a:solidFill>
                  <a:srgbClr val="FF0000"/>
                </a:solidFill>
                <a:latin typeface="標楷體" panose="03000509000000000000" pitchFamily="65" charset="-120"/>
                <a:ea typeface="標楷體" panose="03000509000000000000" pitchFamily="65" charset="-120"/>
              </a:rPr>
              <a:t>度仍可存活</a:t>
            </a:r>
          </a:p>
        </p:txBody>
      </p:sp>
      <p:sp>
        <p:nvSpPr>
          <p:cNvPr id="6" name="矩形 5"/>
          <p:cNvSpPr/>
          <p:nvPr/>
        </p:nvSpPr>
        <p:spPr>
          <a:xfrm>
            <a:off x="3791744" y="2132856"/>
            <a:ext cx="3600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456040" y="2132354"/>
            <a:ext cx="3600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351584" y="1560280"/>
            <a:ext cx="1296144" cy="3072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2015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chemeClr val="accent5"/>
                </a:solidFill>
              </a:rPr>
              <a:t>Stability of SARS‐CoV‐2 at different environmental </a:t>
            </a:r>
            <a:r>
              <a:rPr lang="en-US" altLang="zh-TW" b="1" dirty="0" smtClean="0">
                <a:solidFill>
                  <a:schemeClr val="accent5"/>
                </a:solidFill>
              </a:rPr>
              <a:t>conditions(2)</a:t>
            </a:r>
            <a:endParaRPr lang="zh-TW" altLang="en-US" b="1" dirty="0">
              <a:solidFill>
                <a:schemeClr val="accent5"/>
              </a:solidFill>
            </a:endParaRPr>
          </a:p>
        </p:txBody>
      </p:sp>
      <p:pic>
        <p:nvPicPr>
          <p:cNvPr id="4" name="內容版面配置區 3"/>
          <p:cNvPicPr>
            <a:picLocks noGrp="1" noChangeAspect="1"/>
          </p:cNvPicPr>
          <p:nvPr>
            <p:ph idx="1"/>
          </p:nvPr>
        </p:nvPicPr>
        <p:blipFill>
          <a:blip r:embed="rId2"/>
          <a:stretch>
            <a:fillRect/>
          </a:stretch>
        </p:blipFill>
        <p:spPr>
          <a:xfrm>
            <a:off x="2152650" y="1498731"/>
            <a:ext cx="7992888" cy="4032448"/>
          </a:xfrm>
          <a:prstGeom prst="rect">
            <a:avLst/>
          </a:prstGeom>
        </p:spPr>
      </p:pic>
      <p:sp>
        <p:nvSpPr>
          <p:cNvPr id="5" name="文字方塊 4"/>
          <p:cNvSpPr txBox="1"/>
          <p:nvPr/>
        </p:nvSpPr>
        <p:spPr>
          <a:xfrm>
            <a:off x="5591945" y="5877273"/>
            <a:ext cx="4270721" cy="461665"/>
          </a:xfrm>
          <a:prstGeom prst="rect">
            <a:avLst/>
          </a:prstGeom>
          <a:noFill/>
        </p:spPr>
        <p:txBody>
          <a:bodyPr wrap="none" rtlCol="0">
            <a:spAutoFit/>
          </a:bodyPr>
          <a:lstStyle/>
          <a:p>
            <a:r>
              <a:rPr lang="en-US" altLang="zh-TW" sz="800" dirty="0"/>
              <a:t>The LANCET microbe CORRESPONDENCE| VOLUME 1, ISSUE 1, E10, MAY 01, 2020</a:t>
            </a:r>
          </a:p>
          <a:p>
            <a:r>
              <a:rPr lang="en-US" altLang="zh-TW" sz="800" dirty="0"/>
              <a:t>Stability of SARS-CoV-2 in different environmental conditions</a:t>
            </a:r>
          </a:p>
          <a:p>
            <a:r>
              <a:rPr lang="en-US" altLang="zh-TW" sz="800" dirty="0"/>
              <a:t>Alex W H </a:t>
            </a:r>
            <a:r>
              <a:rPr lang="en-US" altLang="zh-TW" sz="800" dirty="0" err="1"/>
              <a:t>Chin,Julie</a:t>
            </a:r>
            <a:r>
              <a:rPr lang="en-US" altLang="zh-TW" sz="800" dirty="0"/>
              <a:t> T S </a:t>
            </a:r>
            <a:r>
              <a:rPr lang="en-US" altLang="zh-TW" sz="800" dirty="0" err="1"/>
              <a:t>Chu,Mahen</a:t>
            </a:r>
            <a:r>
              <a:rPr lang="en-US" altLang="zh-TW" sz="800" dirty="0"/>
              <a:t> R A </a:t>
            </a:r>
            <a:r>
              <a:rPr lang="en-US" altLang="zh-TW" sz="800" dirty="0" err="1"/>
              <a:t>Perera,Kenrie</a:t>
            </a:r>
            <a:r>
              <a:rPr lang="en-US" altLang="zh-TW" sz="800" dirty="0"/>
              <a:t> P Y </a:t>
            </a:r>
            <a:r>
              <a:rPr lang="en-US" altLang="zh-TW" sz="800" dirty="0" err="1"/>
              <a:t>Hui,Hui</a:t>
            </a:r>
            <a:r>
              <a:rPr lang="en-US" altLang="zh-TW" sz="800" dirty="0"/>
              <a:t>-Ling </a:t>
            </a:r>
            <a:r>
              <a:rPr lang="en-US" altLang="zh-TW" sz="800" dirty="0" err="1"/>
              <a:t>Yen,Michael</a:t>
            </a:r>
            <a:r>
              <a:rPr lang="en-US" altLang="zh-TW" sz="800" dirty="0"/>
              <a:t> C W </a:t>
            </a:r>
            <a:r>
              <a:rPr lang="en-US" altLang="zh-TW" sz="800" dirty="0" err="1"/>
              <a:t>Chan,et</a:t>
            </a:r>
            <a:r>
              <a:rPr lang="en-US" altLang="zh-TW" sz="800" dirty="0"/>
              <a:t> al.</a:t>
            </a:r>
            <a:endParaRPr lang="zh-TW" altLang="en-US" sz="800" dirty="0"/>
          </a:p>
        </p:txBody>
      </p:sp>
      <p:sp>
        <p:nvSpPr>
          <p:cNvPr id="7" name="矩形 6"/>
          <p:cNvSpPr/>
          <p:nvPr/>
        </p:nvSpPr>
        <p:spPr>
          <a:xfrm>
            <a:off x="7392144" y="3861048"/>
            <a:ext cx="2592288" cy="1440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423592" y="1559616"/>
            <a:ext cx="864096" cy="262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503712" y="2070113"/>
            <a:ext cx="21602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655840" y="3793672"/>
            <a:ext cx="21602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847528" y="5610908"/>
            <a:ext cx="3744416" cy="84242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標楷體" panose="03000509000000000000" pitchFamily="65" charset="-120"/>
                <a:ea typeface="標楷體" panose="03000509000000000000" pitchFamily="65" charset="-120"/>
              </a:rPr>
              <a:t>常見器物表面至少存在</a:t>
            </a:r>
            <a:r>
              <a:rPr lang="en-US" altLang="zh-TW" sz="2400" b="1" dirty="0">
                <a:solidFill>
                  <a:srgbClr val="FF0000"/>
                </a:solidFill>
                <a:latin typeface="標楷體" panose="03000509000000000000" pitchFamily="65" charset="-120"/>
                <a:ea typeface="標楷體" panose="03000509000000000000" pitchFamily="65" charset="-120"/>
              </a:rPr>
              <a:t>2~7</a:t>
            </a:r>
            <a:r>
              <a:rPr lang="zh-TW" altLang="en-US" sz="2400" b="1" dirty="0">
                <a:solidFill>
                  <a:srgbClr val="FF0000"/>
                </a:solidFill>
                <a:latin typeface="標楷體" panose="03000509000000000000" pitchFamily="65" charset="-120"/>
                <a:ea typeface="標楷體" panose="03000509000000000000" pitchFamily="65" charset="-120"/>
              </a:rPr>
              <a:t>天</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口罩外表面最長</a:t>
            </a:r>
            <a:r>
              <a:rPr lang="en-US" altLang="zh-TW" sz="2400" b="1" dirty="0">
                <a:solidFill>
                  <a:srgbClr val="FF0000"/>
                </a:solidFill>
                <a:latin typeface="標楷體" panose="03000509000000000000" pitchFamily="65" charset="-120"/>
                <a:ea typeface="標楷體" panose="03000509000000000000" pitchFamily="65" charset="-120"/>
              </a:rPr>
              <a:t>)</a:t>
            </a:r>
            <a:endParaRPr lang="zh-TW" altLang="en-US" sz="24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7885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rgbClr val="0070C0"/>
                </a:solidFill>
              </a:rPr>
              <a:t>Stability of SARS‐CoV‐2 at different environmental </a:t>
            </a:r>
            <a:r>
              <a:rPr lang="en-US" altLang="zh-TW" b="1" dirty="0" smtClean="0">
                <a:solidFill>
                  <a:srgbClr val="0070C0"/>
                </a:solidFill>
              </a:rPr>
              <a:t>conditions(3)</a:t>
            </a:r>
            <a:endParaRPr lang="zh-TW" altLang="en-US" b="1" dirty="0">
              <a:solidFill>
                <a:srgbClr val="0070C0"/>
              </a:solidFill>
            </a:endParaRPr>
          </a:p>
        </p:txBody>
      </p:sp>
      <p:sp>
        <p:nvSpPr>
          <p:cNvPr id="6" name="內容版面配置區 5"/>
          <p:cNvSpPr>
            <a:spLocks noGrp="1"/>
          </p:cNvSpPr>
          <p:nvPr>
            <p:ph idx="1"/>
          </p:nvPr>
        </p:nvSpPr>
        <p:spPr/>
        <p:txBody>
          <a:bodyPr/>
          <a:lstStyle/>
          <a:p>
            <a:endParaRPr lang="zh-TW" altLang="en-US" dirty="0"/>
          </a:p>
        </p:txBody>
      </p:sp>
      <p:sp>
        <p:nvSpPr>
          <p:cNvPr id="5" name="文字方塊 4"/>
          <p:cNvSpPr txBox="1"/>
          <p:nvPr/>
        </p:nvSpPr>
        <p:spPr>
          <a:xfrm>
            <a:off x="5591945" y="5877273"/>
            <a:ext cx="4270721" cy="461665"/>
          </a:xfrm>
          <a:prstGeom prst="rect">
            <a:avLst/>
          </a:prstGeom>
          <a:noFill/>
        </p:spPr>
        <p:txBody>
          <a:bodyPr wrap="none" rtlCol="0">
            <a:spAutoFit/>
          </a:bodyPr>
          <a:lstStyle/>
          <a:p>
            <a:r>
              <a:rPr lang="en-US" altLang="zh-TW" sz="800" dirty="0"/>
              <a:t>The LANCET microbe CORRESPONDENCE| VOLUME 1, ISSUE 1, E10, MAY 01, 2020</a:t>
            </a:r>
          </a:p>
          <a:p>
            <a:r>
              <a:rPr lang="en-US" altLang="zh-TW" sz="800" dirty="0"/>
              <a:t>Stability of SARS-CoV-2 in different environmental conditions</a:t>
            </a:r>
          </a:p>
          <a:p>
            <a:r>
              <a:rPr lang="en-US" altLang="zh-TW" sz="800" dirty="0"/>
              <a:t>Alex W H </a:t>
            </a:r>
            <a:r>
              <a:rPr lang="en-US" altLang="zh-TW" sz="800" dirty="0" err="1"/>
              <a:t>Chin,Julie</a:t>
            </a:r>
            <a:r>
              <a:rPr lang="en-US" altLang="zh-TW" sz="800" dirty="0"/>
              <a:t> T S </a:t>
            </a:r>
            <a:r>
              <a:rPr lang="en-US" altLang="zh-TW" sz="800" dirty="0" err="1"/>
              <a:t>Chu,Mahen</a:t>
            </a:r>
            <a:r>
              <a:rPr lang="en-US" altLang="zh-TW" sz="800" dirty="0"/>
              <a:t> R A </a:t>
            </a:r>
            <a:r>
              <a:rPr lang="en-US" altLang="zh-TW" sz="800" dirty="0" err="1"/>
              <a:t>Perera,Kenrie</a:t>
            </a:r>
            <a:r>
              <a:rPr lang="en-US" altLang="zh-TW" sz="800" dirty="0"/>
              <a:t> P Y </a:t>
            </a:r>
            <a:r>
              <a:rPr lang="en-US" altLang="zh-TW" sz="800" dirty="0" err="1"/>
              <a:t>Hui,Hui</a:t>
            </a:r>
            <a:r>
              <a:rPr lang="en-US" altLang="zh-TW" sz="800" dirty="0"/>
              <a:t>-Ling </a:t>
            </a:r>
            <a:r>
              <a:rPr lang="en-US" altLang="zh-TW" sz="800" dirty="0" err="1"/>
              <a:t>Yen,Michael</a:t>
            </a:r>
            <a:r>
              <a:rPr lang="en-US" altLang="zh-TW" sz="800" dirty="0"/>
              <a:t> C W </a:t>
            </a:r>
            <a:r>
              <a:rPr lang="en-US" altLang="zh-TW" sz="800" dirty="0" err="1"/>
              <a:t>Chan,et</a:t>
            </a:r>
            <a:r>
              <a:rPr lang="en-US" altLang="zh-TW" sz="800" dirty="0"/>
              <a:t> al.</a:t>
            </a:r>
            <a:endParaRPr lang="zh-TW" altLang="en-US" sz="800" dirty="0"/>
          </a:p>
        </p:txBody>
      </p:sp>
      <p:sp>
        <p:nvSpPr>
          <p:cNvPr id="7" name="矩形 6"/>
          <p:cNvSpPr/>
          <p:nvPr/>
        </p:nvSpPr>
        <p:spPr>
          <a:xfrm>
            <a:off x="7392144" y="3861048"/>
            <a:ext cx="259228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2"/>
          <a:stretch>
            <a:fillRect/>
          </a:stretch>
        </p:blipFill>
        <p:spPr>
          <a:xfrm>
            <a:off x="2135560" y="1484784"/>
            <a:ext cx="7848872" cy="3816424"/>
          </a:xfrm>
          <a:prstGeom prst="rect">
            <a:avLst/>
          </a:prstGeom>
        </p:spPr>
      </p:pic>
      <p:sp>
        <p:nvSpPr>
          <p:cNvPr id="8" name="矩形 7"/>
          <p:cNvSpPr/>
          <p:nvPr/>
        </p:nvSpPr>
        <p:spPr>
          <a:xfrm>
            <a:off x="2207568" y="5400234"/>
            <a:ext cx="3223270" cy="77672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標楷體" panose="03000509000000000000" pitchFamily="65" charset="-120"/>
                <a:ea typeface="標楷體" panose="03000509000000000000" pitchFamily="65" charset="-120"/>
              </a:rPr>
              <a:t>漂白水</a:t>
            </a:r>
            <a:r>
              <a:rPr lang="en-US" altLang="zh-TW" sz="2400" b="1" dirty="0">
                <a:solidFill>
                  <a:srgbClr val="FF0000"/>
                </a:solidFill>
                <a:latin typeface="標楷體" panose="03000509000000000000" pitchFamily="65" charset="-120"/>
                <a:ea typeface="標楷體" panose="03000509000000000000" pitchFamily="65" charset="-120"/>
              </a:rPr>
              <a:t>,70%</a:t>
            </a:r>
            <a:r>
              <a:rPr lang="zh-TW" altLang="en-US" sz="2400" b="1" dirty="0">
                <a:solidFill>
                  <a:srgbClr val="FF0000"/>
                </a:solidFill>
                <a:latin typeface="標楷體" panose="03000509000000000000" pitchFamily="65" charset="-120"/>
                <a:ea typeface="標楷體" panose="03000509000000000000" pitchFamily="65" charset="-120"/>
              </a:rPr>
              <a:t>酒精</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優碘</a:t>
            </a:r>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err="1">
                <a:solidFill>
                  <a:srgbClr val="FF0000"/>
                </a:solidFill>
                <a:latin typeface="標楷體" panose="03000509000000000000" pitchFamily="65" charset="-120"/>
                <a:ea typeface="標楷體" panose="03000509000000000000" pitchFamily="65" charset="-120"/>
              </a:rPr>
              <a:t>chlorhexidine</a:t>
            </a:r>
            <a:r>
              <a:rPr lang="en-US" altLang="zh-TW" sz="2400" b="1" dirty="0">
                <a:solidFill>
                  <a:srgbClr val="FF0000"/>
                </a:solidFill>
                <a:latin typeface="標楷體" panose="03000509000000000000" pitchFamily="65" charset="-120"/>
                <a:ea typeface="標楷體" panose="03000509000000000000" pitchFamily="65" charset="-120"/>
              </a:rPr>
              <a:t> </a:t>
            </a:r>
            <a:r>
              <a:rPr lang="zh-TW" altLang="en-US" sz="2400" b="1" dirty="0">
                <a:solidFill>
                  <a:srgbClr val="FF0000"/>
                </a:solidFill>
                <a:latin typeface="標楷體" panose="03000509000000000000" pitchFamily="65" charset="-120"/>
                <a:ea typeface="標楷體" panose="03000509000000000000" pitchFamily="65" charset="-120"/>
              </a:rPr>
              <a:t>有效</a:t>
            </a:r>
          </a:p>
        </p:txBody>
      </p:sp>
      <p:sp>
        <p:nvSpPr>
          <p:cNvPr id="9" name="矩形 8"/>
          <p:cNvSpPr/>
          <p:nvPr/>
        </p:nvSpPr>
        <p:spPr>
          <a:xfrm>
            <a:off x="2423592" y="1559616"/>
            <a:ext cx="1296144" cy="3572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112224" y="1601500"/>
            <a:ext cx="504056" cy="289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430838" y="5145428"/>
            <a:ext cx="3384376" cy="7045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zh-TW" altLang="en-US" sz="2800" dirty="0">
                <a:solidFill>
                  <a:srgbClr val="FF0000"/>
                </a:solidFill>
                <a:latin typeface="標楷體" panose="03000509000000000000" pitchFamily="65" charset="-120"/>
                <a:ea typeface="標楷體" panose="03000509000000000000" pitchFamily="65" charset="-120"/>
              </a:rPr>
              <a:t>洗手</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洗手</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洗手</a:t>
            </a:r>
            <a:r>
              <a:rPr lang="en-US" altLang="zh-TW" sz="2800" dirty="0">
                <a:solidFill>
                  <a:srgbClr val="FF0000"/>
                </a:solidFill>
                <a:latin typeface="標楷體" panose="03000509000000000000" pitchFamily="65" charset="-120"/>
                <a:ea typeface="標楷體" panose="03000509000000000000" pitchFamily="65" charset="-120"/>
              </a:rPr>
              <a:t>!</a:t>
            </a:r>
            <a:endParaRPr lang="zh-TW" altLang="en-US" sz="28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116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免疫反應</a:t>
            </a:r>
            <a:endParaRPr lang="zh-TW" altLang="en-US" b="1" dirty="0"/>
          </a:p>
        </p:txBody>
      </p:sp>
      <p:sp>
        <p:nvSpPr>
          <p:cNvPr id="3" name="內容版面配置區 2"/>
          <p:cNvSpPr>
            <a:spLocks noGrp="1"/>
          </p:cNvSpPr>
          <p:nvPr>
            <p:ph idx="1"/>
          </p:nvPr>
        </p:nvSpPr>
        <p:spPr/>
        <p:txBody>
          <a:bodyPr/>
          <a:lstStyle/>
          <a:p>
            <a:r>
              <a:rPr lang="en-US" altLang="zh-TW" dirty="0" smtClean="0"/>
              <a:t>SARS-COV-2</a:t>
            </a:r>
            <a:r>
              <a:rPr lang="zh-TW" altLang="en-US" dirty="0" smtClean="0"/>
              <a:t>特異性抗體和細胞介導的反應。證據表明，這些反應中的一些是保護性的，並且可以在感染後至少每年進行檢測到。</a:t>
            </a:r>
            <a:endParaRPr lang="en-US" altLang="zh-TW" dirty="0" smtClean="0"/>
          </a:p>
          <a:p>
            <a:pPr lvl="1"/>
            <a:r>
              <a:rPr lang="zh-TW" altLang="en-US" b="1" dirty="0" smtClean="0">
                <a:solidFill>
                  <a:srgbClr val="FF0000"/>
                </a:solidFill>
              </a:rPr>
              <a:t>體液免疫</a:t>
            </a:r>
            <a:r>
              <a:rPr lang="zh-TW" altLang="en-US" b="1" dirty="0" smtClean="0"/>
              <a:t> </a:t>
            </a:r>
            <a:r>
              <a:rPr lang="en-US" altLang="zh-TW" dirty="0" smtClean="0"/>
              <a:t>- </a:t>
            </a:r>
            <a:r>
              <a:rPr lang="zh-TW" altLang="en-US" dirty="0" smtClean="0"/>
              <a:t>患有</a:t>
            </a:r>
            <a:r>
              <a:rPr lang="en-US" altLang="zh-TW" dirty="0" smtClean="0"/>
              <a:t>SARS-COV-2</a:t>
            </a:r>
            <a:r>
              <a:rPr lang="zh-TW" altLang="en-US" dirty="0" smtClean="0"/>
              <a:t>的感染後，大多數患者為病毒棘蛋白的受體結合結構域發展可檢測的血清抗體和相關的中和活性。然而，</a:t>
            </a:r>
            <a:r>
              <a:rPr lang="zh-TW" altLang="en-US" dirty="0" smtClean="0">
                <a:solidFill>
                  <a:srgbClr val="FF0000"/>
                </a:solidFill>
              </a:rPr>
              <a:t>抗體反應的幅度可能與疾病的嚴重程度相關</a:t>
            </a:r>
            <a:r>
              <a:rPr lang="zh-TW" altLang="en-US" dirty="0" smtClean="0"/>
              <a:t>，並且患有輕度感染的患者可能無法帶有可檢測的中和抗體。通常在</a:t>
            </a:r>
            <a:r>
              <a:rPr lang="zh-TW" altLang="en-US" dirty="0" smtClean="0">
                <a:solidFill>
                  <a:srgbClr val="FF0000"/>
                </a:solidFill>
              </a:rPr>
              <a:t>感染後幾個月下降</a:t>
            </a:r>
            <a:r>
              <a:rPr lang="zh-TW" altLang="en-US" dirty="0" smtClean="0"/>
              <a:t>，儘管研究報告了最多</a:t>
            </a:r>
            <a:r>
              <a:rPr lang="en-US" altLang="zh-TW" dirty="0" smtClean="0">
                <a:solidFill>
                  <a:srgbClr val="FF0000"/>
                </a:solidFill>
              </a:rPr>
              <a:t>12</a:t>
            </a:r>
            <a:r>
              <a:rPr lang="zh-TW" altLang="en-US" dirty="0" smtClean="0">
                <a:solidFill>
                  <a:srgbClr val="FF0000"/>
                </a:solidFill>
              </a:rPr>
              <a:t>個月</a:t>
            </a:r>
            <a:r>
              <a:rPr lang="zh-TW" altLang="en-US" dirty="0" smtClean="0"/>
              <a:t>的可檢測的中和活性。</a:t>
            </a:r>
            <a:endParaRPr lang="en-US" altLang="zh-TW" dirty="0" smtClean="0"/>
          </a:p>
          <a:p>
            <a:pPr lvl="1"/>
            <a:r>
              <a:rPr lang="zh-TW" altLang="en-US" b="1" dirty="0" smtClean="0">
                <a:solidFill>
                  <a:srgbClr val="FF0000"/>
                </a:solidFill>
              </a:rPr>
              <a:t>細胞介導</a:t>
            </a:r>
            <a:r>
              <a:rPr lang="zh-TW" altLang="en-US" b="1" dirty="0" smtClean="0"/>
              <a:t>的免疫 </a:t>
            </a:r>
            <a:r>
              <a:rPr lang="en-US" altLang="zh-TW" dirty="0" smtClean="0"/>
              <a:t>-</a:t>
            </a:r>
            <a:r>
              <a:rPr lang="zh-TW" altLang="en-US" dirty="0" smtClean="0"/>
              <a:t> 鑑定了從</a:t>
            </a:r>
            <a:r>
              <a:rPr lang="en-US" altLang="zh-TW" dirty="0" smtClean="0"/>
              <a:t>Covid-19</a:t>
            </a:r>
            <a:r>
              <a:rPr lang="zh-TW" altLang="en-US" dirty="0" smtClean="0"/>
              <a:t>恢復的患者及接受了</a:t>
            </a:r>
            <a:r>
              <a:rPr lang="en-US" altLang="zh-TW" dirty="0" smtClean="0"/>
              <a:t>Covid-19</a:t>
            </a:r>
            <a:r>
              <a:rPr lang="zh-TW" altLang="en-US" dirty="0" smtClean="0"/>
              <a:t>疫苗的個人中的</a:t>
            </a:r>
            <a:r>
              <a:rPr lang="en-US" altLang="zh-TW" dirty="0" smtClean="0"/>
              <a:t>SARS-COV-2</a:t>
            </a:r>
            <a:r>
              <a:rPr lang="zh-TW" altLang="en-US" dirty="0" smtClean="0"/>
              <a:t>特異性</a:t>
            </a:r>
            <a:r>
              <a:rPr lang="en-US" altLang="zh-TW" dirty="0" smtClean="0"/>
              <a:t>CD4</a:t>
            </a:r>
            <a:r>
              <a:rPr lang="zh-TW" altLang="en-US" dirty="0" smtClean="0"/>
              <a:t>和</a:t>
            </a:r>
            <a:r>
              <a:rPr lang="en-US" altLang="zh-TW" dirty="0" smtClean="0"/>
              <a:t>CD8 T</a:t>
            </a:r>
            <a:r>
              <a:rPr lang="zh-TW" altLang="en-US" dirty="0" smtClean="0"/>
              <a:t>細胞反應，這表明了</a:t>
            </a:r>
            <a:r>
              <a:rPr lang="zh-TW" altLang="en-US" b="1" dirty="0" smtClean="0"/>
              <a:t>潛力持久的</a:t>
            </a:r>
            <a:r>
              <a:rPr lang="en-US" altLang="zh-TW" b="1" dirty="0" smtClean="0"/>
              <a:t>T</a:t>
            </a:r>
            <a:r>
              <a:rPr lang="zh-TW" altLang="en-US" b="1" dirty="0" smtClean="0"/>
              <a:t>細胞免疫</a:t>
            </a:r>
            <a:r>
              <a:rPr lang="zh-TW" altLang="en-US" dirty="0" smtClean="0"/>
              <a:t>反應。</a:t>
            </a:r>
            <a:endParaRPr lang="zh-TW" altLang="en-US" dirty="0"/>
          </a:p>
        </p:txBody>
      </p:sp>
    </p:spTree>
    <p:extLst>
      <p:ext uri="{BB962C8B-B14F-4D97-AF65-F5344CB8AC3E}">
        <p14:creationId xmlns:p14="http://schemas.microsoft.com/office/powerpoint/2010/main" val="1916679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342768" y="774356"/>
            <a:ext cx="9844216" cy="5511113"/>
          </a:xfrm>
          <a:prstGeom prst="rect">
            <a:avLst/>
          </a:prstGeom>
        </p:spPr>
      </p:pic>
      <p:sp>
        <p:nvSpPr>
          <p:cNvPr id="5" name="矩形 4"/>
          <p:cNvSpPr/>
          <p:nvPr/>
        </p:nvSpPr>
        <p:spPr>
          <a:xfrm>
            <a:off x="4464908" y="3995351"/>
            <a:ext cx="881449"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6376086" y="3995351"/>
            <a:ext cx="691979"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308389" y="2446638"/>
            <a:ext cx="799070" cy="667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183027" y="6005384"/>
            <a:ext cx="5404022" cy="280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6308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lstStyle/>
          <a:p>
            <a:r>
              <a:rPr lang="en-US" altLang="zh-TW" dirty="0" smtClean="0"/>
              <a:t>SARS</a:t>
            </a:r>
            <a:r>
              <a:rPr lang="zh-TW" altLang="en-US" dirty="0" smtClean="0"/>
              <a:t> </a:t>
            </a:r>
            <a:r>
              <a:rPr lang="en-US" altLang="zh-TW" dirty="0" smtClean="0"/>
              <a:t>COV-2</a:t>
            </a:r>
            <a:r>
              <a:rPr lang="zh-TW" altLang="en-US" dirty="0" smtClean="0"/>
              <a:t> 介紹</a:t>
            </a:r>
            <a:endParaRPr lang="en-US" altLang="zh-TW" dirty="0" smtClean="0"/>
          </a:p>
          <a:p>
            <a:r>
              <a:rPr lang="zh-TW" altLang="en-US" dirty="0" smtClean="0"/>
              <a:t>流行病學</a:t>
            </a:r>
            <a:endParaRPr lang="en-US" altLang="zh-TW" dirty="0" smtClean="0"/>
          </a:p>
          <a:p>
            <a:r>
              <a:rPr lang="zh-TW" altLang="en-US" dirty="0" smtClean="0"/>
              <a:t>致病機轉與臨床表現</a:t>
            </a:r>
            <a:endParaRPr lang="en-US" altLang="zh-TW" dirty="0" smtClean="0"/>
          </a:p>
          <a:p>
            <a:r>
              <a:rPr lang="zh-TW" altLang="en-US" dirty="0" smtClean="0"/>
              <a:t>診斷與治療</a:t>
            </a:r>
            <a:endParaRPr lang="en-US" altLang="zh-TW" dirty="0" smtClean="0"/>
          </a:p>
          <a:p>
            <a:r>
              <a:rPr lang="zh-TW" altLang="en-US" dirty="0" smtClean="0"/>
              <a:t>疫苗預防</a:t>
            </a:r>
            <a:endParaRPr lang="en-US" altLang="zh-TW" dirty="0" smtClean="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25806"/>
            <a:ext cx="5629168" cy="5651157"/>
          </a:xfrm>
          <a:prstGeom prst="rect">
            <a:avLst/>
          </a:prstGeom>
        </p:spPr>
      </p:pic>
    </p:spTree>
    <p:extLst>
      <p:ext uri="{BB962C8B-B14F-4D97-AF65-F5344CB8AC3E}">
        <p14:creationId xmlns:p14="http://schemas.microsoft.com/office/powerpoint/2010/main" val="950599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
            </a:r>
            <a:br>
              <a:rPr lang="en-US" altLang="zh-TW" dirty="0" smtClean="0"/>
            </a:br>
            <a:endParaRPr lang="zh-TW" altLang="en-US" dirty="0"/>
          </a:p>
        </p:txBody>
      </p:sp>
      <p:sp>
        <p:nvSpPr>
          <p:cNvPr id="3" name="內容版面配置區 2"/>
          <p:cNvSpPr>
            <a:spLocks noGrp="1"/>
          </p:cNvSpPr>
          <p:nvPr>
            <p:ph idx="1"/>
          </p:nvPr>
        </p:nvSpPr>
        <p:spPr/>
        <p:txBody>
          <a:bodyPr/>
          <a:lstStyle/>
          <a:p>
            <a:r>
              <a:rPr lang="zh-TW" altLang="en-US" dirty="0" smtClean="0"/>
              <a:t>重新感染的風險 </a:t>
            </a:r>
            <a:r>
              <a:rPr lang="en-US" altLang="zh-TW" dirty="0" smtClean="0"/>
              <a:t>- </a:t>
            </a:r>
            <a:r>
              <a:rPr lang="zh-TW" altLang="en-US" dirty="0" smtClean="0"/>
              <a:t>重新感染的短期風險（例如，在初始感染後的前幾個月內）很低。現有感染</a:t>
            </a:r>
            <a:r>
              <a:rPr lang="zh-TW" altLang="en-US" dirty="0" smtClean="0">
                <a:solidFill>
                  <a:srgbClr val="FF0000"/>
                </a:solidFill>
              </a:rPr>
              <a:t>降低了隨後的六到七個月</a:t>
            </a:r>
            <a:r>
              <a:rPr lang="zh-TW" altLang="en-US" dirty="0" smtClean="0"/>
              <a:t>的感染風險</a:t>
            </a:r>
            <a:r>
              <a:rPr lang="en-US" altLang="zh-TW" dirty="0" smtClean="0">
                <a:solidFill>
                  <a:srgbClr val="FF0000"/>
                </a:solidFill>
              </a:rPr>
              <a:t>80</a:t>
            </a:r>
            <a:r>
              <a:rPr lang="zh-TW" altLang="en-US" dirty="0" smtClean="0">
                <a:solidFill>
                  <a:srgbClr val="FF0000"/>
                </a:solidFill>
              </a:rPr>
              <a:t>％至</a:t>
            </a:r>
            <a:r>
              <a:rPr lang="en-US" altLang="zh-TW" dirty="0" smtClean="0">
                <a:solidFill>
                  <a:srgbClr val="FF0000"/>
                </a:solidFill>
              </a:rPr>
              <a:t>85</a:t>
            </a:r>
            <a:r>
              <a:rPr lang="zh-TW" altLang="en-US" dirty="0" smtClean="0">
                <a:solidFill>
                  <a:srgbClr val="FF0000"/>
                </a:solidFill>
              </a:rPr>
              <a:t>％。</a:t>
            </a:r>
            <a:endParaRPr lang="en-US" altLang="zh-TW" dirty="0" smtClean="0">
              <a:solidFill>
                <a:srgbClr val="FF0000"/>
              </a:solidFill>
            </a:endParaRPr>
          </a:p>
          <a:p>
            <a:r>
              <a:rPr lang="zh-TW" altLang="en-US" dirty="0" smtClean="0"/>
              <a:t>第二</a:t>
            </a:r>
            <a:r>
              <a:rPr lang="zh-TW" altLang="en-US" dirty="0"/>
              <a:t>次</a:t>
            </a:r>
            <a:r>
              <a:rPr lang="zh-TW" altLang="en-US" dirty="0" smtClean="0"/>
              <a:t>感染是</a:t>
            </a:r>
            <a:r>
              <a:rPr lang="zh-TW" altLang="en-US" dirty="0" smtClean="0">
                <a:solidFill>
                  <a:srgbClr val="FF0000"/>
                </a:solidFill>
              </a:rPr>
              <a:t>無症狀的或更溫和</a:t>
            </a:r>
            <a:r>
              <a:rPr lang="zh-TW" altLang="en-US" dirty="0" smtClean="0"/>
              <a:t>的，提高了初始感染的免疫可能性即使它不會阻止它也可能會</a:t>
            </a:r>
            <a:r>
              <a:rPr lang="zh-TW" altLang="en-US" dirty="0" smtClean="0">
                <a:solidFill>
                  <a:srgbClr val="FF0000"/>
                </a:solidFill>
              </a:rPr>
              <a:t>衰減再感染的嚴重程度</a:t>
            </a:r>
            <a:r>
              <a:rPr lang="zh-TW" altLang="en-US" dirty="0" smtClean="0"/>
              <a:t>。</a:t>
            </a:r>
            <a:endParaRPr lang="zh-TW" altLang="en-US" dirty="0"/>
          </a:p>
        </p:txBody>
      </p:sp>
    </p:spTree>
    <p:extLst>
      <p:ext uri="{BB962C8B-B14F-4D97-AF65-F5344CB8AC3E}">
        <p14:creationId xmlns:p14="http://schemas.microsoft.com/office/powerpoint/2010/main" val="2651568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pPr marL="0" indent="0">
              <a:buNone/>
            </a:pPr>
            <a:r>
              <a:rPr lang="zh-TW" altLang="en-US" sz="5400" dirty="0" smtClean="0"/>
              <a:t>                      臨床表現</a:t>
            </a:r>
            <a:endParaRPr lang="en-US" altLang="zh-TW" sz="5400" dirty="0"/>
          </a:p>
        </p:txBody>
      </p:sp>
    </p:spTree>
    <p:extLst>
      <p:ext uri="{BB962C8B-B14F-4D97-AF65-F5344CB8AC3E}">
        <p14:creationId xmlns:p14="http://schemas.microsoft.com/office/powerpoint/2010/main" val="2008384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無症狀的感染</a:t>
            </a:r>
            <a:endParaRPr lang="zh-TW" altLang="en-US" dirty="0"/>
          </a:p>
        </p:txBody>
      </p:sp>
      <p:sp>
        <p:nvSpPr>
          <p:cNvPr id="3" name="內容版面配置區 2"/>
          <p:cNvSpPr>
            <a:spLocks noGrp="1"/>
          </p:cNvSpPr>
          <p:nvPr>
            <p:ph idx="1"/>
          </p:nvPr>
        </p:nvSpPr>
        <p:spPr/>
        <p:txBody>
          <a:bodyPr/>
          <a:lstStyle/>
          <a:p>
            <a:r>
              <a:rPr lang="zh-TW" altLang="en-US" b="1" dirty="0" smtClean="0"/>
              <a:t>無症狀的感染</a:t>
            </a:r>
            <a:r>
              <a:rPr lang="zh-TW" altLang="en-US" dirty="0" smtClean="0"/>
              <a:t>已經充分了解。一篇審查估計，</a:t>
            </a:r>
            <a:r>
              <a:rPr lang="en-US" altLang="zh-TW" dirty="0" smtClean="0">
                <a:solidFill>
                  <a:srgbClr val="FF0000"/>
                </a:solidFill>
              </a:rPr>
              <a:t>33</a:t>
            </a:r>
            <a:r>
              <a:rPr lang="zh-TW" altLang="en-US" dirty="0" smtClean="0">
                <a:solidFill>
                  <a:srgbClr val="FF0000"/>
                </a:solidFill>
              </a:rPr>
              <a:t>％</a:t>
            </a:r>
            <a:r>
              <a:rPr lang="zh-TW" altLang="en-US" dirty="0" smtClean="0"/>
              <a:t>的</a:t>
            </a:r>
            <a:r>
              <a:rPr lang="en-US" altLang="zh-TW" dirty="0" smtClean="0"/>
              <a:t>SARS-COV-2</a:t>
            </a:r>
            <a:r>
              <a:rPr lang="zh-TW" altLang="en-US" dirty="0" smtClean="0"/>
              <a:t>感染從未發展症狀。</a:t>
            </a:r>
            <a:endParaRPr lang="en-US" altLang="zh-TW" dirty="0" smtClean="0"/>
          </a:p>
          <a:p>
            <a:r>
              <a:rPr lang="zh-TW" altLang="en-US" dirty="0" smtClean="0"/>
              <a:t>無症狀感染的患者可能具有客觀的臨床異常。</a:t>
            </a:r>
            <a:endParaRPr lang="en-US" altLang="zh-TW" dirty="0" smtClean="0"/>
          </a:p>
          <a:p>
            <a:pPr lvl="1"/>
            <a:r>
              <a:rPr lang="zh-TW" altLang="en-US" dirty="0" smtClean="0"/>
              <a:t>胸部電腦斷層掃描（</a:t>
            </a:r>
            <a:r>
              <a:rPr lang="en-US" altLang="zh-TW" dirty="0" smtClean="0"/>
              <a:t>CT</a:t>
            </a:r>
            <a:r>
              <a:rPr lang="zh-TW" altLang="en-US" dirty="0" smtClean="0"/>
              <a:t>）的無症狀感染患者的研究中，</a:t>
            </a:r>
            <a:r>
              <a:rPr lang="en-US" altLang="zh-TW" dirty="0" smtClean="0"/>
              <a:t>50</a:t>
            </a:r>
            <a:r>
              <a:rPr lang="zh-TW" altLang="en-US" dirty="0" smtClean="0"/>
              <a:t>％有典型的磨碎玻璃不透明度或斑塊陰影，另外</a:t>
            </a:r>
            <a:r>
              <a:rPr lang="en-US" altLang="zh-TW" dirty="0" smtClean="0"/>
              <a:t>20</a:t>
            </a:r>
            <a:r>
              <a:rPr lang="zh-TW" altLang="en-US" dirty="0" smtClean="0"/>
              <a:t>％具有非典型成像異常。</a:t>
            </a:r>
            <a:endParaRPr lang="en-US" altLang="zh-TW" dirty="0" smtClean="0"/>
          </a:p>
          <a:p>
            <a:pPr lvl="1"/>
            <a:r>
              <a:rPr lang="zh-TW" altLang="en-US" dirty="0" smtClean="0"/>
              <a:t>一些在診斷時無症狀的個體繼續發展症狀（即，它們實際上是</a:t>
            </a:r>
            <a:r>
              <a:rPr lang="zh-TW" altLang="en-US" b="1" dirty="0" smtClean="0"/>
              <a:t>症狀前時期</a:t>
            </a:r>
            <a:r>
              <a:rPr lang="zh-TW" altLang="en-US" dirty="0" smtClean="0"/>
              <a:t>）。</a:t>
            </a:r>
            <a:endParaRPr lang="zh-TW" altLang="en-US" dirty="0"/>
          </a:p>
        </p:txBody>
      </p:sp>
    </p:spTree>
    <p:extLst>
      <p:ext uri="{BB962C8B-B14F-4D97-AF65-F5344CB8AC3E}">
        <p14:creationId xmlns:p14="http://schemas.microsoft.com/office/powerpoint/2010/main" val="2540832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症狀感染的嚴重程度</a:t>
            </a:r>
            <a:endParaRPr lang="zh-TW" altLang="en-US" dirty="0"/>
          </a:p>
        </p:txBody>
      </p:sp>
      <p:sp>
        <p:nvSpPr>
          <p:cNvPr id="3" name="內容版面配置區 2"/>
          <p:cNvSpPr>
            <a:spLocks noGrp="1"/>
          </p:cNvSpPr>
          <p:nvPr>
            <p:ph idx="1"/>
          </p:nvPr>
        </p:nvSpPr>
        <p:spPr/>
        <p:txBody>
          <a:bodyPr>
            <a:normAutofit/>
          </a:bodyPr>
          <a:lstStyle/>
          <a:p>
            <a:r>
              <a:rPr lang="zh-TW" altLang="en-US" dirty="0" smtClean="0"/>
              <a:t>嚴重疾病的危險因素 </a:t>
            </a:r>
            <a:r>
              <a:rPr lang="en-US" altLang="zh-TW" dirty="0" smtClean="0"/>
              <a:t>- </a:t>
            </a:r>
            <a:r>
              <a:rPr lang="zh-TW" altLang="en-US" dirty="0" smtClean="0"/>
              <a:t>任何年齡的健康個體都會發生嚴重疾病，但它主要發生在具有</a:t>
            </a:r>
            <a:r>
              <a:rPr lang="zh-TW" altLang="en-US" b="1" dirty="0" smtClean="0">
                <a:solidFill>
                  <a:srgbClr val="FF0000"/>
                </a:solidFill>
              </a:rPr>
              <a:t>高齡</a:t>
            </a:r>
            <a:r>
              <a:rPr lang="zh-TW" altLang="en-US" dirty="0" smtClean="0"/>
              <a:t>或某些潛在的</a:t>
            </a:r>
            <a:r>
              <a:rPr lang="zh-TW" altLang="en-US" b="1" dirty="0" smtClean="0">
                <a:solidFill>
                  <a:srgbClr val="FF0000"/>
                </a:solidFill>
              </a:rPr>
              <a:t>醫療合併症</a:t>
            </a:r>
            <a:r>
              <a:rPr lang="zh-TW" altLang="en-US" dirty="0" smtClean="0"/>
              <a:t>的成年人中。</a:t>
            </a:r>
            <a:endParaRPr lang="en-US" altLang="zh-TW" dirty="0" smtClean="0"/>
          </a:p>
          <a:p>
            <a:r>
              <a:rPr lang="zh-TW" altLang="en-US" dirty="0" smtClean="0">
                <a:solidFill>
                  <a:srgbClr val="FF0000"/>
                </a:solidFill>
              </a:rPr>
              <a:t>兒童和青少年</a:t>
            </a:r>
            <a:r>
              <a:rPr lang="zh-TW" altLang="en-US" dirty="0" smtClean="0"/>
              <a:t>的症狀感染似乎相對罕見</a:t>
            </a:r>
            <a:r>
              <a:rPr lang="en-US" altLang="zh-TW" dirty="0" smtClean="0"/>
              <a:t>;</a:t>
            </a:r>
            <a:r>
              <a:rPr lang="zh-TW" altLang="en-US" dirty="0" smtClean="0"/>
              <a:t>當發生時，通常溫和，儘管小比例（例如，</a:t>
            </a:r>
            <a:r>
              <a:rPr lang="en-US" altLang="zh-TW" dirty="0" smtClean="0"/>
              <a:t>&lt;2</a:t>
            </a:r>
            <a:r>
              <a:rPr lang="zh-TW" altLang="en-US" dirty="0" smtClean="0"/>
              <a:t>％）經驗嚴重甚至致命疾病。</a:t>
            </a:r>
            <a:endParaRPr lang="en-US" altLang="zh-TW" dirty="0" smtClean="0"/>
          </a:p>
          <a:p>
            <a:r>
              <a:rPr lang="zh-TW" altLang="en-US" dirty="0" smtClean="0"/>
              <a:t>社會經濟背景和性別 </a:t>
            </a:r>
            <a:r>
              <a:rPr lang="en-US" altLang="zh-TW" dirty="0" smtClean="0"/>
              <a:t>- </a:t>
            </a:r>
            <a:r>
              <a:rPr lang="zh-TW" altLang="en-US" dirty="0" smtClean="0"/>
              <a:t>某些人口統計特徵也與更嚴重的疾病有關。</a:t>
            </a:r>
            <a:endParaRPr lang="en-US" altLang="zh-TW" dirty="0" smtClean="0"/>
          </a:p>
          <a:p>
            <a:pPr lvl="1"/>
            <a:r>
              <a:rPr lang="zh-TW" altLang="en-US" dirty="0">
                <a:solidFill>
                  <a:srgbClr val="FF0000"/>
                </a:solidFill>
              </a:rPr>
              <a:t>男</a:t>
            </a:r>
            <a:r>
              <a:rPr lang="zh-TW" altLang="en-US" dirty="0" smtClean="0">
                <a:solidFill>
                  <a:srgbClr val="FF0000"/>
                </a:solidFill>
              </a:rPr>
              <a:t>性</a:t>
            </a:r>
            <a:r>
              <a:rPr lang="zh-TW" altLang="en-US" dirty="0" smtClean="0"/>
              <a:t>在全球多個隊列中佔了大量關鍵病例和死亡。</a:t>
            </a:r>
            <a:endParaRPr lang="en-US" altLang="zh-TW" dirty="0"/>
          </a:p>
          <a:p>
            <a:pPr lvl="1"/>
            <a:r>
              <a:rPr lang="zh-TW" altLang="en-US" dirty="0" smtClean="0"/>
              <a:t>美國和英國的</a:t>
            </a:r>
            <a:r>
              <a:rPr lang="en-US" altLang="zh-TW" dirty="0" smtClean="0"/>
              <a:t>Covid-19</a:t>
            </a:r>
            <a:r>
              <a:rPr lang="zh-TW" altLang="en-US" dirty="0" smtClean="0"/>
              <a:t>，</a:t>
            </a:r>
            <a:r>
              <a:rPr lang="zh-TW" altLang="en-US" dirty="0" smtClean="0">
                <a:solidFill>
                  <a:srgbClr val="FF0000"/>
                </a:solidFill>
              </a:rPr>
              <a:t>黑人</a:t>
            </a:r>
            <a:r>
              <a:rPr lang="zh-TW" altLang="en-US" dirty="0" smtClean="0"/>
              <a:t>，</a:t>
            </a:r>
            <a:r>
              <a:rPr lang="zh-TW" altLang="en-US" dirty="0" smtClean="0">
                <a:solidFill>
                  <a:srgbClr val="FF0000"/>
                </a:solidFill>
              </a:rPr>
              <a:t>西班牙裔</a:t>
            </a:r>
            <a:r>
              <a:rPr lang="zh-TW" altLang="en-US" dirty="0" smtClean="0"/>
              <a:t>和</a:t>
            </a:r>
            <a:r>
              <a:rPr lang="zh-TW" altLang="en-US" dirty="0" smtClean="0">
                <a:solidFill>
                  <a:srgbClr val="FF0000"/>
                </a:solidFill>
              </a:rPr>
              <a:t>南亞人</a:t>
            </a:r>
            <a:r>
              <a:rPr lang="zh-TW" altLang="en-US" dirty="0" smtClean="0"/>
              <a:t>的感染和死亡人數不成比例的增加，這可能與健康社會因素的潛在差異有關。</a:t>
            </a:r>
            <a:endParaRPr lang="en-US" altLang="zh-TW" dirty="0" smtClean="0"/>
          </a:p>
          <a:p>
            <a:r>
              <a:rPr lang="zh-TW" altLang="en-US" dirty="0" smtClean="0"/>
              <a:t>合併症 </a:t>
            </a:r>
            <a:r>
              <a:rPr lang="en-US" altLang="zh-TW" dirty="0" smtClean="0"/>
              <a:t>- </a:t>
            </a:r>
            <a:r>
              <a:rPr lang="zh-TW" altLang="en-US" dirty="0" smtClean="0"/>
              <a:t>與嚴重疾病和死亡率有關的其他條件包括</a:t>
            </a:r>
            <a:r>
              <a:rPr lang="en-US" altLang="zh-TW" dirty="0" smtClean="0"/>
              <a:t>:</a:t>
            </a:r>
          </a:p>
          <a:p>
            <a:endParaRPr lang="zh-TW" altLang="en-US" dirty="0"/>
          </a:p>
        </p:txBody>
      </p:sp>
    </p:spTree>
    <p:extLst>
      <p:ext uri="{BB962C8B-B14F-4D97-AF65-F5344CB8AC3E}">
        <p14:creationId xmlns:p14="http://schemas.microsoft.com/office/powerpoint/2010/main" val="2948096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2314576" y="190500"/>
            <a:ext cx="7477124" cy="6562725"/>
          </a:xfrm>
          <a:prstGeom prst="rect">
            <a:avLst/>
          </a:prstGeom>
        </p:spPr>
      </p:pic>
      <p:sp>
        <p:nvSpPr>
          <p:cNvPr id="3" name="文字方塊 2"/>
          <p:cNvSpPr txBox="1"/>
          <p:nvPr/>
        </p:nvSpPr>
        <p:spPr>
          <a:xfrm>
            <a:off x="8147222" y="2916195"/>
            <a:ext cx="3781167" cy="1477328"/>
          </a:xfrm>
          <a:prstGeom prst="rect">
            <a:avLst/>
          </a:prstGeom>
          <a:solidFill>
            <a:srgbClr val="FFFF00"/>
          </a:solidFill>
        </p:spPr>
        <p:txBody>
          <a:bodyPr wrap="square" rtlCol="0">
            <a:spAutoFit/>
          </a:bodyPr>
          <a:lstStyle/>
          <a:p>
            <a:r>
              <a:rPr lang="zh-TW" altLang="en-US" b="1" dirty="0"/>
              <a:t>死亡個案多具有</a:t>
            </a:r>
            <a:r>
              <a:rPr lang="zh-TW" altLang="en-US" b="1" dirty="0">
                <a:solidFill>
                  <a:srgbClr val="FF0000"/>
                </a:solidFill>
              </a:rPr>
              <a:t>潛在病史</a:t>
            </a:r>
            <a:r>
              <a:rPr lang="zh-TW" altLang="en-US" b="1" dirty="0"/>
              <a:t>，如糖尿病、慢性肝病、腎功能不全、心血管疾病等。報告指出，約有</a:t>
            </a:r>
            <a:r>
              <a:rPr lang="en-US" altLang="zh-TW" b="1" dirty="0">
                <a:solidFill>
                  <a:srgbClr val="FF0000"/>
                </a:solidFill>
              </a:rPr>
              <a:t>14%</a:t>
            </a:r>
            <a:r>
              <a:rPr lang="zh-TW" altLang="en-US" b="1" dirty="0"/>
              <a:t>出現嚴重症狀需住院與氧氣治療，</a:t>
            </a:r>
            <a:r>
              <a:rPr lang="en-US" altLang="zh-TW" b="1" dirty="0">
                <a:solidFill>
                  <a:srgbClr val="FF0000"/>
                </a:solidFill>
              </a:rPr>
              <a:t>5%</a:t>
            </a:r>
            <a:r>
              <a:rPr lang="zh-TW" altLang="en-US" b="1" dirty="0"/>
              <a:t>需加護病房治療。</a:t>
            </a:r>
          </a:p>
        </p:txBody>
      </p:sp>
    </p:spTree>
    <p:extLst>
      <p:ext uri="{BB962C8B-B14F-4D97-AF65-F5344CB8AC3E}">
        <p14:creationId xmlns:p14="http://schemas.microsoft.com/office/powerpoint/2010/main" val="2037943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stretch>
            <a:fillRect/>
          </a:stretch>
        </p:blipFill>
        <p:spPr>
          <a:xfrm>
            <a:off x="2463114" y="444842"/>
            <a:ext cx="7249297" cy="6413157"/>
          </a:xfrm>
          <a:prstGeom prst="rect">
            <a:avLst/>
          </a:prstGeom>
        </p:spPr>
      </p:pic>
      <p:sp>
        <p:nvSpPr>
          <p:cNvPr id="6" name="文字方塊 5"/>
          <p:cNvSpPr txBox="1"/>
          <p:nvPr/>
        </p:nvSpPr>
        <p:spPr>
          <a:xfrm>
            <a:off x="7274011" y="1575744"/>
            <a:ext cx="4917989" cy="1477328"/>
          </a:xfrm>
          <a:prstGeom prst="rect">
            <a:avLst/>
          </a:prstGeom>
          <a:solidFill>
            <a:srgbClr val="FFFF00"/>
          </a:solidFill>
        </p:spPr>
        <p:txBody>
          <a:bodyPr wrap="square" rtlCol="0">
            <a:spAutoFit/>
          </a:bodyPr>
          <a:lstStyle/>
          <a:p>
            <a:r>
              <a:rPr lang="zh-TW" altLang="en-US" dirty="0"/>
              <a:t>目前已知罹患</a:t>
            </a:r>
            <a:r>
              <a:rPr lang="en-US" altLang="zh-TW" dirty="0"/>
              <a:t>COVID-19</a:t>
            </a:r>
            <a:r>
              <a:rPr lang="zh-TW" altLang="en-US" dirty="0"/>
              <a:t>確診個案之臨床表現包含發燒、乾咳、倦怠，約三分之一會有呼吸急促。其他症狀包括肌肉痛、頭痛、喉嚨痛、腹瀉等，另有部分個案出現</a:t>
            </a:r>
            <a:r>
              <a:rPr lang="zh-TW" altLang="en-US" dirty="0">
                <a:solidFill>
                  <a:srgbClr val="FF0000"/>
                </a:solidFill>
              </a:rPr>
              <a:t>嗅覺或味覺喪失</a:t>
            </a:r>
            <a:r>
              <a:rPr lang="zh-TW" altLang="en-US" dirty="0"/>
              <a:t>（或異常）等。</a:t>
            </a:r>
          </a:p>
        </p:txBody>
      </p:sp>
      <p:pic>
        <p:nvPicPr>
          <p:cNvPr id="3" name="圖片 2"/>
          <p:cNvPicPr>
            <a:picLocks noChangeAspect="1"/>
          </p:cNvPicPr>
          <p:nvPr/>
        </p:nvPicPr>
        <p:blipFill>
          <a:blip r:embed="rId3"/>
          <a:stretch>
            <a:fillRect/>
          </a:stretch>
        </p:blipFill>
        <p:spPr>
          <a:xfrm>
            <a:off x="7274010" y="3053072"/>
            <a:ext cx="4917989" cy="3804927"/>
          </a:xfrm>
          <a:prstGeom prst="rect">
            <a:avLst/>
          </a:prstGeom>
        </p:spPr>
      </p:pic>
      <p:sp>
        <p:nvSpPr>
          <p:cNvPr id="5" name="矩形 4"/>
          <p:cNvSpPr/>
          <p:nvPr/>
        </p:nvSpPr>
        <p:spPr>
          <a:xfrm>
            <a:off x="2825578" y="1367481"/>
            <a:ext cx="1474573" cy="8320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40908" y="3715265"/>
            <a:ext cx="3385751" cy="593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1815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993557" y="461318"/>
            <a:ext cx="8311978" cy="6227805"/>
          </a:xfrm>
          <a:prstGeom prst="rect">
            <a:avLst/>
          </a:prstGeom>
        </p:spPr>
      </p:pic>
      <p:sp>
        <p:nvSpPr>
          <p:cNvPr id="3" name="矩形 2"/>
          <p:cNvSpPr/>
          <p:nvPr/>
        </p:nvSpPr>
        <p:spPr>
          <a:xfrm>
            <a:off x="7529384" y="1532238"/>
            <a:ext cx="1672281"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98345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pPr marL="0" indent="0">
              <a:buNone/>
            </a:pPr>
            <a:r>
              <a:rPr lang="en-US" altLang="zh-TW" dirty="0"/>
              <a:t> </a:t>
            </a:r>
            <a:r>
              <a:rPr lang="en-US" altLang="zh-TW" dirty="0" smtClean="0"/>
              <a:t>                                        </a:t>
            </a:r>
            <a:r>
              <a:rPr lang="zh-TW" altLang="en-US" sz="5400" dirty="0" smtClean="0"/>
              <a:t>診斷</a:t>
            </a:r>
            <a:r>
              <a:rPr lang="zh-TW" altLang="en-US" sz="5400" dirty="0"/>
              <a:t>與治療</a:t>
            </a:r>
            <a:endParaRPr lang="en-US" altLang="zh-TW" sz="5400" dirty="0"/>
          </a:p>
          <a:p>
            <a:endParaRPr lang="zh-TW" altLang="en-US" sz="5400" dirty="0"/>
          </a:p>
        </p:txBody>
      </p:sp>
    </p:spTree>
    <p:extLst>
      <p:ext uri="{BB962C8B-B14F-4D97-AF65-F5344CB8AC3E}">
        <p14:creationId xmlns:p14="http://schemas.microsoft.com/office/powerpoint/2010/main" val="717061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stretch>
            <a:fillRect/>
          </a:stretch>
        </p:blipFill>
        <p:spPr>
          <a:xfrm>
            <a:off x="1383956" y="1145059"/>
            <a:ext cx="9679459" cy="4480247"/>
          </a:xfrm>
          <a:prstGeom prst="rect">
            <a:avLst/>
          </a:prstGeom>
        </p:spPr>
      </p:pic>
      <p:sp>
        <p:nvSpPr>
          <p:cNvPr id="5" name="文字方塊 4"/>
          <p:cNvSpPr txBox="1"/>
          <p:nvPr/>
        </p:nvSpPr>
        <p:spPr>
          <a:xfrm>
            <a:off x="3420763" y="365125"/>
            <a:ext cx="5651156" cy="4247317"/>
          </a:xfrm>
          <a:prstGeom prst="rect">
            <a:avLst/>
          </a:prstGeom>
          <a:solidFill>
            <a:srgbClr val="FFFF00"/>
          </a:solidFill>
        </p:spPr>
        <p:txBody>
          <a:bodyPr wrap="square" rtlCol="0">
            <a:spAutoFit/>
          </a:bodyPr>
          <a:lstStyle/>
          <a:p>
            <a:r>
              <a:rPr lang="zh-TW" altLang="en-US" dirty="0"/>
              <a:t>循環閾值 </a:t>
            </a:r>
            <a:r>
              <a:rPr lang="en-US" altLang="zh-TW" dirty="0"/>
              <a:t>— </a:t>
            </a:r>
            <a:r>
              <a:rPr lang="zh-TW" altLang="en-US" dirty="0">
                <a:solidFill>
                  <a:srgbClr val="FF0000"/>
                </a:solidFill>
              </a:rPr>
              <a:t>循環閾值</a:t>
            </a:r>
            <a:r>
              <a:rPr lang="en-US" altLang="zh-TW" dirty="0">
                <a:solidFill>
                  <a:srgbClr val="FF0000"/>
                </a:solidFill>
              </a:rPr>
              <a:t>(cycle threshold, Ct)</a:t>
            </a:r>
            <a:r>
              <a:rPr lang="zh-TW" altLang="en-US" dirty="0"/>
              <a:t>是指</a:t>
            </a:r>
            <a:r>
              <a:rPr lang="en-US" altLang="zh-TW" dirty="0"/>
              <a:t>RT-PCR</a:t>
            </a:r>
            <a:r>
              <a:rPr lang="zh-TW" altLang="en-US" dirty="0"/>
              <a:t>檢測時，將病毒</a:t>
            </a:r>
            <a:r>
              <a:rPr lang="en-US" altLang="zh-TW" dirty="0"/>
              <a:t>RNA</a:t>
            </a:r>
            <a:r>
              <a:rPr lang="zh-TW" altLang="en-US" dirty="0"/>
              <a:t>擴增至可檢出水平所需的循環數。因此，</a:t>
            </a:r>
            <a:r>
              <a:rPr lang="en-US" altLang="zh-TW" dirty="0"/>
              <a:t>Ct</a:t>
            </a:r>
            <a:r>
              <a:rPr lang="zh-TW" altLang="en-US" dirty="0"/>
              <a:t>值可提示樣本中病毒</a:t>
            </a:r>
            <a:r>
              <a:rPr lang="en-US" altLang="zh-TW" dirty="0"/>
              <a:t>RNA</a:t>
            </a:r>
            <a:r>
              <a:rPr lang="zh-TW" altLang="en-US" dirty="0"/>
              <a:t>的相對水平，</a:t>
            </a:r>
            <a:r>
              <a:rPr lang="en-US" altLang="zh-TW" b="1" dirty="0">
                <a:solidFill>
                  <a:srgbClr val="FF0000"/>
                </a:solidFill>
              </a:rPr>
              <a:t>Ct</a:t>
            </a:r>
            <a:r>
              <a:rPr lang="zh-TW" altLang="en-US" b="1" dirty="0">
                <a:solidFill>
                  <a:srgbClr val="FF0000"/>
                </a:solidFill>
              </a:rPr>
              <a:t>值越低說明病毒水平越高</a:t>
            </a:r>
            <a:r>
              <a:rPr lang="zh-TW" altLang="en-US" dirty="0"/>
              <a:t>。儘管有些檢測平台可根據要求提供</a:t>
            </a:r>
            <a:r>
              <a:rPr lang="en-US" altLang="zh-TW" dirty="0"/>
              <a:t>Ct</a:t>
            </a:r>
            <a:r>
              <a:rPr lang="zh-TW" altLang="en-US" dirty="0"/>
              <a:t>值，但實驗室在報告定性</a:t>
            </a:r>
            <a:r>
              <a:rPr lang="en-US" altLang="zh-TW" dirty="0"/>
              <a:t>NAAT</a:t>
            </a:r>
            <a:r>
              <a:rPr lang="zh-TW" altLang="en-US" dirty="0"/>
              <a:t>結果時通常不會給出</a:t>
            </a:r>
            <a:r>
              <a:rPr lang="en-US" altLang="zh-TW" dirty="0"/>
              <a:t>Ct</a:t>
            </a:r>
            <a:r>
              <a:rPr lang="zh-TW" altLang="en-US" dirty="0"/>
              <a:t>值。然而，</a:t>
            </a:r>
            <a:r>
              <a:rPr lang="en-US" altLang="zh-TW" dirty="0"/>
              <a:t>Ct</a:t>
            </a:r>
            <a:r>
              <a:rPr lang="zh-TW" altLang="en-US" dirty="0"/>
              <a:t>值的臨床應用並不確定。</a:t>
            </a:r>
            <a:r>
              <a:rPr lang="zh-TW" altLang="en-US" dirty="0">
                <a:solidFill>
                  <a:srgbClr val="FF0000"/>
                </a:solidFill>
              </a:rPr>
              <a:t>不同</a:t>
            </a:r>
            <a:r>
              <a:rPr lang="en-US" altLang="zh-TW" dirty="0">
                <a:solidFill>
                  <a:srgbClr val="FF0000"/>
                </a:solidFill>
              </a:rPr>
              <a:t>RT-PCR</a:t>
            </a:r>
            <a:r>
              <a:rPr lang="zh-TW" altLang="en-US" dirty="0">
                <a:solidFill>
                  <a:srgbClr val="FF0000"/>
                </a:solidFill>
              </a:rPr>
              <a:t>檢測平台之間的</a:t>
            </a:r>
            <a:r>
              <a:rPr lang="en-US" altLang="zh-TW" dirty="0">
                <a:solidFill>
                  <a:srgbClr val="FF0000"/>
                </a:solidFill>
              </a:rPr>
              <a:t>Ct</a:t>
            </a:r>
            <a:r>
              <a:rPr lang="zh-TW" altLang="en-US" dirty="0">
                <a:solidFill>
                  <a:srgbClr val="FF0000"/>
                </a:solidFill>
              </a:rPr>
              <a:t>值尚未標準化</a:t>
            </a:r>
            <a:r>
              <a:rPr lang="zh-TW" altLang="en-US" dirty="0"/>
              <a:t>，因此無法比較不同檢測得出的結果</a:t>
            </a:r>
            <a:r>
              <a:rPr lang="zh-TW" altLang="en-US" dirty="0" smtClean="0"/>
              <a:t>。</a:t>
            </a:r>
            <a:r>
              <a:rPr lang="zh-TW" altLang="en-US" dirty="0"/>
              <a:t>因 </a:t>
            </a:r>
            <a:r>
              <a:rPr lang="en-US" altLang="zh-TW" dirty="0"/>
              <a:t>Ct </a:t>
            </a:r>
            <a:r>
              <a:rPr lang="zh-TW" altLang="en-US" dirty="0"/>
              <a:t>值可能</a:t>
            </a:r>
            <a:r>
              <a:rPr lang="zh-TW" altLang="en-US" dirty="0">
                <a:solidFill>
                  <a:srgbClr val="FF0000"/>
                </a:solidFill>
              </a:rPr>
              <a:t>受多因素影響</a:t>
            </a:r>
            <a:r>
              <a:rPr lang="zh-TW" altLang="en-US" dirty="0"/>
              <a:t>，例如標準差異、樣品來源、病程發展、採樣細胞多寡、樣品運輸保存的方式等都有可能影響 </a:t>
            </a:r>
            <a:r>
              <a:rPr lang="en-US" altLang="zh-TW" dirty="0"/>
              <a:t>Ct </a:t>
            </a:r>
            <a:r>
              <a:rPr lang="zh-TW" altLang="en-US" dirty="0"/>
              <a:t>值高低，這也是為什麼各國對 </a:t>
            </a:r>
            <a:r>
              <a:rPr lang="en-US" altLang="zh-TW" dirty="0"/>
              <a:t>Ct </a:t>
            </a:r>
            <a:r>
              <a:rPr lang="zh-TW" altLang="en-US" dirty="0"/>
              <a:t>值並無一致標準的主因。</a:t>
            </a:r>
            <a:r>
              <a:rPr lang="zh-TW" altLang="en-US" dirty="0" smtClean="0"/>
              <a:t>此外</a:t>
            </a:r>
            <a:r>
              <a:rPr lang="zh-TW" altLang="en-US" dirty="0"/>
              <a:t>，尚無臨床研究驗證</a:t>
            </a:r>
            <a:r>
              <a:rPr lang="en-US" altLang="zh-TW" dirty="0"/>
              <a:t>Ct</a:t>
            </a:r>
            <a:r>
              <a:rPr lang="zh-TW" altLang="en-US" dirty="0"/>
              <a:t>值用於指導治療</a:t>
            </a:r>
            <a:r>
              <a:rPr lang="zh-TW" altLang="en-US" dirty="0" smtClean="0"/>
              <a:t>。</a:t>
            </a:r>
            <a:r>
              <a:rPr lang="zh-TW" altLang="en-US" dirty="0"/>
              <a:t> </a:t>
            </a:r>
            <a:r>
              <a:rPr lang="en-US" altLang="zh-TW" dirty="0"/>
              <a:t>Ct</a:t>
            </a:r>
            <a:r>
              <a:rPr lang="zh-TW" altLang="en-US" dirty="0"/>
              <a:t>值</a:t>
            </a:r>
            <a:r>
              <a:rPr lang="en-US" altLang="zh-TW" dirty="0" smtClean="0">
                <a:solidFill>
                  <a:srgbClr val="FF0000"/>
                </a:solidFill>
              </a:rPr>
              <a:t>34</a:t>
            </a:r>
            <a:r>
              <a:rPr lang="zh-TW" altLang="en-US" dirty="0" smtClean="0">
                <a:solidFill>
                  <a:srgbClr val="FF0000"/>
                </a:solidFill>
              </a:rPr>
              <a:t>以下</a:t>
            </a:r>
            <a:r>
              <a:rPr lang="zh-TW" altLang="en-US" dirty="0"/>
              <a:t>即確</a:t>
            </a:r>
            <a:r>
              <a:rPr lang="zh-TW" altLang="en-US" dirty="0" smtClean="0"/>
              <a:t>診，至於</a:t>
            </a:r>
            <a:r>
              <a:rPr lang="en-US" altLang="zh-TW" dirty="0">
                <a:solidFill>
                  <a:srgbClr val="FF0000"/>
                </a:solidFill>
              </a:rPr>
              <a:t>35</a:t>
            </a:r>
            <a:r>
              <a:rPr lang="zh-TW" altLang="en-US" dirty="0">
                <a:solidFill>
                  <a:srgbClr val="FF0000"/>
                </a:solidFill>
              </a:rPr>
              <a:t>以上、</a:t>
            </a:r>
            <a:r>
              <a:rPr lang="en-US" altLang="zh-TW" dirty="0">
                <a:solidFill>
                  <a:srgbClr val="FF0000"/>
                </a:solidFill>
              </a:rPr>
              <a:t>40</a:t>
            </a:r>
            <a:r>
              <a:rPr lang="zh-TW" altLang="en-US" dirty="0">
                <a:solidFill>
                  <a:srgbClr val="FF0000"/>
                </a:solidFill>
              </a:rPr>
              <a:t>以下</a:t>
            </a:r>
            <a:r>
              <a:rPr lang="zh-TW" altLang="en-US" dirty="0"/>
              <a:t>，則建議採檢第二次，改以血清抗體、基因檢測綜合判斷。</a:t>
            </a:r>
            <a:r>
              <a:rPr lang="zh-TW" altLang="en-US" dirty="0" smtClean="0"/>
              <a:t>一般來說</a:t>
            </a:r>
            <a:r>
              <a:rPr lang="zh-TW" altLang="en-US" dirty="0"/>
              <a:t>，</a:t>
            </a:r>
            <a:r>
              <a:rPr lang="en-US" altLang="zh-TW" dirty="0"/>
              <a:t>Ct</a:t>
            </a:r>
            <a:r>
              <a:rPr lang="zh-TW" altLang="en-US" dirty="0"/>
              <a:t>值</a:t>
            </a:r>
            <a:r>
              <a:rPr lang="zh-TW" altLang="en-US" dirty="0">
                <a:solidFill>
                  <a:srgbClr val="FF0000"/>
                </a:solidFill>
              </a:rPr>
              <a:t>大於</a:t>
            </a:r>
            <a:r>
              <a:rPr lang="en-US" altLang="zh-TW" dirty="0">
                <a:solidFill>
                  <a:srgbClr val="FF0000"/>
                </a:solidFill>
              </a:rPr>
              <a:t>28</a:t>
            </a:r>
            <a:r>
              <a:rPr lang="zh-TW" altLang="en-US" dirty="0"/>
              <a:t>以上，就培養不出病毒</a:t>
            </a:r>
            <a:r>
              <a:rPr lang="zh-TW" altLang="en-US" dirty="0" smtClean="0"/>
              <a:t>。</a:t>
            </a:r>
            <a:endParaRPr lang="zh-TW" altLang="en-US" dirty="0"/>
          </a:p>
        </p:txBody>
      </p:sp>
    </p:spTree>
    <p:extLst>
      <p:ext uri="{BB962C8B-B14F-4D97-AF65-F5344CB8AC3E}">
        <p14:creationId xmlns:p14="http://schemas.microsoft.com/office/powerpoint/2010/main" val="148995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556951" y="98854"/>
            <a:ext cx="9119287" cy="6664411"/>
          </a:xfrm>
          <a:prstGeom prst="rect">
            <a:avLst/>
          </a:prstGeom>
        </p:spPr>
      </p:pic>
      <p:sp>
        <p:nvSpPr>
          <p:cNvPr id="3" name="矩形 2"/>
          <p:cNvSpPr/>
          <p:nvPr/>
        </p:nvSpPr>
        <p:spPr>
          <a:xfrm>
            <a:off x="4440195" y="1449859"/>
            <a:ext cx="2660821" cy="395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604951" y="3080951"/>
            <a:ext cx="2685535" cy="642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376" y="700216"/>
            <a:ext cx="4260205" cy="3422458"/>
          </a:xfrm>
          <a:prstGeom prst="rect">
            <a:avLst/>
          </a:prstGeom>
        </p:spPr>
      </p:pic>
      <p:pic>
        <p:nvPicPr>
          <p:cNvPr id="7" name="圖片 6"/>
          <p:cNvPicPr>
            <a:picLocks noChangeAspect="1"/>
          </p:cNvPicPr>
          <p:nvPr/>
        </p:nvPicPr>
        <p:blipFill>
          <a:blip r:embed="rId4"/>
          <a:stretch>
            <a:fillRect/>
          </a:stretch>
        </p:blipFill>
        <p:spPr>
          <a:xfrm>
            <a:off x="1665495" y="700216"/>
            <a:ext cx="5766881" cy="5137579"/>
          </a:xfrm>
          <a:prstGeom prst="rect">
            <a:avLst/>
          </a:prstGeom>
        </p:spPr>
      </p:pic>
    </p:spTree>
    <p:extLst>
      <p:ext uri="{BB962C8B-B14F-4D97-AF65-F5344CB8AC3E}">
        <p14:creationId xmlns:p14="http://schemas.microsoft.com/office/powerpoint/2010/main" val="19191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pPr marL="0" indent="0">
              <a:buNone/>
            </a:pPr>
            <a:r>
              <a:rPr lang="zh-TW" altLang="en-US" dirty="0" smtClean="0"/>
              <a:t>                                      </a:t>
            </a:r>
            <a:r>
              <a:rPr lang="en-US" altLang="zh-TW" sz="4800" dirty="0" smtClean="0"/>
              <a:t>SARS</a:t>
            </a:r>
            <a:r>
              <a:rPr lang="zh-TW" altLang="en-US" sz="4800" dirty="0" smtClean="0"/>
              <a:t> </a:t>
            </a:r>
            <a:r>
              <a:rPr lang="en-US" altLang="zh-TW" sz="4800" dirty="0" smtClean="0"/>
              <a:t>COV-2</a:t>
            </a:r>
            <a:r>
              <a:rPr lang="zh-TW" altLang="en-US" sz="4800" dirty="0" smtClean="0"/>
              <a:t> 介紹</a:t>
            </a:r>
            <a:endParaRPr lang="zh-TW" altLang="en-US" sz="4800" dirty="0"/>
          </a:p>
        </p:txBody>
      </p:sp>
    </p:spTree>
    <p:extLst>
      <p:ext uri="{BB962C8B-B14F-4D97-AF65-F5344CB8AC3E}">
        <p14:creationId xmlns:p14="http://schemas.microsoft.com/office/powerpoint/2010/main" val="2189961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38200" y="365125"/>
            <a:ext cx="10515600" cy="6406378"/>
          </a:xfrm>
          <a:prstGeom prst="rect">
            <a:avLst/>
          </a:prstGeom>
        </p:spPr>
      </p:pic>
      <p:sp>
        <p:nvSpPr>
          <p:cNvPr id="3" name="矩形 2"/>
          <p:cNvSpPr/>
          <p:nvPr/>
        </p:nvSpPr>
        <p:spPr>
          <a:xfrm>
            <a:off x="1721708" y="4539049"/>
            <a:ext cx="1359243" cy="6590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367481" y="1622854"/>
            <a:ext cx="1458097" cy="1005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495168" y="3241588"/>
            <a:ext cx="1330410" cy="275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44275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3212757" y="469556"/>
            <a:ext cx="5593492" cy="6252519"/>
          </a:xfrm>
          <a:prstGeom prst="rect">
            <a:avLst/>
          </a:prstGeom>
        </p:spPr>
      </p:pic>
      <p:sp>
        <p:nvSpPr>
          <p:cNvPr id="3" name="圓角矩形 2"/>
          <p:cNvSpPr/>
          <p:nvPr/>
        </p:nvSpPr>
        <p:spPr>
          <a:xfrm>
            <a:off x="3295136" y="5436973"/>
            <a:ext cx="782595" cy="1482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57882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1027070"/>
          </a:xfrm>
        </p:spPr>
        <p:txBody>
          <a:bodyPr/>
          <a:lstStyle/>
          <a:p>
            <a:r>
              <a:rPr lang="en-US" altLang="zh-TW" dirty="0" smtClean="0"/>
              <a:t>COVID</a:t>
            </a:r>
            <a:r>
              <a:rPr lang="zh-TW" altLang="en-US" dirty="0" smtClean="0"/>
              <a:t> </a:t>
            </a:r>
            <a:r>
              <a:rPr lang="en-US" altLang="zh-TW" dirty="0" smtClean="0"/>
              <a:t>19</a:t>
            </a:r>
            <a:r>
              <a:rPr lang="zh-TW" altLang="en-US" dirty="0" smtClean="0"/>
              <a:t> 嚴重程度與治療原則</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838200" y="1268627"/>
            <a:ext cx="10515600" cy="5453449"/>
          </a:xfrm>
          <a:prstGeom prst="rect">
            <a:avLst/>
          </a:prstGeom>
        </p:spPr>
      </p:pic>
      <p:sp>
        <p:nvSpPr>
          <p:cNvPr id="3" name="矩形 2"/>
          <p:cNvSpPr/>
          <p:nvPr/>
        </p:nvSpPr>
        <p:spPr>
          <a:xfrm>
            <a:off x="1145059" y="3369276"/>
            <a:ext cx="1318055" cy="1227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6227805" y="2413686"/>
            <a:ext cx="1342768" cy="337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50094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COVID-19</a:t>
            </a:r>
            <a:br>
              <a:rPr lang="en-US" altLang="zh-TW" b="1" dirty="0" smtClean="0"/>
            </a:br>
            <a:r>
              <a:rPr lang="zh-TW" altLang="en-US" b="1" dirty="0" smtClean="0"/>
              <a:t>美國</a:t>
            </a:r>
            <a:r>
              <a:rPr lang="en-US" altLang="zh-TW" b="1" dirty="0" smtClean="0"/>
              <a:t>NIH</a:t>
            </a:r>
            <a:r>
              <a:rPr lang="zh-TW" altLang="en-US" b="1" dirty="0" smtClean="0"/>
              <a:t>與台灣</a:t>
            </a:r>
            <a:r>
              <a:rPr lang="en-US" altLang="zh-TW" b="1" dirty="0" smtClean="0"/>
              <a:t>CDC</a:t>
            </a:r>
            <a:r>
              <a:rPr lang="zh-TW" altLang="en-US" b="1" dirty="0" smtClean="0"/>
              <a:t>治療指引</a:t>
            </a:r>
            <a:endParaRPr lang="zh-TW" altLang="en-US" b="1" dirty="0"/>
          </a:p>
        </p:txBody>
      </p:sp>
      <p:pic>
        <p:nvPicPr>
          <p:cNvPr id="4" name="內容版面配置區 3"/>
          <p:cNvPicPr>
            <a:picLocks noGrp="1" noChangeAspect="1"/>
          </p:cNvPicPr>
          <p:nvPr>
            <p:ph idx="1"/>
          </p:nvPr>
        </p:nvPicPr>
        <p:blipFill>
          <a:blip r:embed="rId2"/>
          <a:stretch>
            <a:fillRect/>
          </a:stretch>
        </p:blipFill>
        <p:spPr>
          <a:xfrm>
            <a:off x="0" y="2403649"/>
            <a:ext cx="6371797" cy="3653201"/>
          </a:xfrm>
          <a:prstGeom prst="rect">
            <a:avLst/>
          </a:prstGeom>
        </p:spPr>
      </p:pic>
      <p:pic>
        <p:nvPicPr>
          <p:cNvPr id="6" name="圖片 5"/>
          <p:cNvPicPr>
            <a:picLocks noChangeAspect="1"/>
          </p:cNvPicPr>
          <p:nvPr/>
        </p:nvPicPr>
        <p:blipFill>
          <a:blip r:embed="rId3"/>
          <a:stretch>
            <a:fillRect/>
          </a:stretch>
        </p:blipFill>
        <p:spPr>
          <a:xfrm>
            <a:off x="6296297" y="2403650"/>
            <a:ext cx="5820203" cy="3653200"/>
          </a:xfrm>
          <a:prstGeom prst="rect">
            <a:avLst/>
          </a:prstGeom>
        </p:spPr>
      </p:pic>
      <p:sp>
        <p:nvSpPr>
          <p:cNvPr id="7" name="文字方塊 6"/>
          <p:cNvSpPr txBox="1"/>
          <p:nvPr/>
        </p:nvSpPr>
        <p:spPr>
          <a:xfrm>
            <a:off x="913701" y="2034317"/>
            <a:ext cx="1846277" cy="400110"/>
          </a:xfrm>
          <a:prstGeom prst="rect">
            <a:avLst/>
          </a:prstGeom>
          <a:solidFill>
            <a:srgbClr val="FFFF00"/>
          </a:solidFill>
        </p:spPr>
        <p:txBody>
          <a:bodyPr wrap="square" rtlCol="0">
            <a:spAutoFit/>
          </a:bodyPr>
          <a:lstStyle/>
          <a:p>
            <a:r>
              <a:rPr lang="zh-TW" altLang="en-US" sz="2000" b="1" dirty="0" smtClean="0"/>
              <a:t>輕度</a:t>
            </a:r>
            <a:r>
              <a:rPr lang="en-US" altLang="zh-TW" sz="2000" b="1" dirty="0" smtClean="0"/>
              <a:t>(</a:t>
            </a:r>
            <a:r>
              <a:rPr lang="zh-TW" altLang="en-US" sz="2000" b="1" dirty="0" smtClean="0"/>
              <a:t>單株抗體</a:t>
            </a:r>
            <a:r>
              <a:rPr lang="en-US" altLang="zh-TW" sz="2000" b="1" dirty="0" smtClean="0"/>
              <a:t>)</a:t>
            </a:r>
            <a:endParaRPr lang="zh-TW" altLang="en-US" sz="2000" b="1" dirty="0"/>
          </a:p>
        </p:txBody>
      </p:sp>
      <p:sp>
        <p:nvSpPr>
          <p:cNvPr id="8" name="文字方塊 7"/>
          <p:cNvSpPr txBox="1"/>
          <p:nvPr/>
        </p:nvSpPr>
        <p:spPr>
          <a:xfrm>
            <a:off x="2759978" y="2034317"/>
            <a:ext cx="1795546" cy="400110"/>
          </a:xfrm>
          <a:prstGeom prst="rect">
            <a:avLst/>
          </a:prstGeom>
          <a:solidFill>
            <a:schemeClr val="accent4"/>
          </a:solidFill>
        </p:spPr>
        <p:txBody>
          <a:bodyPr wrap="square" rtlCol="0">
            <a:spAutoFit/>
          </a:bodyPr>
          <a:lstStyle/>
          <a:p>
            <a:r>
              <a:rPr lang="zh-TW" altLang="en-US" sz="2000" b="1" dirty="0" smtClean="0"/>
              <a:t>中度</a:t>
            </a:r>
            <a:endParaRPr lang="zh-TW" altLang="en-US" sz="2000" b="1" dirty="0"/>
          </a:p>
        </p:txBody>
      </p:sp>
      <p:sp>
        <p:nvSpPr>
          <p:cNvPr id="9" name="文字方塊 8"/>
          <p:cNvSpPr txBox="1"/>
          <p:nvPr/>
        </p:nvSpPr>
        <p:spPr>
          <a:xfrm>
            <a:off x="4555524" y="2049706"/>
            <a:ext cx="3731741" cy="369332"/>
          </a:xfrm>
          <a:prstGeom prst="rect">
            <a:avLst/>
          </a:prstGeom>
          <a:solidFill>
            <a:schemeClr val="accent2"/>
          </a:solidFill>
        </p:spPr>
        <p:txBody>
          <a:bodyPr wrap="square" rtlCol="0">
            <a:spAutoFit/>
          </a:bodyPr>
          <a:lstStyle/>
          <a:p>
            <a:r>
              <a:rPr lang="zh-TW" altLang="en-US" b="1" dirty="0" smtClean="0">
                <a:solidFill>
                  <a:schemeClr val="bg1"/>
                </a:solidFill>
              </a:rPr>
              <a:t>嚴重 </a:t>
            </a:r>
            <a:r>
              <a:rPr lang="en-US" altLang="zh-TW" b="1" dirty="0" smtClean="0">
                <a:solidFill>
                  <a:schemeClr val="bg1"/>
                </a:solidFill>
              </a:rPr>
              <a:t>(</a:t>
            </a:r>
            <a:r>
              <a:rPr lang="zh-TW" altLang="en-US" b="1" dirty="0" smtClean="0">
                <a:solidFill>
                  <a:schemeClr val="bg1"/>
                </a:solidFill>
              </a:rPr>
              <a:t>抗病毒</a:t>
            </a:r>
            <a:r>
              <a:rPr lang="en-US" altLang="zh-TW" b="1" dirty="0" smtClean="0">
                <a:solidFill>
                  <a:schemeClr val="bg1"/>
                </a:solidFill>
              </a:rPr>
              <a:t>+</a:t>
            </a:r>
            <a:r>
              <a:rPr lang="zh-TW" altLang="en-US" b="1" dirty="0" smtClean="0">
                <a:solidFill>
                  <a:schemeClr val="bg1"/>
                </a:solidFill>
              </a:rPr>
              <a:t>抗發炎</a:t>
            </a:r>
            <a:r>
              <a:rPr lang="en-US" altLang="zh-TW" b="1" dirty="0" smtClean="0">
                <a:solidFill>
                  <a:schemeClr val="bg1"/>
                </a:solidFill>
              </a:rPr>
              <a:t>)</a:t>
            </a:r>
            <a:endParaRPr lang="zh-TW" altLang="en-US" b="1" dirty="0">
              <a:solidFill>
                <a:schemeClr val="bg1"/>
              </a:solidFill>
            </a:endParaRPr>
          </a:p>
        </p:txBody>
      </p:sp>
      <p:sp>
        <p:nvSpPr>
          <p:cNvPr id="10" name="文字方塊 9"/>
          <p:cNvSpPr txBox="1"/>
          <p:nvPr/>
        </p:nvSpPr>
        <p:spPr>
          <a:xfrm>
            <a:off x="8287265" y="2042012"/>
            <a:ext cx="3829235" cy="369332"/>
          </a:xfrm>
          <a:prstGeom prst="rect">
            <a:avLst/>
          </a:prstGeom>
          <a:solidFill>
            <a:srgbClr val="FF0000"/>
          </a:solidFill>
        </p:spPr>
        <p:txBody>
          <a:bodyPr wrap="square" rtlCol="0">
            <a:spAutoFit/>
          </a:bodyPr>
          <a:lstStyle/>
          <a:p>
            <a:r>
              <a:rPr lang="zh-TW" altLang="en-US" b="1" dirty="0" smtClean="0">
                <a:solidFill>
                  <a:schemeClr val="bg1"/>
                </a:solidFill>
              </a:rPr>
              <a:t>極度嚴重 </a:t>
            </a:r>
            <a:r>
              <a:rPr lang="en-US" altLang="zh-TW" b="1" dirty="0" smtClean="0">
                <a:solidFill>
                  <a:schemeClr val="bg1"/>
                </a:solidFill>
              </a:rPr>
              <a:t>(</a:t>
            </a:r>
            <a:r>
              <a:rPr lang="zh-TW" altLang="en-US" b="1" dirty="0" smtClean="0">
                <a:solidFill>
                  <a:schemeClr val="bg1"/>
                </a:solidFill>
              </a:rPr>
              <a:t>抗</a:t>
            </a:r>
            <a:r>
              <a:rPr lang="zh-TW" altLang="en-US" b="1" dirty="0">
                <a:solidFill>
                  <a:schemeClr val="bg1"/>
                </a:solidFill>
              </a:rPr>
              <a:t>發炎</a:t>
            </a:r>
            <a:r>
              <a:rPr lang="en-US" altLang="zh-TW" b="1" dirty="0" smtClean="0">
                <a:solidFill>
                  <a:schemeClr val="bg1"/>
                </a:solidFill>
              </a:rPr>
              <a:t>)</a:t>
            </a:r>
            <a:r>
              <a:rPr lang="zh-TW" altLang="en-US" b="1" dirty="0" smtClean="0">
                <a:solidFill>
                  <a:schemeClr val="bg1"/>
                </a:solidFill>
              </a:rPr>
              <a:t> </a:t>
            </a:r>
            <a:endParaRPr lang="zh-TW" altLang="en-US" b="1" dirty="0">
              <a:solidFill>
                <a:schemeClr val="bg1"/>
              </a:solidFill>
            </a:endParaRPr>
          </a:p>
        </p:txBody>
      </p:sp>
      <p:sp>
        <p:nvSpPr>
          <p:cNvPr id="11" name="文字方塊 10"/>
          <p:cNvSpPr txBox="1"/>
          <p:nvPr/>
        </p:nvSpPr>
        <p:spPr>
          <a:xfrm>
            <a:off x="2967757" y="3276142"/>
            <a:ext cx="1379988" cy="646331"/>
          </a:xfrm>
          <a:prstGeom prst="rect">
            <a:avLst/>
          </a:prstGeom>
          <a:solidFill>
            <a:srgbClr val="FFC000"/>
          </a:solidFill>
        </p:spPr>
        <p:txBody>
          <a:bodyPr wrap="square" rtlCol="0">
            <a:spAutoFit/>
          </a:bodyPr>
          <a:lstStyle/>
          <a:p>
            <a:r>
              <a:rPr lang="en-US" altLang="zh-TW" dirty="0" smtClean="0"/>
              <a:t>Room air SpO2</a:t>
            </a:r>
            <a:r>
              <a:rPr lang="en-US" altLang="zh-TW" b="1" dirty="0" smtClean="0">
                <a:latin typeface="新細明體" panose="02020500000000000000" pitchFamily="18" charset="-120"/>
                <a:ea typeface="新細明體" panose="02020500000000000000" pitchFamily="18" charset="-120"/>
              </a:rPr>
              <a:t>≧94%</a:t>
            </a:r>
            <a:endParaRPr lang="zh-TW" altLang="en-US" b="1" dirty="0"/>
          </a:p>
        </p:txBody>
      </p:sp>
      <p:sp>
        <p:nvSpPr>
          <p:cNvPr id="3" name="矩形 2"/>
          <p:cNvSpPr/>
          <p:nvPr/>
        </p:nvSpPr>
        <p:spPr>
          <a:xfrm>
            <a:off x="8600303" y="4926227"/>
            <a:ext cx="1260389" cy="271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62864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en-US" altLang="zh-TW" dirty="0" smtClean="0"/>
          </a:p>
          <a:p>
            <a:endParaRPr lang="en-US" altLang="zh-TW" dirty="0"/>
          </a:p>
          <a:p>
            <a:endParaRPr lang="en-US" altLang="zh-TW" dirty="0" smtClean="0"/>
          </a:p>
          <a:p>
            <a:pPr marL="0" indent="0">
              <a:buNone/>
            </a:pPr>
            <a:r>
              <a:rPr lang="zh-TW" altLang="en-US" sz="5400" dirty="0" smtClean="0"/>
              <a:t>                      疫苗</a:t>
            </a:r>
            <a:r>
              <a:rPr lang="zh-TW" altLang="en-US" sz="5400" dirty="0"/>
              <a:t>簡介</a:t>
            </a:r>
          </a:p>
        </p:txBody>
      </p:sp>
    </p:spTree>
    <p:extLst>
      <p:ext uri="{BB962C8B-B14F-4D97-AF65-F5344CB8AC3E}">
        <p14:creationId xmlns:p14="http://schemas.microsoft.com/office/powerpoint/2010/main" val="3113988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523999" y="142703"/>
            <a:ext cx="9383155" cy="4542264"/>
          </a:xfrm>
          <a:prstGeom prst="rect">
            <a:avLst/>
          </a:prstGeom>
        </p:spPr>
      </p:pic>
      <p:sp>
        <p:nvSpPr>
          <p:cNvPr id="2" name="標題 1"/>
          <p:cNvSpPr>
            <a:spLocks noGrp="1"/>
          </p:cNvSpPr>
          <p:nvPr>
            <p:ph type="title"/>
          </p:nvPr>
        </p:nvSpPr>
        <p:spPr/>
        <p:txBody>
          <a:bodyPr/>
          <a:lstStyle/>
          <a:p>
            <a:endParaRPr lang="zh-TW" altLang="en-US" dirty="0"/>
          </a:p>
        </p:txBody>
      </p:sp>
      <p:pic>
        <p:nvPicPr>
          <p:cNvPr id="5" name="內容版面配置區 4"/>
          <p:cNvPicPr>
            <a:picLocks noGrp="1" noChangeAspect="1"/>
          </p:cNvPicPr>
          <p:nvPr>
            <p:ph idx="1"/>
          </p:nvPr>
        </p:nvPicPr>
        <p:blipFill>
          <a:blip r:embed="rId3"/>
          <a:stretch>
            <a:fillRect/>
          </a:stretch>
        </p:blipFill>
        <p:spPr>
          <a:xfrm>
            <a:off x="1581666" y="4665832"/>
            <a:ext cx="9247100" cy="2102881"/>
          </a:xfrm>
          <a:prstGeom prst="rect">
            <a:avLst/>
          </a:prstGeom>
        </p:spPr>
      </p:pic>
      <p:sp>
        <p:nvSpPr>
          <p:cNvPr id="3" name="圓角矩形 2"/>
          <p:cNvSpPr/>
          <p:nvPr/>
        </p:nvSpPr>
        <p:spPr>
          <a:xfrm>
            <a:off x="5931243" y="1219200"/>
            <a:ext cx="378941"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5906529" y="2955838"/>
            <a:ext cx="378941"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5931243" y="4684967"/>
            <a:ext cx="378941"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9543535" y="4684967"/>
            <a:ext cx="1140813" cy="6449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9543535" y="6314303"/>
            <a:ext cx="803189"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9543535" y="1690688"/>
            <a:ext cx="1206843"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9543535" y="3400682"/>
            <a:ext cx="1206843" cy="2224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174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AstraZeneca</a:t>
            </a:r>
            <a:r>
              <a:rPr lang="zh-TW" altLang="en-US" dirty="0"/>
              <a:t> </a:t>
            </a:r>
            <a:r>
              <a:rPr lang="en-US" altLang="zh-TW" dirty="0" smtClean="0"/>
              <a:t>COVID-19</a:t>
            </a:r>
            <a:r>
              <a:rPr lang="zh-TW" altLang="en-US" dirty="0"/>
              <a:t>疫苗</a:t>
            </a:r>
          </a:p>
        </p:txBody>
      </p:sp>
      <p:sp>
        <p:nvSpPr>
          <p:cNvPr id="3" name="內容版面配置區 2"/>
          <p:cNvSpPr>
            <a:spLocks noGrp="1"/>
          </p:cNvSpPr>
          <p:nvPr>
            <p:ph idx="1"/>
          </p:nvPr>
        </p:nvSpPr>
        <p:spPr/>
        <p:txBody>
          <a:bodyPr>
            <a:normAutofit lnSpcReduction="10000"/>
          </a:bodyPr>
          <a:lstStyle/>
          <a:p>
            <a:r>
              <a:rPr lang="zh-TW" altLang="en-US" b="1" dirty="0"/>
              <a:t>疫苗</a:t>
            </a:r>
            <a:r>
              <a:rPr lang="zh-TW" altLang="en-US" b="1" dirty="0" smtClean="0"/>
              <a:t>概述</a:t>
            </a:r>
            <a:endParaRPr lang="en-US" altLang="zh-TW" b="1" dirty="0" smtClean="0"/>
          </a:p>
          <a:p>
            <a:pPr lvl="1"/>
            <a:r>
              <a:rPr lang="zh-TW" altLang="en-US" dirty="0"/>
              <a:t>含有</a:t>
            </a:r>
            <a:r>
              <a:rPr lang="en-US" altLang="zh-TW" dirty="0"/>
              <a:t>SARS-CoV-2</a:t>
            </a:r>
            <a:r>
              <a:rPr lang="zh-TW" altLang="en-US" dirty="0"/>
              <a:t>病毒棘蛋白</a:t>
            </a:r>
            <a:r>
              <a:rPr lang="en-US" altLang="zh-TW" dirty="0"/>
              <a:t>(S protein)</a:t>
            </a:r>
            <a:r>
              <a:rPr lang="zh-TW" altLang="en-US" dirty="0"/>
              <a:t>基因之非複製型</a:t>
            </a:r>
            <a:r>
              <a:rPr lang="zh-TW" altLang="en-US" b="1" dirty="0">
                <a:solidFill>
                  <a:srgbClr val="FF0000"/>
                </a:solidFill>
              </a:rPr>
              <a:t>腺病毒載體</a:t>
            </a:r>
            <a:r>
              <a:rPr lang="zh-TW" altLang="en-US" dirty="0"/>
              <a:t>之</a:t>
            </a:r>
            <a:r>
              <a:rPr lang="zh-TW" altLang="en-US" dirty="0" smtClean="0"/>
              <a:t>疫苗。</a:t>
            </a:r>
            <a:endParaRPr lang="en-US" altLang="zh-TW" dirty="0" smtClean="0"/>
          </a:p>
          <a:p>
            <a:pPr lvl="1"/>
            <a:r>
              <a:rPr lang="zh-TW" altLang="en-US" dirty="0"/>
              <a:t>已通過</a:t>
            </a:r>
            <a:r>
              <a:rPr lang="en-US" altLang="zh-TW" dirty="0"/>
              <a:t>WHO</a:t>
            </a:r>
            <a:r>
              <a:rPr lang="zh-TW" altLang="en-US" dirty="0"/>
              <a:t>、歐盟等其他先進國家及我國緊急授權使用</a:t>
            </a:r>
            <a:r>
              <a:rPr lang="zh-TW" altLang="en-US" dirty="0" smtClean="0"/>
              <a:t>。</a:t>
            </a:r>
            <a:endParaRPr lang="en-US" altLang="zh-TW" dirty="0" smtClean="0"/>
          </a:p>
          <a:p>
            <a:r>
              <a:rPr lang="zh-TW" altLang="en-US" b="1" dirty="0"/>
              <a:t>冷儲</a:t>
            </a:r>
            <a:r>
              <a:rPr lang="zh-TW" altLang="en-US" b="1" dirty="0" smtClean="0"/>
              <a:t>條件</a:t>
            </a:r>
            <a:r>
              <a:rPr lang="en-US" altLang="zh-TW" dirty="0" smtClean="0"/>
              <a:t>:</a:t>
            </a:r>
            <a:r>
              <a:rPr lang="en-US" altLang="zh-TW" dirty="0" smtClean="0">
                <a:solidFill>
                  <a:srgbClr val="FF0000"/>
                </a:solidFill>
              </a:rPr>
              <a:t>2 </a:t>
            </a:r>
            <a:r>
              <a:rPr lang="en-US" altLang="zh-TW" dirty="0">
                <a:solidFill>
                  <a:srgbClr val="FF0000"/>
                </a:solidFill>
              </a:rPr>
              <a:t>~8°C </a:t>
            </a:r>
            <a:r>
              <a:rPr lang="zh-TW" altLang="en-US" dirty="0" smtClean="0"/>
              <a:t>冷藏可保存</a:t>
            </a:r>
            <a:r>
              <a:rPr lang="en-US" altLang="zh-TW" dirty="0" smtClean="0"/>
              <a:t>6</a:t>
            </a:r>
            <a:r>
              <a:rPr lang="zh-TW" altLang="en-US" dirty="0" smtClean="0"/>
              <a:t>個</a:t>
            </a:r>
            <a:r>
              <a:rPr lang="zh-TW" altLang="en-US" dirty="0"/>
              <a:t>月</a:t>
            </a:r>
            <a:r>
              <a:rPr lang="zh-TW" altLang="en-US" dirty="0" smtClean="0"/>
              <a:t>。可在不</a:t>
            </a:r>
            <a:r>
              <a:rPr lang="zh-TW" altLang="en-US" dirty="0"/>
              <a:t>超過 </a:t>
            </a:r>
            <a:r>
              <a:rPr lang="en-US" altLang="zh-TW" dirty="0"/>
              <a:t>30°C </a:t>
            </a:r>
            <a:r>
              <a:rPr lang="zh-TW" altLang="en-US" dirty="0"/>
              <a:t>的情況下保存和使用，唯不可超過 </a:t>
            </a:r>
            <a:r>
              <a:rPr lang="en-US" altLang="zh-TW" dirty="0"/>
              <a:t>6 </a:t>
            </a:r>
            <a:r>
              <a:rPr lang="zh-TW" altLang="en-US" dirty="0"/>
              <a:t>小時。</a:t>
            </a:r>
            <a:endParaRPr lang="en-US" altLang="zh-TW" dirty="0" smtClean="0"/>
          </a:p>
          <a:p>
            <a:r>
              <a:rPr lang="zh-TW" altLang="en-US" b="1" dirty="0"/>
              <a:t>接種劑量及</a:t>
            </a:r>
            <a:r>
              <a:rPr lang="zh-TW" altLang="en-US" b="1" dirty="0" smtClean="0"/>
              <a:t>間隔</a:t>
            </a:r>
            <a:endParaRPr lang="en-US" altLang="zh-TW" b="1" dirty="0" smtClean="0"/>
          </a:p>
          <a:p>
            <a:pPr lvl="1"/>
            <a:r>
              <a:rPr lang="zh-TW" altLang="en-US" dirty="0" smtClean="0"/>
              <a:t>目前</a:t>
            </a:r>
            <a:r>
              <a:rPr lang="zh-TW" altLang="en-US" dirty="0"/>
              <a:t>依據疫苗仿單之適用接種</a:t>
            </a:r>
            <a:r>
              <a:rPr lang="zh-TW" altLang="en-US" b="1" dirty="0"/>
              <a:t>年齡為</a:t>
            </a:r>
            <a:r>
              <a:rPr lang="en-US" altLang="zh-TW" b="1" dirty="0">
                <a:solidFill>
                  <a:srgbClr val="FF0000"/>
                </a:solidFill>
              </a:rPr>
              <a:t>18</a:t>
            </a:r>
            <a:r>
              <a:rPr lang="zh-TW" altLang="en-US" b="1" dirty="0">
                <a:solidFill>
                  <a:srgbClr val="FF0000"/>
                </a:solidFill>
              </a:rPr>
              <a:t>歲以上</a:t>
            </a:r>
            <a:r>
              <a:rPr lang="zh-TW" altLang="en-US" dirty="0"/>
              <a:t>，接種劑量</a:t>
            </a:r>
            <a:r>
              <a:rPr lang="zh-TW" altLang="en-US" dirty="0" smtClean="0"/>
              <a:t>為</a:t>
            </a:r>
            <a:r>
              <a:rPr lang="en-US" altLang="zh-TW" dirty="0" smtClean="0">
                <a:solidFill>
                  <a:srgbClr val="FF0000"/>
                </a:solidFill>
              </a:rPr>
              <a:t>0.5 mL</a:t>
            </a:r>
            <a:r>
              <a:rPr lang="zh-TW" altLang="en-US" dirty="0" smtClean="0"/>
              <a:t>。</a:t>
            </a:r>
            <a:endParaRPr lang="zh-TW" altLang="en-US" dirty="0"/>
          </a:p>
          <a:p>
            <a:pPr lvl="1"/>
            <a:r>
              <a:rPr lang="zh-TW" altLang="en-US" b="1" dirty="0"/>
              <a:t>接種劑次為</a:t>
            </a:r>
            <a:r>
              <a:rPr lang="en-US" altLang="zh-TW" b="1" dirty="0">
                <a:solidFill>
                  <a:srgbClr val="FF0000"/>
                </a:solidFill>
              </a:rPr>
              <a:t>2</a:t>
            </a:r>
            <a:r>
              <a:rPr lang="zh-TW" altLang="en-US" b="1" dirty="0">
                <a:solidFill>
                  <a:srgbClr val="FF0000"/>
                </a:solidFill>
              </a:rPr>
              <a:t>劑</a:t>
            </a:r>
            <a:r>
              <a:rPr lang="zh-TW" altLang="en-US" dirty="0"/>
              <a:t>，目前依世界衛生組織</a:t>
            </a:r>
            <a:r>
              <a:rPr lang="en-US" altLang="zh-TW" dirty="0"/>
              <a:t>(WHO)</a:t>
            </a:r>
            <a:r>
              <a:rPr lang="zh-TW" altLang="en-US" b="1" dirty="0"/>
              <a:t>建議接種間隔為</a:t>
            </a:r>
            <a:r>
              <a:rPr lang="en-US" altLang="zh-TW" b="1" dirty="0">
                <a:solidFill>
                  <a:srgbClr val="FF0000"/>
                </a:solidFill>
              </a:rPr>
              <a:t>8</a:t>
            </a:r>
            <a:r>
              <a:rPr lang="zh-TW" altLang="en-US" b="1" dirty="0">
                <a:solidFill>
                  <a:srgbClr val="FF0000"/>
                </a:solidFill>
              </a:rPr>
              <a:t>至</a:t>
            </a:r>
            <a:r>
              <a:rPr lang="en-US" altLang="zh-TW" b="1" dirty="0">
                <a:solidFill>
                  <a:srgbClr val="FF0000"/>
                </a:solidFill>
              </a:rPr>
              <a:t>12</a:t>
            </a:r>
            <a:r>
              <a:rPr lang="zh-TW" altLang="en-US" b="1" dirty="0">
                <a:solidFill>
                  <a:srgbClr val="FF0000"/>
                </a:solidFill>
              </a:rPr>
              <a:t>週</a:t>
            </a:r>
            <a:r>
              <a:rPr lang="zh-TW" altLang="en-US" dirty="0"/>
              <a:t>；依我國衛生福利部傳染病防治諮詢會預防接種組</a:t>
            </a:r>
            <a:r>
              <a:rPr lang="en-US" altLang="zh-TW" dirty="0"/>
              <a:t>(ACIP)</a:t>
            </a:r>
            <a:r>
              <a:rPr lang="zh-TW" altLang="en-US" b="1" dirty="0"/>
              <a:t>建議為至少</a:t>
            </a:r>
            <a:r>
              <a:rPr lang="en-US" altLang="zh-TW" b="1" dirty="0"/>
              <a:t>8</a:t>
            </a:r>
            <a:r>
              <a:rPr lang="zh-TW" altLang="en-US" b="1" dirty="0"/>
              <a:t>週以上</a:t>
            </a:r>
            <a:r>
              <a:rPr lang="zh-TW" altLang="en-US" dirty="0"/>
              <a:t>。</a:t>
            </a:r>
          </a:p>
          <a:p>
            <a:pPr lvl="1"/>
            <a:r>
              <a:rPr lang="zh-TW" altLang="en-US" dirty="0"/>
              <a:t>接種途徑為</a:t>
            </a:r>
            <a:r>
              <a:rPr lang="zh-TW" altLang="en-US" dirty="0">
                <a:solidFill>
                  <a:srgbClr val="FF0000"/>
                </a:solidFill>
              </a:rPr>
              <a:t>肌肉注射</a:t>
            </a:r>
            <a:r>
              <a:rPr lang="zh-TW" altLang="en-US" dirty="0"/>
              <a:t>。</a:t>
            </a:r>
          </a:p>
          <a:p>
            <a:endParaRPr lang="zh-TW" altLang="en-US" dirty="0"/>
          </a:p>
        </p:txBody>
      </p:sp>
      <p:sp>
        <p:nvSpPr>
          <p:cNvPr id="4" name="文字方塊 3"/>
          <p:cNvSpPr txBox="1"/>
          <p:nvPr/>
        </p:nvSpPr>
        <p:spPr>
          <a:xfrm>
            <a:off x="3789406" y="150743"/>
            <a:ext cx="7677665" cy="1754326"/>
          </a:xfrm>
          <a:prstGeom prst="rect">
            <a:avLst/>
          </a:prstGeom>
          <a:solidFill>
            <a:srgbClr val="FFFF00"/>
          </a:solidFill>
        </p:spPr>
        <p:txBody>
          <a:bodyPr wrap="square" rtlCol="0">
            <a:spAutoFit/>
          </a:bodyPr>
          <a:lstStyle/>
          <a:p>
            <a:r>
              <a:rPr lang="zh-TW" altLang="en-US" dirty="0"/>
              <a:t>每劑 </a:t>
            </a:r>
            <a:r>
              <a:rPr lang="en-US" altLang="zh-TW" dirty="0"/>
              <a:t>(0.5 ml) </a:t>
            </a:r>
            <a:r>
              <a:rPr lang="zh-TW" altLang="en-US" dirty="0"/>
              <a:t>含： 不低於 </a:t>
            </a:r>
            <a:r>
              <a:rPr lang="en-US" altLang="zh-TW" dirty="0"/>
              <a:t>2.5 × 108 </a:t>
            </a:r>
            <a:r>
              <a:rPr lang="zh-TW" altLang="en-US" dirty="0"/>
              <a:t>個感染單位 </a:t>
            </a:r>
            <a:r>
              <a:rPr lang="en-US" altLang="zh-TW" dirty="0"/>
              <a:t>(</a:t>
            </a:r>
            <a:r>
              <a:rPr lang="en-US" altLang="zh-TW" dirty="0" err="1"/>
              <a:t>Inf.U</a:t>
            </a:r>
            <a:r>
              <a:rPr lang="en-US" altLang="zh-TW" dirty="0"/>
              <a:t>)</a:t>
            </a:r>
            <a:r>
              <a:rPr lang="zh-TW" altLang="en-US" dirty="0"/>
              <a:t>之</a:t>
            </a:r>
            <a:r>
              <a:rPr lang="zh-TW" altLang="en-US" b="1" dirty="0"/>
              <a:t>黑猩猩腺病毒</a:t>
            </a:r>
            <a:r>
              <a:rPr lang="zh-TW" altLang="en-US" dirty="0"/>
              <a:t>顆粒。 黑猩猩病毒顆粒</a:t>
            </a:r>
            <a:r>
              <a:rPr lang="en-US" altLang="zh-TW" dirty="0"/>
              <a:t>(ChAdOx1-S)</a:t>
            </a:r>
            <a:r>
              <a:rPr lang="zh-TW" altLang="en-US" dirty="0"/>
              <a:t>帶有可表達出 </a:t>
            </a:r>
            <a:r>
              <a:rPr lang="en-US" altLang="zh-TW" dirty="0"/>
              <a:t>SARS-CoV-2 </a:t>
            </a:r>
            <a:r>
              <a:rPr lang="zh-TW" altLang="en-US" dirty="0"/>
              <a:t>棘狀醣蛋白的基因，是利用</a:t>
            </a:r>
            <a:r>
              <a:rPr lang="zh-TW" altLang="en-US" b="1" dirty="0">
                <a:solidFill>
                  <a:srgbClr val="FF0000"/>
                </a:solidFill>
              </a:rPr>
              <a:t>重組 </a:t>
            </a:r>
            <a:r>
              <a:rPr lang="en-US" altLang="zh-TW" b="1" dirty="0">
                <a:solidFill>
                  <a:srgbClr val="FF0000"/>
                </a:solidFill>
              </a:rPr>
              <a:t>DNA </a:t>
            </a:r>
            <a:r>
              <a:rPr lang="zh-TW" altLang="en-US" b="1" dirty="0"/>
              <a:t>技術 </a:t>
            </a:r>
            <a:r>
              <a:rPr lang="en-US" altLang="zh-TW" dirty="0"/>
              <a:t>(recombinant DNA technology) </a:t>
            </a:r>
            <a:r>
              <a:rPr lang="zh-TW" altLang="en-US" dirty="0"/>
              <a:t>在基因改造後之人類胚胎腎臟 </a:t>
            </a:r>
            <a:r>
              <a:rPr lang="en-US" altLang="zh-TW" dirty="0"/>
              <a:t>(HEK) </a:t>
            </a:r>
            <a:r>
              <a:rPr lang="zh-TW" altLang="en-US" dirty="0"/>
              <a:t>細胞 </a:t>
            </a:r>
            <a:r>
              <a:rPr lang="en-US" altLang="zh-TW" dirty="0"/>
              <a:t>293 </a:t>
            </a:r>
            <a:r>
              <a:rPr lang="zh-TW" altLang="en-US" dirty="0"/>
              <a:t>內增殖。疫苗中的 </a:t>
            </a:r>
            <a:r>
              <a:rPr lang="en-US" altLang="zh-TW" dirty="0"/>
              <a:t>SARS-CoV-2 S </a:t>
            </a:r>
            <a:r>
              <a:rPr lang="zh-TW" altLang="en-US" dirty="0"/>
              <a:t>免疫原 為三聚體前融合構形，並未修飾編碼序列。施打疫苗後</a:t>
            </a:r>
            <a:r>
              <a:rPr lang="zh-TW" altLang="en-US" dirty="0" smtClean="0"/>
              <a:t>，細胞可</a:t>
            </a:r>
            <a:r>
              <a:rPr lang="zh-TW" altLang="en-US" dirty="0"/>
              <a:t>局部表現 </a:t>
            </a:r>
            <a:r>
              <a:rPr lang="en-US" altLang="zh-TW" dirty="0"/>
              <a:t>SARS-CoV-2 S </a:t>
            </a:r>
            <a:r>
              <a:rPr lang="zh-TW" altLang="en-US" dirty="0"/>
              <a:t>醣蛋白， 刺激中和抗體及細胞免疫</a:t>
            </a:r>
            <a:r>
              <a:rPr lang="zh-TW" altLang="en-US" dirty="0" smtClean="0"/>
              <a:t>反應</a:t>
            </a:r>
            <a:r>
              <a:rPr lang="zh-TW" altLang="en-US" dirty="0"/>
              <a:t>。</a:t>
            </a:r>
          </a:p>
        </p:txBody>
      </p:sp>
      <p:pic>
        <p:nvPicPr>
          <p:cNvPr id="5" name="圖片 4"/>
          <p:cNvPicPr>
            <a:picLocks noChangeAspect="1"/>
          </p:cNvPicPr>
          <p:nvPr/>
        </p:nvPicPr>
        <p:blipFill>
          <a:blip r:embed="rId2"/>
          <a:stretch>
            <a:fillRect/>
          </a:stretch>
        </p:blipFill>
        <p:spPr>
          <a:xfrm>
            <a:off x="3789405" y="1905068"/>
            <a:ext cx="7677665" cy="4512207"/>
          </a:xfrm>
          <a:prstGeom prst="rect">
            <a:avLst/>
          </a:prstGeom>
        </p:spPr>
      </p:pic>
    </p:spTree>
    <p:extLst>
      <p:ext uri="{BB962C8B-B14F-4D97-AF65-F5344CB8AC3E}">
        <p14:creationId xmlns:p14="http://schemas.microsoft.com/office/powerpoint/2010/main" val="420614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AstraZeneca</a:t>
            </a:r>
            <a:r>
              <a:rPr lang="zh-TW" altLang="en-US" dirty="0"/>
              <a:t> </a:t>
            </a:r>
            <a:r>
              <a:rPr lang="en-US" altLang="zh-TW" dirty="0"/>
              <a:t>COVID-19</a:t>
            </a:r>
            <a:r>
              <a:rPr lang="zh-TW" altLang="en-US" dirty="0"/>
              <a:t>疫苗</a:t>
            </a:r>
          </a:p>
        </p:txBody>
      </p:sp>
      <p:sp>
        <p:nvSpPr>
          <p:cNvPr id="3" name="內容版面配置區 2"/>
          <p:cNvSpPr>
            <a:spLocks noGrp="1"/>
          </p:cNvSpPr>
          <p:nvPr>
            <p:ph idx="1"/>
          </p:nvPr>
        </p:nvSpPr>
        <p:spPr/>
        <p:txBody>
          <a:bodyPr/>
          <a:lstStyle/>
          <a:p>
            <a:r>
              <a:rPr lang="zh-TW" altLang="en-US" b="1" dirty="0"/>
              <a:t>安全性及保護效果</a:t>
            </a:r>
            <a:endParaRPr lang="zh-TW" altLang="en-US" dirty="0"/>
          </a:p>
          <a:p>
            <a:pPr lvl="1"/>
            <a:r>
              <a:rPr lang="zh-TW" altLang="en-US" dirty="0"/>
              <a:t>本疫苗不含可複製之</a:t>
            </a:r>
            <a:r>
              <a:rPr lang="en-US" altLang="zh-TW" dirty="0"/>
              <a:t>SARS-CoV-2</a:t>
            </a:r>
            <a:r>
              <a:rPr lang="zh-TW" altLang="en-US" dirty="0"/>
              <a:t>病毒顆粒，不會因為接種本疫苗而罹患</a:t>
            </a:r>
            <a:r>
              <a:rPr lang="en-US" altLang="zh-TW" dirty="0"/>
              <a:t>COVID-19</a:t>
            </a:r>
            <a:r>
              <a:rPr lang="zh-TW" altLang="en-US" dirty="0"/>
              <a:t>。</a:t>
            </a:r>
          </a:p>
          <a:p>
            <a:pPr lvl="1"/>
            <a:r>
              <a:rPr lang="zh-TW" altLang="en-US" dirty="0"/>
              <a:t>完成</a:t>
            </a:r>
            <a:r>
              <a:rPr lang="en-US" altLang="zh-TW" dirty="0"/>
              <a:t>2</a:t>
            </a:r>
            <a:r>
              <a:rPr lang="zh-TW" altLang="en-US" dirty="0"/>
              <a:t>劑接種可預防</a:t>
            </a:r>
            <a:r>
              <a:rPr lang="en-US" altLang="zh-TW" dirty="0">
                <a:solidFill>
                  <a:srgbClr val="FF0000"/>
                </a:solidFill>
              </a:rPr>
              <a:t>63%</a:t>
            </a:r>
            <a:r>
              <a:rPr lang="zh-TW" altLang="en-US" dirty="0"/>
              <a:t>有症狀感染之風險，另依臨床試驗資料分析，當接種</a:t>
            </a:r>
            <a:r>
              <a:rPr lang="zh-TW" altLang="en-US" dirty="0">
                <a:solidFill>
                  <a:srgbClr val="FF0000"/>
                </a:solidFill>
              </a:rPr>
              <a:t>間隔</a:t>
            </a:r>
            <a:r>
              <a:rPr lang="en-US" altLang="zh-TW" dirty="0">
                <a:solidFill>
                  <a:srgbClr val="FF0000"/>
                </a:solidFill>
              </a:rPr>
              <a:t>12</a:t>
            </a:r>
            <a:r>
              <a:rPr lang="zh-TW" altLang="en-US" dirty="0">
                <a:solidFill>
                  <a:srgbClr val="FF0000"/>
                </a:solidFill>
              </a:rPr>
              <a:t>週</a:t>
            </a:r>
            <a:r>
              <a:rPr lang="zh-TW" altLang="en-US" dirty="0"/>
              <a:t>且完成</a:t>
            </a:r>
            <a:r>
              <a:rPr lang="en-US" altLang="zh-TW" dirty="0"/>
              <a:t>2</a:t>
            </a:r>
            <a:r>
              <a:rPr lang="zh-TW" altLang="en-US" dirty="0"/>
              <a:t>劑接種，保護力約</a:t>
            </a:r>
            <a:r>
              <a:rPr lang="en-US" altLang="zh-TW" dirty="0">
                <a:solidFill>
                  <a:srgbClr val="FF0000"/>
                </a:solidFill>
              </a:rPr>
              <a:t>81%</a:t>
            </a:r>
            <a:r>
              <a:rPr lang="en-US" altLang="zh-TW" dirty="0"/>
              <a:t> (60% ~ 91%)</a:t>
            </a:r>
            <a:r>
              <a:rPr lang="zh-TW" altLang="en-US" dirty="0"/>
              <a:t>。基此我國衛生福利部傳染病防治諮詢會預防接種組（</a:t>
            </a:r>
            <a:r>
              <a:rPr lang="en-US" altLang="zh-TW" dirty="0"/>
              <a:t>ACIP</a:t>
            </a:r>
            <a:r>
              <a:rPr lang="zh-TW" altLang="en-US" dirty="0"/>
              <a:t>）建議兩劑間隔至少</a:t>
            </a:r>
            <a:r>
              <a:rPr lang="en-US" altLang="zh-TW" dirty="0"/>
              <a:t>8 </a:t>
            </a:r>
            <a:r>
              <a:rPr lang="zh-TW" altLang="en-US" dirty="0"/>
              <a:t>週，而間隔</a:t>
            </a:r>
            <a:r>
              <a:rPr lang="en-US" altLang="zh-TW" dirty="0">
                <a:solidFill>
                  <a:srgbClr val="FF0000"/>
                </a:solidFill>
              </a:rPr>
              <a:t>10-12 </a:t>
            </a:r>
            <a:r>
              <a:rPr lang="zh-TW" altLang="en-US" dirty="0">
                <a:solidFill>
                  <a:srgbClr val="FF0000"/>
                </a:solidFill>
              </a:rPr>
              <a:t>週</a:t>
            </a:r>
            <a:r>
              <a:rPr lang="zh-TW" altLang="en-US" dirty="0"/>
              <a:t>，疫苗接種效果更佳</a:t>
            </a:r>
            <a:r>
              <a:rPr lang="zh-TW" altLang="en-US" dirty="0" smtClean="0"/>
              <a:t>。</a:t>
            </a:r>
            <a:endParaRPr lang="en-US" altLang="zh-TW" dirty="0" smtClean="0"/>
          </a:p>
          <a:p>
            <a:r>
              <a:rPr lang="zh-TW" altLang="en-US" b="1" dirty="0"/>
              <a:t>接種禁忌</a:t>
            </a:r>
            <a:r>
              <a:rPr lang="zh-TW" altLang="en-US" dirty="0"/>
              <a:t/>
            </a:r>
            <a:br>
              <a:rPr lang="zh-TW" altLang="en-US" dirty="0"/>
            </a:br>
            <a:r>
              <a:rPr lang="zh-TW" altLang="en-US" dirty="0"/>
              <a:t>對於疫苗成分有嚴重</a:t>
            </a:r>
            <a:r>
              <a:rPr lang="zh-TW" altLang="en-US" dirty="0">
                <a:solidFill>
                  <a:srgbClr val="FF0000"/>
                </a:solidFill>
              </a:rPr>
              <a:t>過敏</a:t>
            </a:r>
            <a:r>
              <a:rPr lang="zh-TW" altLang="en-US" dirty="0"/>
              <a:t>反應史、先前接種本項疫苗劑次曾發生嚴重過敏反應或</a:t>
            </a:r>
            <a:r>
              <a:rPr lang="zh-TW" altLang="en-US" dirty="0">
                <a:solidFill>
                  <a:srgbClr val="FF0000"/>
                </a:solidFill>
              </a:rPr>
              <a:t>血栓合併血小板低下症候群</a:t>
            </a:r>
            <a:r>
              <a:rPr lang="zh-TW" altLang="en-US" dirty="0"/>
              <a:t>者，不予接種</a:t>
            </a:r>
            <a:r>
              <a:rPr lang="zh-TW" altLang="en-US" dirty="0" smtClean="0"/>
              <a:t>。</a:t>
            </a:r>
            <a:endParaRPr lang="zh-TW" altLang="en-US" dirty="0"/>
          </a:p>
        </p:txBody>
      </p:sp>
      <p:sp>
        <p:nvSpPr>
          <p:cNvPr id="4" name="文字方塊 3"/>
          <p:cNvSpPr txBox="1"/>
          <p:nvPr/>
        </p:nvSpPr>
        <p:spPr>
          <a:xfrm>
            <a:off x="1040026" y="4407243"/>
            <a:ext cx="10313774" cy="2585323"/>
          </a:xfrm>
          <a:prstGeom prst="rect">
            <a:avLst/>
          </a:prstGeom>
          <a:solidFill>
            <a:srgbClr val="FFFF00"/>
          </a:solidFill>
        </p:spPr>
        <p:txBody>
          <a:bodyPr wrap="square" rtlCol="0">
            <a:spAutoFit/>
          </a:bodyPr>
          <a:lstStyle/>
          <a:p>
            <a:r>
              <a:rPr lang="zh-TW" altLang="en-US" dirty="0"/>
              <a:t>在評估的</a:t>
            </a:r>
            <a:r>
              <a:rPr lang="en-US" altLang="zh-TW" dirty="0"/>
              <a:t>294</a:t>
            </a:r>
            <a:r>
              <a:rPr lang="zh-TW" altLang="en-US" dirty="0"/>
              <a:t>名患者</a:t>
            </a:r>
            <a:r>
              <a:rPr lang="zh-TW" altLang="en-US" dirty="0" smtClean="0"/>
              <a:t>中</a:t>
            </a:r>
            <a:r>
              <a:rPr lang="zh-TW" altLang="en-US" dirty="0"/>
              <a:t>有</a:t>
            </a:r>
            <a:r>
              <a:rPr lang="en-US" altLang="zh-TW" dirty="0" smtClean="0"/>
              <a:t>170</a:t>
            </a:r>
            <a:r>
              <a:rPr lang="zh-TW" altLang="en-US" dirty="0" smtClean="0"/>
              <a:t>個確定和</a:t>
            </a:r>
            <a:r>
              <a:rPr lang="en-US" altLang="zh-TW" dirty="0"/>
              <a:t>50</a:t>
            </a:r>
            <a:r>
              <a:rPr lang="zh-TW" altLang="en-US" dirty="0" smtClean="0"/>
              <a:t>例可能的</a:t>
            </a:r>
            <a:r>
              <a:rPr lang="en-US" altLang="zh-TW" dirty="0" smtClean="0"/>
              <a:t>VITT</a:t>
            </a:r>
            <a:r>
              <a:rPr lang="zh-TW" altLang="en-US" dirty="0" smtClean="0"/>
              <a:t>案件</a:t>
            </a:r>
            <a:r>
              <a:rPr lang="zh-TW" altLang="en-US" dirty="0"/>
              <a:t>。所有患者均</a:t>
            </a:r>
            <a:r>
              <a:rPr lang="zh-TW" altLang="en-US" dirty="0" smtClean="0"/>
              <a:t>已接受一劑</a:t>
            </a:r>
            <a:r>
              <a:rPr lang="en-US" altLang="zh-TW" dirty="0" smtClean="0"/>
              <a:t>AZ</a:t>
            </a:r>
            <a:r>
              <a:rPr lang="zh-TW" altLang="en-US" dirty="0" smtClean="0"/>
              <a:t>疫苗</a:t>
            </a:r>
            <a:r>
              <a:rPr lang="zh-TW" altLang="en-US" dirty="0"/>
              <a:t>，疫苗接種</a:t>
            </a:r>
            <a:r>
              <a:rPr lang="zh-TW" altLang="en-US" dirty="0" smtClean="0"/>
              <a:t>後</a:t>
            </a:r>
            <a:r>
              <a:rPr lang="en-US" altLang="zh-TW" dirty="0" smtClean="0">
                <a:solidFill>
                  <a:srgbClr val="FF0000"/>
                </a:solidFill>
              </a:rPr>
              <a:t>5</a:t>
            </a:r>
            <a:r>
              <a:rPr lang="zh-TW" altLang="en-US" dirty="0">
                <a:solidFill>
                  <a:srgbClr val="FF0000"/>
                </a:solidFill>
              </a:rPr>
              <a:t>至</a:t>
            </a:r>
            <a:r>
              <a:rPr lang="en-US" altLang="zh-TW" dirty="0">
                <a:solidFill>
                  <a:srgbClr val="FF0000"/>
                </a:solidFill>
              </a:rPr>
              <a:t>48</a:t>
            </a:r>
            <a:r>
              <a:rPr lang="zh-TW" altLang="en-US" dirty="0">
                <a:solidFill>
                  <a:srgbClr val="FF0000"/>
                </a:solidFill>
              </a:rPr>
              <a:t>天</a:t>
            </a:r>
            <a:r>
              <a:rPr lang="zh-TW" altLang="en-US" dirty="0"/>
              <a:t>（中位數，</a:t>
            </a:r>
            <a:r>
              <a:rPr lang="en-US" altLang="zh-TW" dirty="0"/>
              <a:t>14</a:t>
            </a:r>
            <a:r>
              <a:rPr lang="zh-TW" altLang="en-US" dirty="0"/>
              <a:t>天</a:t>
            </a:r>
            <a:r>
              <a:rPr lang="zh-TW" altLang="en-US" dirty="0" smtClean="0"/>
              <a:t>）出現症狀。</a:t>
            </a:r>
            <a:r>
              <a:rPr lang="zh-TW" altLang="en-US" dirty="0"/>
              <a:t>年齡範圍為</a:t>
            </a:r>
            <a:r>
              <a:rPr lang="en-US" altLang="zh-TW" dirty="0">
                <a:solidFill>
                  <a:srgbClr val="FF0000"/>
                </a:solidFill>
              </a:rPr>
              <a:t>18</a:t>
            </a:r>
            <a:r>
              <a:rPr lang="zh-TW" altLang="en-US" dirty="0">
                <a:solidFill>
                  <a:srgbClr val="FF0000"/>
                </a:solidFill>
              </a:rPr>
              <a:t>至</a:t>
            </a:r>
            <a:r>
              <a:rPr lang="en-US" altLang="zh-TW" dirty="0">
                <a:solidFill>
                  <a:srgbClr val="FF0000"/>
                </a:solidFill>
              </a:rPr>
              <a:t>79</a:t>
            </a:r>
            <a:r>
              <a:rPr lang="zh-TW" altLang="en-US" dirty="0">
                <a:solidFill>
                  <a:srgbClr val="FF0000"/>
                </a:solidFill>
              </a:rPr>
              <a:t>歲</a:t>
            </a:r>
            <a:r>
              <a:rPr lang="zh-TW" altLang="en-US" dirty="0"/>
              <a:t>（中位數，</a:t>
            </a:r>
            <a:r>
              <a:rPr lang="en-US" altLang="zh-TW" dirty="0"/>
              <a:t>48</a:t>
            </a:r>
            <a:r>
              <a:rPr lang="zh-TW" altLang="en-US" dirty="0"/>
              <a:t>歲），沒有</a:t>
            </a:r>
            <a:r>
              <a:rPr lang="zh-TW" altLang="en-US" dirty="0" smtClean="0"/>
              <a:t>性別差異，</a:t>
            </a:r>
            <a:r>
              <a:rPr lang="zh-TW" altLang="en-US" dirty="0"/>
              <a:t>沒有可識別的醫療風險因素。總體死亡率為</a:t>
            </a:r>
            <a:r>
              <a:rPr lang="en-US" altLang="zh-TW" dirty="0">
                <a:solidFill>
                  <a:srgbClr val="FF0000"/>
                </a:solidFill>
              </a:rPr>
              <a:t>22</a:t>
            </a:r>
            <a:r>
              <a:rPr lang="zh-TW" altLang="en-US" dirty="0">
                <a:solidFill>
                  <a:srgbClr val="FF0000"/>
                </a:solidFill>
              </a:rPr>
              <a:t>％</a:t>
            </a:r>
            <a:r>
              <a:rPr lang="zh-TW" altLang="en-US" dirty="0"/>
              <a:t>。腦靜脈竇血栓形成的患者中，死亡的機率增加了</a:t>
            </a:r>
            <a:r>
              <a:rPr lang="en-US" altLang="zh-TW" dirty="0">
                <a:solidFill>
                  <a:srgbClr val="FF0000"/>
                </a:solidFill>
              </a:rPr>
              <a:t>2.7</a:t>
            </a:r>
            <a:r>
              <a:rPr lang="zh-TW" altLang="en-US" dirty="0">
                <a:solidFill>
                  <a:srgbClr val="FF0000"/>
                </a:solidFill>
              </a:rPr>
              <a:t>倍</a:t>
            </a:r>
            <a:r>
              <a:rPr lang="zh-TW" altLang="en-US" dirty="0"/>
              <a:t>（</a:t>
            </a:r>
            <a:r>
              <a:rPr lang="en-US" altLang="zh-TW" dirty="0"/>
              <a:t>95</a:t>
            </a:r>
            <a:r>
              <a:rPr lang="zh-TW" altLang="en-US" dirty="0"/>
              <a:t>％</a:t>
            </a:r>
            <a:r>
              <a:rPr lang="zh-TW" altLang="en-US" dirty="0" smtClean="0"/>
              <a:t>的信賴區間</a:t>
            </a:r>
            <a:r>
              <a:rPr lang="zh-TW" altLang="en-US" dirty="0"/>
              <a:t>，</a:t>
            </a:r>
            <a:r>
              <a:rPr lang="en-US" altLang="zh-TW" dirty="0"/>
              <a:t>1.4〜5.2</a:t>
            </a:r>
            <a:r>
              <a:rPr lang="zh-TW" altLang="en-US" dirty="0" smtClean="0"/>
              <a:t>）</a:t>
            </a:r>
            <a:r>
              <a:rPr lang="en-US" altLang="zh-TW" dirty="0" smtClean="0"/>
              <a:t>;</a:t>
            </a:r>
            <a:r>
              <a:rPr lang="zh-TW" altLang="en-US" dirty="0" smtClean="0"/>
              <a:t>在</a:t>
            </a:r>
            <a:r>
              <a:rPr lang="zh-TW" altLang="en-US" dirty="0"/>
              <a:t>基線血小板</a:t>
            </a:r>
            <a:r>
              <a:rPr lang="zh-TW" altLang="en-US" dirty="0" smtClean="0"/>
              <a:t>計數減少</a:t>
            </a:r>
            <a:r>
              <a:rPr lang="en-US" altLang="zh-TW" dirty="0" smtClean="0"/>
              <a:t>50</a:t>
            </a:r>
            <a:r>
              <a:rPr lang="zh-TW" altLang="en-US" dirty="0" smtClean="0"/>
              <a:t>％為</a:t>
            </a:r>
            <a:r>
              <a:rPr lang="en-US" altLang="zh-TW" dirty="0" smtClean="0">
                <a:solidFill>
                  <a:srgbClr val="FF0000"/>
                </a:solidFill>
              </a:rPr>
              <a:t>1.7</a:t>
            </a:r>
            <a:r>
              <a:rPr lang="zh-TW" altLang="en-US" dirty="0">
                <a:solidFill>
                  <a:srgbClr val="FF0000"/>
                </a:solidFill>
              </a:rPr>
              <a:t>倍</a:t>
            </a:r>
            <a:r>
              <a:rPr lang="zh-TW" altLang="en-US" dirty="0" smtClean="0"/>
              <a:t>（</a:t>
            </a:r>
            <a:r>
              <a:rPr lang="en-US" altLang="zh-TW" dirty="0"/>
              <a:t>95</a:t>
            </a:r>
            <a:r>
              <a:rPr lang="zh-TW" altLang="en-US" dirty="0"/>
              <a:t>％</a:t>
            </a:r>
            <a:r>
              <a:rPr lang="en-US" altLang="zh-TW" dirty="0"/>
              <a:t>CI</a:t>
            </a:r>
            <a:r>
              <a:rPr lang="zh-TW" altLang="en-US" dirty="0"/>
              <a:t>，</a:t>
            </a:r>
            <a:r>
              <a:rPr lang="en-US" altLang="zh-TW" dirty="0"/>
              <a:t>1.3〜2.3</a:t>
            </a:r>
            <a:r>
              <a:rPr lang="zh-TW" altLang="en-US" dirty="0" smtClean="0"/>
              <a:t>）</a:t>
            </a:r>
            <a:r>
              <a:rPr lang="en-US" altLang="zh-TW" dirty="0" smtClean="0"/>
              <a:t>;</a:t>
            </a:r>
            <a:r>
              <a:rPr lang="zh-TW" altLang="en-US" dirty="0" smtClean="0"/>
              <a:t>每在基</a:t>
            </a:r>
            <a:r>
              <a:rPr lang="zh-TW" altLang="en-US" dirty="0"/>
              <a:t>礎</a:t>
            </a:r>
            <a:r>
              <a:rPr lang="en-US" altLang="zh-TW" dirty="0" smtClean="0"/>
              <a:t>D-dimer</a:t>
            </a:r>
            <a:r>
              <a:rPr lang="zh-TW" altLang="en-US" dirty="0" smtClean="0"/>
              <a:t>水平中增加</a:t>
            </a:r>
            <a:r>
              <a:rPr lang="en-US" altLang="zh-TW" dirty="0"/>
              <a:t>10,000</a:t>
            </a:r>
            <a:r>
              <a:rPr lang="zh-TW" altLang="en-US" dirty="0"/>
              <a:t>個纖維蛋白</a:t>
            </a:r>
            <a:r>
              <a:rPr lang="zh-TW" altLang="en-US" dirty="0" smtClean="0"/>
              <a:t>原</a:t>
            </a:r>
            <a:r>
              <a:rPr lang="zh-TW" altLang="en-US" dirty="0"/>
              <a:t>當量</a:t>
            </a:r>
            <a:r>
              <a:rPr lang="zh-TW" altLang="en-US" dirty="0" smtClean="0"/>
              <a:t>單位</a:t>
            </a:r>
            <a:r>
              <a:rPr lang="zh-TW" altLang="en-US" dirty="0"/>
              <a:t>增加</a:t>
            </a:r>
            <a:r>
              <a:rPr lang="en-US" altLang="zh-TW" dirty="0" smtClean="0">
                <a:solidFill>
                  <a:srgbClr val="FF0000"/>
                </a:solidFill>
              </a:rPr>
              <a:t>1.2</a:t>
            </a:r>
            <a:r>
              <a:rPr lang="zh-TW" altLang="en-US" dirty="0">
                <a:solidFill>
                  <a:srgbClr val="FF0000"/>
                </a:solidFill>
              </a:rPr>
              <a:t>倍</a:t>
            </a:r>
            <a:r>
              <a:rPr lang="zh-TW" altLang="en-US" dirty="0" smtClean="0"/>
              <a:t>（</a:t>
            </a:r>
            <a:r>
              <a:rPr lang="en-US" altLang="zh-TW" dirty="0"/>
              <a:t>95</a:t>
            </a:r>
            <a:r>
              <a:rPr lang="zh-TW" altLang="en-US" dirty="0"/>
              <a:t>％</a:t>
            </a:r>
            <a:r>
              <a:rPr lang="en-US" altLang="zh-TW" dirty="0"/>
              <a:t>CI</a:t>
            </a:r>
            <a:r>
              <a:rPr lang="zh-TW" altLang="en-US" dirty="0"/>
              <a:t>，</a:t>
            </a:r>
            <a:r>
              <a:rPr lang="en-US" altLang="zh-TW" dirty="0"/>
              <a:t>1.0</a:t>
            </a:r>
            <a:r>
              <a:rPr lang="zh-TW" altLang="en-US" dirty="0"/>
              <a:t>至</a:t>
            </a:r>
            <a:r>
              <a:rPr lang="en-US" altLang="zh-TW" dirty="0"/>
              <a:t>1.3</a:t>
            </a:r>
            <a:r>
              <a:rPr lang="zh-TW" altLang="en-US" dirty="0" smtClean="0"/>
              <a:t>）</a:t>
            </a:r>
            <a:r>
              <a:rPr lang="en-US" altLang="zh-TW" dirty="0" smtClean="0"/>
              <a:t>;</a:t>
            </a:r>
            <a:r>
              <a:rPr lang="zh-TW" altLang="en-US" dirty="0"/>
              <a:t>對於基線纖維蛋白原</a:t>
            </a:r>
            <a:r>
              <a:rPr lang="zh-TW" altLang="en-US" dirty="0" smtClean="0"/>
              <a:t>水平</a:t>
            </a:r>
            <a:r>
              <a:rPr lang="zh-TW" altLang="en-US" dirty="0"/>
              <a:t>降低</a:t>
            </a:r>
            <a:r>
              <a:rPr lang="en-US" altLang="zh-TW" dirty="0" smtClean="0"/>
              <a:t>50</a:t>
            </a:r>
            <a:r>
              <a:rPr lang="zh-TW" altLang="en-US" dirty="0" smtClean="0"/>
              <a:t>％會增加</a:t>
            </a:r>
            <a:r>
              <a:rPr lang="en-US" altLang="zh-TW" dirty="0" smtClean="0">
                <a:solidFill>
                  <a:srgbClr val="FF0000"/>
                </a:solidFill>
              </a:rPr>
              <a:t>1.7</a:t>
            </a:r>
            <a:r>
              <a:rPr lang="zh-TW" altLang="en-US" dirty="0">
                <a:solidFill>
                  <a:srgbClr val="FF0000"/>
                </a:solidFill>
              </a:rPr>
              <a:t>倍</a:t>
            </a:r>
            <a:r>
              <a:rPr lang="zh-TW" altLang="en-US" dirty="0"/>
              <a:t>（</a:t>
            </a:r>
            <a:r>
              <a:rPr lang="en-US" altLang="zh-TW" dirty="0"/>
              <a:t>95</a:t>
            </a:r>
            <a:r>
              <a:rPr lang="zh-TW" altLang="en-US" dirty="0"/>
              <a:t>％</a:t>
            </a:r>
            <a:r>
              <a:rPr lang="en-US" altLang="zh-TW" dirty="0"/>
              <a:t>CI</a:t>
            </a:r>
            <a:r>
              <a:rPr lang="zh-TW" altLang="en-US" dirty="0"/>
              <a:t>，</a:t>
            </a:r>
            <a:r>
              <a:rPr lang="en-US" altLang="zh-TW" dirty="0"/>
              <a:t>1.1</a:t>
            </a:r>
            <a:r>
              <a:rPr lang="zh-TW" altLang="en-US" dirty="0"/>
              <a:t>至</a:t>
            </a:r>
            <a:r>
              <a:rPr lang="en-US" altLang="zh-TW" dirty="0"/>
              <a:t>2.5</a:t>
            </a:r>
            <a:r>
              <a:rPr lang="zh-TW" altLang="en-US" dirty="0" smtClean="0"/>
              <a:t>）。</a:t>
            </a:r>
            <a:r>
              <a:rPr lang="zh-TW" altLang="en-US" dirty="0"/>
              <a:t>多變量分析確定</a:t>
            </a:r>
            <a:r>
              <a:rPr lang="zh-TW" altLang="en-US" dirty="0" smtClean="0"/>
              <a:t>了</a:t>
            </a:r>
            <a:r>
              <a:rPr lang="zh-TW" altLang="en-US" dirty="0" smtClean="0">
                <a:solidFill>
                  <a:srgbClr val="FF0000"/>
                </a:solidFill>
              </a:rPr>
              <a:t>血小板</a:t>
            </a:r>
            <a:r>
              <a:rPr lang="zh-TW" altLang="en-US" dirty="0">
                <a:solidFill>
                  <a:srgbClr val="FF0000"/>
                </a:solidFill>
              </a:rPr>
              <a:t>計數</a:t>
            </a:r>
            <a:r>
              <a:rPr lang="zh-TW" altLang="en-US" dirty="0"/>
              <a:t>和</a:t>
            </a:r>
            <a:r>
              <a:rPr lang="zh-TW" altLang="en-US" dirty="0">
                <a:solidFill>
                  <a:srgbClr val="FF0000"/>
                </a:solidFill>
              </a:rPr>
              <a:t>顱內出血</a:t>
            </a:r>
            <a:r>
              <a:rPr lang="zh-TW" altLang="en-US" dirty="0"/>
              <a:t>的存在，與死亡獨立相關</a:t>
            </a:r>
            <a:r>
              <a:rPr lang="en-US" altLang="zh-TW" dirty="0"/>
              <a:t>;</a:t>
            </a:r>
            <a:r>
              <a:rPr lang="zh-TW" altLang="en-US" dirty="0"/>
              <a:t>血小板計數低於</a:t>
            </a:r>
            <a:r>
              <a:rPr lang="en-US" altLang="zh-TW" dirty="0" smtClean="0"/>
              <a:t>30,000/</a:t>
            </a:r>
            <a:r>
              <a:rPr lang="zh-TW" altLang="en-US" dirty="0" smtClean="0"/>
              <a:t>立方</a:t>
            </a:r>
            <a:r>
              <a:rPr lang="zh-TW" altLang="en-US" dirty="0"/>
              <a:t>毫米和顱內出血的患者中觀測到的死亡率為</a:t>
            </a:r>
            <a:r>
              <a:rPr lang="en-US" altLang="zh-TW" dirty="0">
                <a:solidFill>
                  <a:srgbClr val="FF0000"/>
                </a:solidFill>
              </a:rPr>
              <a:t>73</a:t>
            </a:r>
            <a:r>
              <a:rPr lang="zh-TW" altLang="en-US" dirty="0" smtClean="0">
                <a:solidFill>
                  <a:srgbClr val="FF0000"/>
                </a:solidFill>
              </a:rPr>
              <a:t>％</a:t>
            </a:r>
            <a:r>
              <a:rPr lang="zh-TW" altLang="en-US" dirty="0" smtClean="0"/>
              <a:t>。</a:t>
            </a:r>
            <a:endParaRPr lang="en-US" altLang="zh-TW" dirty="0" smtClean="0"/>
          </a:p>
          <a:p>
            <a:pPr fontAlgn="base"/>
            <a:r>
              <a:rPr lang="en-US" altLang="zh-TW" sz="1200" dirty="0"/>
              <a:t>August 11, </a:t>
            </a:r>
            <a:r>
              <a:rPr lang="en-US" altLang="zh-TW" sz="1200" dirty="0" smtClean="0"/>
              <a:t>2021</a:t>
            </a:r>
            <a:r>
              <a:rPr lang="zh-TW" altLang="en-US" sz="1200" dirty="0" smtClean="0"/>
              <a:t> </a:t>
            </a:r>
            <a:r>
              <a:rPr lang="en-US" altLang="zh-TW" sz="1200" dirty="0" smtClean="0"/>
              <a:t>DOI</a:t>
            </a:r>
            <a:r>
              <a:rPr lang="en-US" altLang="zh-TW" sz="1200" dirty="0"/>
              <a:t>: </a:t>
            </a:r>
            <a:r>
              <a:rPr lang="en-US" altLang="zh-TW" sz="1200" dirty="0" smtClean="0"/>
              <a:t>10.1056/NEJMoa2109908.</a:t>
            </a:r>
            <a:r>
              <a:rPr lang="en-US" altLang="zh-TW" sz="1200" dirty="0"/>
              <a:t> Clinical Features of Vaccine-Induced Immune Thrombocytopenia and Thrombosis</a:t>
            </a:r>
          </a:p>
          <a:p>
            <a:pPr fontAlgn="base"/>
            <a:r>
              <a:rPr lang="en-US" altLang="zh-TW" sz="1200" dirty="0"/>
              <a:t>List of </a:t>
            </a:r>
            <a:r>
              <a:rPr lang="en-US" altLang="zh-TW" sz="1200" dirty="0" err="1"/>
              <a:t>authors.Sue</a:t>
            </a:r>
            <a:r>
              <a:rPr lang="en-US" altLang="zh-TW" sz="1200" dirty="0"/>
              <a:t> </a:t>
            </a:r>
            <a:r>
              <a:rPr lang="en-US" altLang="zh-TW" sz="1200" dirty="0" err="1"/>
              <a:t>Pavord</a:t>
            </a:r>
            <a:r>
              <a:rPr lang="en-US" altLang="zh-TW" sz="1200" dirty="0"/>
              <a:t>, </a:t>
            </a:r>
            <a:r>
              <a:rPr lang="en-US" altLang="zh-TW" sz="1200" dirty="0" err="1"/>
              <a:t>F.R.C.Path</a:t>
            </a:r>
            <a:r>
              <a:rPr lang="en-US" altLang="zh-TW" sz="1200" dirty="0"/>
              <a:t>., </a:t>
            </a:r>
            <a:r>
              <a:rPr lang="en-US" altLang="zh-TW" sz="1200" dirty="0" smtClean="0"/>
              <a:t>Marie </a:t>
            </a:r>
            <a:r>
              <a:rPr lang="en-US" altLang="zh-TW" sz="1200" dirty="0"/>
              <a:t>Scully, M.D., </a:t>
            </a:r>
            <a:r>
              <a:rPr lang="en-US" altLang="zh-TW" sz="1200" dirty="0" smtClean="0"/>
              <a:t>etc.</a:t>
            </a:r>
            <a:endParaRPr lang="en-US" altLang="zh-TW" sz="1200" dirty="0"/>
          </a:p>
          <a:p>
            <a:endParaRPr lang="zh-TW" altLang="en-US" sz="1200" dirty="0"/>
          </a:p>
        </p:txBody>
      </p:sp>
    </p:spTree>
    <p:extLst>
      <p:ext uri="{BB962C8B-B14F-4D97-AF65-F5344CB8AC3E}">
        <p14:creationId xmlns:p14="http://schemas.microsoft.com/office/powerpoint/2010/main" val="36859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AstraZeneca</a:t>
            </a:r>
            <a:r>
              <a:rPr lang="zh-TW" altLang="en-US" dirty="0"/>
              <a:t> </a:t>
            </a:r>
            <a:r>
              <a:rPr lang="en-US" altLang="zh-TW" dirty="0"/>
              <a:t>COVID-19</a:t>
            </a:r>
            <a:r>
              <a:rPr lang="zh-TW" altLang="en-US" dirty="0"/>
              <a:t>疫苗</a:t>
            </a:r>
          </a:p>
        </p:txBody>
      </p:sp>
      <p:sp>
        <p:nvSpPr>
          <p:cNvPr id="3" name="內容版面配置區 2"/>
          <p:cNvSpPr>
            <a:spLocks noGrp="1"/>
          </p:cNvSpPr>
          <p:nvPr>
            <p:ph idx="1"/>
          </p:nvPr>
        </p:nvSpPr>
        <p:spPr/>
        <p:txBody>
          <a:bodyPr>
            <a:normAutofit fontScale="47500" lnSpcReduction="20000"/>
          </a:bodyPr>
          <a:lstStyle/>
          <a:p>
            <a:pPr marL="0" indent="0">
              <a:buNone/>
            </a:pPr>
            <a:r>
              <a:rPr lang="zh-TW" altLang="en-US" sz="4400" b="1" dirty="0"/>
              <a:t>接種注意事項</a:t>
            </a:r>
            <a:endParaRPr lang="zh-TW" altLang="en-US" sz="4400" dirty="0"/>
          </a:p>
          <a:p>
            <a:r>
              <a:rPr lang="zh-TW" altLang="en-US" sz="3300" dirty="0"/>
              <a:t>發燒或正患有急性中重度疾病者，宜待病情穩定後再接種。</a:t>
            </a:r>
          </a:p>
          <a:p>
            <a:r>
              <a:rPr lang="en-US" altLang="zh-TW" sz="3300" b="1" dirty="0"/>
              <a:t>AstraZeneca COVID-19</a:t>
            </a:r>
            <a:r>
              <a:rPr lang="zh-TW" altLang="en-US" sz="3300" b="1" dirty="0"/>
              <a:t>疫苗與注射後非常罕見的</a:t>
            </a:r>
            <a:r>
              <a:rPr lang="zh-TW" altLang="en-US" sz="3300" b="1" dirty="0">
                <a:solidFill>
                  <a:srgbClr val="FF0000"/>
                </a:solidFill>
              </a:rPr>
              <a:t>血栓併血小板症候群</a:t>
            </a:r>
            <a:r>
              <a:rPr lang="zh-TW" altLang="en-US" sz="3300" b="1" dirty="0"/>
              <a:t>可能有關聯，接種前請與醫師討論評估相關風險後再接種。</a:t>
            </a:r>
            <a:endParaRPr lang="zh-TW" altLang="en-US" sz="3300" dirty="0"/>
          </a:p>
          <a:p>
            <a:r>
              <a:rPr lang="zh-TW" altLang="en-US" sz="3300" b="1" dirty="0"/>
              <a:t>過去曾發生血栓合併血小板低下症候群，或肝素引起之血小板低下症者，應避免接種。</a:t>
            </a:r>
            <a:endParaRPr lang="zh-TW" altLang="en-US" sz="3300" dirty="0"/>
          </a:p>
          <a:p>
            <a:r>
              <a:rPr lang="zh-TW" altLang="en-US" sz="3300" b="1" dirty="0"/>
              <a:t>本疫苗</a:t>
            </a:r>
            <a:r>
              <a:rPr lang="zh-TW" altLang="en-US" sz="3300" b="1" dirty="0">
                <a:solidFill>
                  <a:srgbClr val="FF0000"/>
                </a:solidFill>
              </a:rPr>
              <a:t>不得與其他廠牌交替使用</a:t>
            </a:r>
            <a:r>
              <a:rPr lang="zh-TW" altLang="en-US" sz="3300" dirty="0"/>
              <a:t>。若不慎使用了兩劑不同</a:t>
            </a:r>
            <a:r>
              <a:rPr lang="en-US" altLang="zh-TW" sz="3300" dirty="0"/>
              <a:t>COVID-19</a:t>
            </a:r>
            <a:r>
              <a:rPr lang="zh-TW" altLang="en-US" sz="3300" dirty="0"/>
              <a:t>疫苗產品時，不建議再接種任何一種產品。</a:t>
            </a:r>
          </a:p>
          <a:p>
            <a:r>
              <a:rPr lang="zh-TW" altLang="en-US" sz="3300" b="1" dirty="0"/>
              <a:t>本疫苗</a:t>
            </a:r>
            <a:r>
              <a:rPr lang="zh-TW" altLang="en-US" sz="3300" b="1" dirty="0">
                <a:solidFill>
                  <a:srgbClr val="FF0000"/>
                </a:solidFill>
              </a:rPr>
              <a:t>不得與其他疫苗同時接種</a:t>
            </a:r>
            <a:r>
              <a:rPr lang="zh-TW" altLang="en-US" sz="3300" b="1" dirty="0"/>
              <a:t>。</a:t>
            </a:r>
            <a:r>
              <a:rPr lang="en-US" altLang="zh-TW" sz="3300" dirty="0"/>
              <a:t>COVID-19 </a:t>
            </a:r>
            <a:r>
              <a:rPr lang="zh-TW" altLang="en-US" sz="3300" dirty="0"/>
              <a:t>疫苗</a:t>
            </a:r>
            <a:r>
              <a:rPr lang="zh-TW" altLang="en-US" sz="3300" b="1" dirty="0"/>
              <a:t>與其他疫苗的接種間隔，建議</a:t>
            </a:r>
            <a:r>
              <a:rPr lang="zh-TW" altLang="en-US" sz="3300" b="1" dirty="0">
                <a:solidFill>
                  <a:srgbClr val="FF0000"/>
                </a:solidFill>
              </a:rPr>
              <a:t>間隔至少</a:t>
            </a:r>
            <a:r>
              <a:rPr lang="en-US" altLang="zh-TW" sz="3300" b="1" dirty="0">
                <a:solidFill>
                  <a:srgbClr val="FF0000"/>
                </a:solidFill>
              </a:rPr>
              <a:t>14 </a:t>
            </a:r>
            <a:r>
              <a:rPr lang="zh-TW" altLang="en-US" sz="3300" b="1" dirty="0">
                <a:solidFill>
                  <a:srgbClr val="FF0000"/>
                </a:solidFill>
              </a:rPr>
              <a:t>天</a:t>
            </a:r>
            <a:r>
              <a:rPr lang="zh-TW" altLang="en-US" sz="3300" dirty="0"/>
              <a:t>。如小於上述間隔，則各該疫苗亦無需再補種。</a:t>
            </a:r>
          </a:p>
          <a:p>
            <a:r>
              <a:rPr lang="zh-TW" altLang="en-US" sz="3300" dirty="0"/>
              <a:t>免疫功能低下者，包括接受免疫抑制劑治療的人，對疫苗的免疫反應</a:t>
            </a:r>
            <a:r>
              <a:rPr lang="zh-TW" altLang="en-US" sz="3300" dirty="0">
                <a:solidFill>
                  <a:srgbClr val="FF0000"/>
                </a:solidFill>
              </a:rPr>
              <a:t>可能減弱</a:t>
            </a:r>
            <a:r>
              <a:rPr lang="zh-TW" altLang="en-US" sz="3300" dirty="0"/>
              <a:t>。</a:t>
            </a:r>
            <a:r>
              <a:rPr lang="en-US" altLang="zh-TW" sz="3300" dirty="0"/>
              <a:t>(</a:t>
            </a:r>
            <a:r>
              <a:rPr lang="zh-TW" altLang="en-US" sz="3300" dirty="0"/>
              <a:t>尚無免疫低下者或正在接受免疫抑制治療者的數據</a:t>
            </a:r>
            <a:r>
              <a:rPr lang="en-US" altLang="zh-TW" sz="3300" dirty="0"/>
              <a:t>)</a:t>
            </a:r>
          </a:p>
          <a:p>
            <a:r>
              <a:rPr lang="zh-TW" altLang="en-US" sz="3300" dirty="0"/>
              <a:t>目前缺乏</a:t>
            </a:r>
            <a:r>
              <a:rPr lang="zh-TW" altLang="en-US" sz="3300" dirty="0">
                <a:solidFill>
                  <a:srgbClr val="FF0000"/>
                </a:solidFill>
              </a:rPr>
              <a:t>孕婦</a:t>
            </a:r>
            <a:r>
              <a:rPr lang="zh-TW" altLang="en-US" sz="3300" dirty="0"/>
              <a:t>接種</a:t>
            </a:r>
            <a:r>
              <a:rPr lang="en-US" altLang="zh-TW" sz="3300" dirty="0"/>
              <a:t>COVID-19 </a:t>
            </a:r>
            <a:r>
              <a:rPr lang="zh-TW" altLang="en-US" sz="3300" dirty="0"/>
              <a:t>疫苗之臨床試驗及安全性資料，而臨床觀察性研究顯示孕婦感染</a:t>
            </a:r>
            <a:r>
              <a:rPr lang="en-US" altLang="zh-TW" sz="3300" dirty="0"/>
              <a:t>SARS-CoV-2 </a:t>
            </a:r>
            <a:r>
              <a:rPr lang="zh-TW" altLang="en-US" sz="3300" dirty="0"/>
              <a:t>病毒可能較一般人容易併發重症。孕婦若為</a:t>
            </a:r>
            <a:r>
              <a:rPr lang="en-US" altLang="zh-TW" sz="3300" dirty="0"/>
              <a:t>COVID-19 </a:t>
            </a:r>
            <a:r>
              <a:rPr lang="zh-TW" altLang="en-US" sz="3300" dirty="0"/>
              <a:t>之高職業暴露風險者或具慢性疾病而易導致重症者，可與醫師討論接種疫苗之效益與風險後，評估是否接種。</a:t>
            </a:r>
          </a:p>
          <a:p>
            <a:r>
              <a:rPr lang="zh-TW" altLang="en-US" sz="3300" dirty="0"/>
              <a:t>若</a:t>
            </a:r>
            <a:r>
              <a:rPr lang="zh-TW" altLang="en-US" sz="3300" dirty="0">
                <a:solidFill>
                  <a:srgbClr val="FF0000"/>
                </a:solidFill>
              </a:rPr>
              <a:t>哺乳</a:t>
            </a:r>
            <a:r>
              <a:rPr lang="zh-TW" altLang="en-US" sz="3300" dirty="0"/>
              <a:t>中的婦女為建議接種之風險對象</a:t>
            </a:r>
            <a:r>
              <a:rPr lang="en-US" altLang="zh-TW" sz="3300" dirty="0"/>
              <a:t>(</a:t>
            </a:r>
            <a:r>
              <a:rPr lang="zh-TW" altLang="en-US" sz="3300" dirty="0"/>
              <a:t>如醫事人員</a:t>
            </a:r>
            <a:r>
              <a:rPr lang="en-US" altLang="zh-TW" sz="3300" dirty="0"/>
              <a:t>)</a:t>
            </a:r>
            <a:r>
              <a:rPr lang="zh-TW" altLang="en-US" sz="3300" dirty="0"/>
              <a:t>，應完成接種。目前對哺乳中的婦女接種</a:t>
            </a:r>
            <a:r>
              <a:rPr lang="en-US" altLang="zh-TW" sz="3300" dirty="0"/>
              <a:t>COVID-19</a:t>
            </a:r>
            <a:r>
              <a:rPr lang="zh-TW" altLang="en-US" sz="3300" dirty="0"/>
              <a:t>疫苗的安全性、疫苗對母乳或受哺嬰兒之影響尚未完全得到評估，但一般認為</a:t>
            </a:r>
            <a:r>
              <a:rPr lang="zh-TW" altLang="en-US" sz="3300" b="1" dirty="0"/>
              <a:t>並不會造成相關風險</a:t>
            </a:r>
            <a:r>
              <a:rPr lang="zh-TW" altLang="en-US" sz="3300" dirty="0"/>
              <a:t>。接種</a:t>
            </a:r>
            <a:r>
              <a:rPr lang="en-US" altLang="zh-TW" sz="3300" dirty="0"/>
              <a:t>COVID-19</a:t>
            </a:r>
            <a:r>
              <a:rPr lang="zh-TW" altLang="en-US" sz="3300" dirty="0"/>
              <a:t>疫苗後，仍</a:t>
            </a:r>
            <a:r>
              <a:rPr lang="zh-TW" altLang="en-US" sz="3300" b="1" dirty="0"/>
              <a:t>可持續哺乳</a:t>
            </a:r>
            <a:r>
              <a:rPr lang="zh-TW" altLang="en-US" sz="3300" dirty="0"/>
              <a:t>。</a:t>
            </a:r>
          </a:p>
          <a:p>
            <a:endParaRPr lang="zh-TW" altLang="en-US" sz="3300" dirty="0"/>
          </a:p>
        </p:txBody>
      </p:sp>
      <p:pic>
        <p:nvPicPr>
          <p:cNvPr id="4" name="圖片 3"/>
          <p:cNvPicPr>
            <a:picLocks noChangeAspect="1"/>
          </p:cNvPicPr>
          <p:nvPr/>
        </p:nvPicPr>
        <p:blipFill>
          <a:blip r:embed="rId2"/>
          <a:stretch>
            <a:fillRect/>
          </a:stretch>
        </p:blipFill>
        <p:spPr>
          <a:xfrm>
            <a:off x="6724650" y="0"/>
            <a:ext cx="5467350" cy="2409825"/>
          </a:xfrm>
          <a:prstGeom prst="rect">
            <a:avLst/>
          </a:prstGeom>
        </p:spPr>
      </p:pic>
      <p:pic>
        <p:nvPicPr>
          <p:cNvPr id="5" name="圖片 4"/>
          <p:cNvPicPr>
            <a:picLocks noChangeAspect="1"/>
          </p:cNvPicPr>
          <p:nvPr/>
        </p:nvPicPr>
        <p:blipFill>
          <a:blip r:embed="rId3"/>
          <a:stretch>
            <a:fillRect/>
          </a:stretch>
        </p:blipFill>
        <p:spPr>
          <a:xfrm>
            <a:off x="7686675" y="2409825"/>
            <a:ext cx="4505325" cy="2924175"/>
          </a:xfrm>
          <a:prstGeom prst="rect">
            <a:avLst/>
          </a:prstGeom>
        </p:spPr>
      </p:pic>
    </p:spTree>
    <p:extLst>
      <p:ext uri="{BB962C8B-B14F-4D97-AF65-F5344CB8AC3E}">
        <p14:creationId xmlns:p14="http://schemas.microsoft.com/office/powerpoint/2010/main" val="376561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AstraZeneca</a:t>
            </a:r>
            <a:r>
              <a:rPr lang="zh-TW" altLang="en-US" dirty="0"/>
              <a:t> </a:t>
            </a:r>
            <a:r>
              <a:rPr lang="en-US" altLang="zh-TW" dirty="0"/>
              <a:t>COVID-19</a:t>
            </a:r>
            <a:r>
              <a:rPr lang="zh-TW" altLang="en-US" dirty="0"/>
              <a:t>疫苗</a:t>
            </a:r>
          </a:p>
        </p:txBody>
      </p:sp>
      <p:sp>
        <p:nvSpPr>
          <p:cNvPr id="3" name="內容版面配置區 2"/>
          <p:cNvSpPr>
            <a:spLocks noGrp="1"/>
          </p:cNvSpPr>
          <p:nvPr>
            <p:ph idx="1"/>
          </p:nvPr>
        </p:nvSpPr>
        <p:spPr/>
        <p:txBody>
          <a:bodyPr/>
          <a:lstStyle/>
          <a:p>
            <a:pPr marL="0" indent="0">
              <a:buNone/>
            </a:pPr>
            <a:r>
              <a:rPr lang="zh-TW" altLang="en-US" b="1" dirty="0"/>
              <a:t>接種後</a:t>
            </a:r>
            <a:r>
              <a:rPr lang="zh-TW" altLang="en-US" b="1" dirty="0" smtClean="0"/>
              <a:t>注意事項</a:t>
            </a:r>
            <a:endParaRPr lang="en-US" altLang="zh-TW" b="1" dirty="0" smtClean="0"/>
          </a:p>
          <a:p>
            <a:r>
              <a:rPr lang="zh-TW" altLang="en-US" dirty="0" smtClean="0"/>
              <a:t>為</a:t>
            </a:r>
            <a:r>
              <a:rPr lang="zh-TW" altLang="en-US" dirty="0"/>
              <a:t>即時處理接種後發生率極低的立即型嚴重過敏反應，接種後應於接種單位或附近稍作休息</a:t>
            </a:r>
            <a:r>
              <a:rPr lang="zh-TW" altLang="en-US" b="1" dirty="0">
                <a:solidFill>
                  <a:srgbClr val="FF0000"/>
                </a:solidFill>
              </a:rPr>
              <a:t>留觀</a:t>
            </a:r>
            <a:r>
              <a:rPr lang="en-US" altLang="zh-TW" b="1" dirty="0">
                <a:solidFill>
                  <a:srgbClr val="FF0000"/>
                </a:solidFill>
              </a:rPr>
              <a:t>15</a:t>
            </a:r>
            <a:r>
              <a:rPr lang="zh-TW" altLang="en-US" b="1" dirty="0">
                <a:solidFill>
                  <a:srgbClr val="FF0000"/>
                </a:solidFill>
              </a:rPr>
              <a:t>分鐘</a:t>
            </a:r>
            <a:r>
              <a:rPr lang="zh-TW" altLang="en-US" dirty="0"/>
              <a:t>，離開後請</a:t>
            </a:r>
            <a:r>
              <a:rPr lang="zh-TW" altLang="en-US" b="1" dirty="0">
                <a:solidFill>
                  <a:srgbClr val="FF0000"/>
                </a:solidFill>
              </a:rPr>
              <a:t>自我密切觀察</a:t>
            </a:r>
            <a:r>
              <a:rPr lang="en-US" altLang="zh-TW" b="1" dirty="0">
                <a:solidFill>
                  <a:srgbClr val="FF0000"/>
                </a:solidFill>
              </a:rPr>
              <a:t>15</a:t>
            </a:r>
            <a:r>
              <a:rPr lang="zh-TW" altLang="en-US" b="1" dirty="0">
                <a:solidFill>
                  <a:srgbClr val="FF0000"/>
                </a:solidFill>
              </a:rPr>
              <a:t>分鐘</a:t>
            </a:r>
            <a:r>
              <a:rPr lang="zh-TW" altLang="en-US" dirty="0"/>
              <a:t>，但針對先前曾因接種疫苗或任何注射治療後發生急性過敏反應之民眾，接種後仍請於接種處或附近</a:t>
            </a:r>
            <a:r>
              <a:rPr lang="zh-TW" altLang="en-US" b="1" dirty="0"/>
              <a:t>留觀至少</a:t>
            </a:r>
            <a:r>
              <a:rPr lang="en-US" altLang="zh-TW" b="1" dirty="0">
                <a:solidFill>
                  <a:srgbClr val="FF0000"/>
                </a:solidFill>
              </a:rPr>
              <a:t>30</a:t>
            </a:r>
            <a:r>
              <a:rPr lang="zh-TW" altLang="en-US" b="1" dirty="0">
                <a:solidFill>
                  <a:srgbClr val="FF0000"/>
                </a:solidFill>
              </a:rPr>
              <a:t>分鐘</a:t>
            </a:r>
            <a:r>
              <a:rPr lang="zh-TW" altLang="en-US" b="1" dirty="0"/>
              <a:t>。</a:t>
            </a:r>
            <a:endParaRPr lang="zh-TW" altLang="en-US" dirty="0"/>
          </a:p>
          <a:p>
            <a:r>
              <a:rPr lang="zh-TW" altLang="en-US" b="1" dirty="0"/>
              <a:t>使用抗血小板或抗凝血藥物或凝血功能異常者施打後於注射部位</a:t>
            </a:r>
            <a:r>
              <a:rPr lang="zh-TW" altLang="en-US" b="1" dirty="0">
                <a:solidFill>
                  <a:srgbClr val="FF0000"/>
                </a:solidFill>
              </a:rPr>
              <a:t>加壓至少</a:t>
            </a:r>
            <a:r>
              <a:rPr lang="en-US" altLang="zh-TW" b="1" dirty="0">
                <a:solidFill>
                  <a:srgbClr val="FF0000"/>
                </a:solidFill>
              </a:rPr>
              <a:t>2</a:t>
            </a:r>
            <a:r>
              <a:rPr lang="zh-TW" altLang="en-US" b="1" dirty="0">
                <a:solidFill>
                  <a:srgbClr val="FF0000"/>
                </a:solidFill>
              </a:rPr>
              <a:t>分鐘</a:t>
            </a:r>
            <a:r>
              <a:rPr lang="zh-TW" altLang="en-US" dirty="0"/>
              <a:t>，並觀察是否仍有出血或血腫情形</a:t>
            </a:r>
            <a:r>
              <a:rPr lang="zh-TW" altLang="en-US" dirty="0" smtClean="0"/>
              <a:t>。</a:t>
            </a:r>
            <a:endParaRPr lang="zh-TW" altLang="en-US" dirty="0"/>
          </a:p>
        </p:txBody>
      </p:sp>
    </p:spTree>
    <p:extLst>
      <p:ext uri="{BB962C8B-B14F-4D97-AF65-F5344CB8AC3E}">
        <p14:creationId xmlns:p14="http://schemas.microsoft.com/office/powerpoint/2010/main" val="2192477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定義</a:t>
            </a:r>
            <a:endParaRPr lang="zh-TW" altLang="en-US" dirty="0"/>
          </a:p>
        </p:txBody>
      </p:sp>
      <p:sp>
        <p:nvSpPr>
          <p:cNvPr id="3" name="內容版面配置區 2"/>
          <p:cNvSpPr>
            <a:spLocks noGrp="1"/>
          </p:cNvSpPr>
          <p:nvPr>
            <p:ph idx="1"/>
          </p:nvPr>
        </p:nvSpPr>
        <p:spPr/>
        <p:txBody>
          <a:bodyPr/>
          <a:lstStyle/>
          <a:p>
            <a:r>
              <a:rPr lang="zh-TW" altLang="en-US" dirty="0" smtClean="0"/>
              <a:t>冠狀病毒是重要的人類和動物病原體。截至</a:t>
            </a:r>
            <a:r>
              <a:rPr lang="en-US" altLang="zh-TW" dirty="0" smtClean="0"/>
              <a:t>2019</a:t>
            </a:r>
            <a:r>
              <a:rPr lang="zh-TW" altLang="en-US" dirty="0" smtClean="0"/>
              <a:t>年底，新的冠狀病毒被鑑定為武漢湖北省武漢肺炎患者群體的原因。它迅速傳播，導致中國的流行病，其次是全球大流行。</a:t>
            </a:r>
            <a:endParaRPr lang="en-US" altLang="zh-TW" dirty="0" smtClean="0"/>
          </a:p>
          <a:p>
            <a:pPr lvl="1"/>
            <a:r>
              <a:rPr lang="zh-TW" altLang="en-US" dirty="0" smtClean="0"/>
              <a:t>二月</a:t>
            </a:r>
            <a:r>
              <a:rPr lang="en-US" altLang="zh-TW" dirty="0" smtClean="0"/>
              <a:t>2020</a:t>
            </a:r>
            <a:r>
              <a:rPr lang="zh-TW" altLang="en-US" dirty="0" smtClean="0"/>
              <a:t>年，世界衛生組織指定其</a:t>
            </a:r>
            <a:r>
              <a:rPr lang="zh-TW" altLang="en-US" dirty="0" smtClean="0">
                <a:solidFill>
                  <a:srgbClr val="FF0000"/>
                </a:solidFill>
              </a:rPr>
              <a:t>疾病名為</a:t>
            </a:r>
            <a:r>
              <a:rPr lang="en-US" altLang="zh-TW" b="1" dirty="0" smtClean="0">
                <a:solidFill>
                  <a:srgbClr val="FF0000"/>
                </a:solidFill>
              </a:rPr>
              <a:t>COVID-19</a:t>
            </a:r>
            <a:r>
              <a:rPr lang="zh-TW" altLang="en-US" dirty="0" smtClean="0"/>
              <a:t>，它代表冠狀病毒病</a:t>
            </a:r>
            <a:r>
              <a:rPr lang="en-US" altLang="zh-TW" dirty="0" smtClean="0"/>
              <a:t>2019</a:t>
            </a:r>
          </a:p>
          <a:p>
            <a:pPr lvl="1"/>
            <a:r>
              <a:rPr lang="zh-TW" altLang="en-US" dirty="0" smtClean="0"/>
              <a:t>造成</a:t>
            </a:r>
            <a:r>
              <a:rPr lang="en-US" altLang="zh-TW" dirty="0" smtClean="0"/>
              <a:t>COVID-19</a:t>
            </a:r>
            <a:r>
              <a:rPr lang="zh-TW" altLang="en-US" dirty="0" smtClean="0"/>
              <a:t>的</a:t>
            </a:r>
            <a:r>
              <a:rPr lang="zh-TW" altLang="en-US" dirty="0" smtClean="0">
                <a:solidFill>
                  <a:srgbClr val="FF0000"/>
                </a:solidFill>
              </a:rPr>
              <a:t>病毒被指定名為</a:t>
            </a:r>
            <a:r>
              <a:rPr lang="en-US" altLang="zh-TW" b="1" dirty="0" smtClean="0">
                <a:solidFill>
                  <a:srgbClr val="FF0000"/>
                </a:solidFill>
              </a:rPr>
              <a:t>SARS-CoV-2</a:t>
            </a:r>
            <a:endParaRPr lang="zh-TW" altLang="en-US" b="1" dirty="0">
              <a:solidFill>
                <a:srgbClr val="FF0000"/>
              </a:solidFill>
            </a:endParaRPr>
          </a:p>
        </p:txBody>
      </p:sp>
    </p:spTree>
    <p:extLst>
      <p:ext uri="{BB962C8B-B14F-4D97-AF65-F5344CB8AC3E}">
        <p14:creationId xmlns:p14="http://schemas.microsoft.com/office/powerpoint/2010/main" val="2540984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AstraZeneca</a:t>
            </a:r>
            <a:r>
              <a:rPr lang="zh-TW" altLang="en-US" dirty="0"/>
              <a:t> </a:t>
            </a:r>
            <a:r>
              <a:rPr lang="en-US" altLang="zh-TW" dirty="0"/>
              <a:t>COVID-19</a:t>
            </a:r>
            <a:r>
              <a:rPr lang="zh-TW" altLang="en-US" dirty="0"/>
              <a:t>疫苗</a:t>
            </a:r>
          </a:p>
        </p:txBody>
      </p:sp>
      <p:sp>
        <p:nvSpPr>
          <p:cNvPr id="3" name="內容版面配置區 2"/>
          <p:cNvSpPr>
            <a:spLocks noGrp="1"/>
          </p:cNvSpPr>
          <p:nvPr>
            <p:ph idx="1"/>
          </p:nvPr>
        </p:nvSpPr>
        <p:spPr/>
        <p:txBody>
          <a:bodyPr>
            <a:normAutofit lnSpcReduction="10000"/>
          </a:bodyPr>
          <a:lstStyle/>
          <a:p>
            <a:pPr marL="0" indent="0">
              <a:buNone/>
            </a:pPr>
            <a:r>
              <a:rPr lang="zh-TW" altLang="en-US" b="1" dirty="0"/>
              <a:t>接種後可能發生之反應及因應</a:t>
            </a:r>
            <a:r>
              <a:rPr lang="zh-TW" altLang="en-US" b="1" dirty="0" smtClean="0"/>
              <a:t>措施</a:t>
            </a:r>
            <a:endParaRPr lang="en-US" altLang="zh-TW" b="1" dirty="0" smtClean="0"/>
          </a:p>
          <a:p>
            <a:r>
              <a:rPr lang="zh-TW" altLang="en-US" dirty="0" smtClean="0"/>
              <a:t>本</a:t>
            </a:r>
            <a:r>
              <a:rPr lang="zh-TW" altLang="en-US" dirty="0"/>
              <a:t>疫苗接種後可能發生的</a:t>
            </a:r>
            <a:r>
              <a:rPr lang="zh-TW" altLang="en-US" b="1" dirty="0"/>
              <a:t>反應大多為</a:t>
            </a:r>
            <a:r>
              <a:rPr lang="zh-TW" altLang="en-US" b="1" dirty="0">
                <a:solidFill>
                  <a:srgbClr val="FF0000"/>
                </a:solidFill>
              </a:rPr>
              <a:t>接種部位疼痛</a:t>
            </a:r>
            <a:r>
              <a:rPr lang="zh-TW" altLang="en-US" dirty="0"/>
              <a:t>、紅腫，通常於數天內消失，可適度冰敷，請勿揉；抓接種部位。</a:t>
            </a:r>
          </a:p>
          <a:p>
            <a:r>
              <a:rPr lang="zh-TW" altLang="en-US" b="1" dirty="0"/>
              <a:t>接種疫苗後可能有發燒反應</a:t>
            </a:r>
            <a:r>
              <a:rPr lang="en-US" altLang="zh-TW" b="1" dirty="0"/>
              <a:t>(≧38℃)</a:t>
            </a:r>
            <a:r>
              <a:rPr lang="zh-TW" altLang="en-US" b="1" dirty="0"/>
              <a:t>，通常約</a:t>
            </a:r>
            <a:r>
              <a:rPr lang="en-US" altLang="zh-TW" b="1" dirty="0">
                <a:solidFill>
                  <a:srgbClr val="FF0000"/>
                </a:solidFill>
              </a:rPr>
              <a:t>48</a:t>
            </a:r>
            <a:r>
              <a:rPr lang="zh-TW" altLang="en-US" b="1" dirty="0">
                <a:solidFill>
                  <a:srgbClr val="FF0000"/>
                </a:solidFill>
              </a:rPr>
              <a:t>小時</a:t>
            </a:r>
            <a:r>
              <a:rPr lang="zh-TW" altLang="en-US" b="1" dirty="0"/>
              <a:t>可緩解。</a:t>
            </a:r>
            <a:r>
              <a:rPr lang="zh-TW" altLang="en-US" dirty="0"/>
              <a:t>其他可能反應包含疲倦、頭痛、肌肉痠痛、體溫升高、畏寒、關節痛及噁心，這些</a:t>
            </a:r>
            <a:r>
              <a:rPr lang="zh-TW" altLang="en-US" b="1" dirty="0"/>
              <a:t>症狀隨年齡層增加而減少</a:t>
            </a:r>
            <a:r>
              <a:rPr lang="zh-TW" altLang="en-US" dirty="0"/>
              <a:t>，通常輕微並於數天內消失。</a:t>
            </a:r>
          </a:p>
          <a:p>
            <a:r>
              <a:rPr lang="zh-TW" altLang="en-US" b="1" dirty="0"/>
              <a:t>如有接種部位紅腫及硬塊發生膿瘍、持續發燒或嚴重過敏反應</a:t>
            </a:r>
            <a:r>
              <a:rPr lang="en-US" altLang="zh-TW" b="1" dirty="0"/>
              <a:t>(</a:t>
            </a:r>
            <a:r>
              <a:rPr lang="zh-TW" altLang="en-US" b="1" dirty="0"/>
              <a:t>如呼吸困難、氣喘、眩暈、心跳加速、全身紅疹</a:t>
            </a:r>
            <a:r>
              <a:rPr lang="en-US" altLang="zh-TW" b="1" dirty="0"/>
              <a:t>)</a:t>
            </a:r>
            <a:r>
              <a:rPr lang="zh-TW" altLang="en-US" b="1" dirty="0"/>
              <a:t>等不適症狀</a:t>
            </a:r>
            <a:r>
              <a:rPr lang="zh-TW" altLang="en-US" dirty="0"/>
              <a:t>，應儘速就醫並告知醫師曾接種疫苗，以做為診斷之參考，同時請醫師通報當地衛生局或疾病管制署。</a:t>
            </a:r>
          </a:p>
          <a:p>
            <a:endParaRPr lang="zh-TW" altLang="en-US" dirty="0"/>
          </a:p>
        </p:txBody>
      </p:sp>
    </p:spTree>
    <p:extLst>
      <p:ext uri="{BB962C8B-B14F-4D97-AF65-F5344CB8AC3E}">
        <p14:creationId xmlns:p14="http://schemas.microsoft.com/office/powerpoint/2010/main" val="1651001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444843" y="365125"/>
            <a:ext cx="11203460" cy="5805016"/>
          </a:xfrm>
          <a:prstGeom prst="rect">
            <a:avLst/>
          </a:prstGeom>
        </p:spPr>
      </p:pic>
    </p:spTree>
    <p:extLst>
      <p:ext uri="{BB962C8B-B14F-4D97-AF65-F5344CB8AC3E}">
        <p14:creationId xmlns:p14="http://schemas.microsoft.com/office/powerpoint/2010/main" val="1546526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AstraZeneca</a:t>
            </a:r>
            <a:r>
              <a:rPr lang="zh-TW" altLang="en-US" dirty="0"/>
              <a:t> </a:t>
            </a:r>
            <a:r>
              <a:rPr lang="en-US" altLang="zh-TW" dirty="0"/>
              <a:t>COVID-19</a:t>
            </a:r>
            <a:r>
              <a:rPr lang="zh-TW" altLang="en-US" dirty="0"/>
              <a:t>疫苗</a:t>
            </a:r>
          </a:p>
        </p:txBody>
      </p:sp>
      <p:sp>
        <p:nvSpPr>
          <p:cNvPr id="3" name="內容版面配置區 2"/>
          <p:cNvSpPr>
            <a:spLocks noGrp="1"/>
          </p:cNvSpPr>
          <p:nvPr>
            <p:ph idx="1"/>
          </p:nvPr>
        </p:nvSpPr>
        <p:spPr/>
        <p:txBody>
          <a:bodyPr/>
          <a:lstStyle/>
          <a:p>
            <a:r>
              <a:rPr lang="zh-TW" altLang="en-US" b="1" dirty="0"/>
              <a:t>接種疫苗後</a:t>
            </a:r>
            <a:r>
              <a:rPr lang="en-US" altLang="zh-TW" b="1" dirty="0"/>
              <a:t>28</a:t>
            </a:r>
            <a:r>
              <a:rPr lang="zh-TW" altLang="en-US" b="1" dirty="0"/>
              <a:t>天內，若出現以下任一症狀，請立即就醫並說明疫苗接種史</a:t>
            </a:r>
            <a:r>
              <a:rPr lang="zh-TW" altLang="en-US" dirty="0"/>
              <a:t>：</a:t>
            </a:r>
          </a:p>
          <a:p>
            <a:pPr marL="0" indent="0">
              <a:buNone/>
            </a:pPr>
            <a:r>
              <a:rPr lang="zh-TW" altLang="en-US" b="1" dirty="0"/>
              <a:t>*嚴重持續性頭痛、視力改變或癲癇</a:t>
            </a:r>
            <a:br>
              <a:rPr lang="zh-TW" altLang="en-US" b="1" dirty="0"/>
            </a:br>
            <a:r>
              <a:rPr lang="zh-TW" altLang="en-US" b="1" dirty="0"/>
              <a:t>*嚴重且持續腹痛超過</a:t>
            </a:r>
            <a:r>
              <a:rPr lang="en-US" altLang="zh-TW" b="1" dirty="0"/>
              <a:t>24</a:t>
            </a:r>
            <a:r>
              <a:rPr lang="zh-TW" altLang="en-US" b="1" dirty="0"/>
              <a:t>小時以上</a:t>
            </a:r>
            <a:br>
              <a:rPr lang="zh-TW" altLang="en-US" b="1" dirty="0"/>
            </a:br>
            <a:r>
              <a:rPr lang="zh-TW" altLang="en-US" b="1" dirty="0"/>
              <a:t>*嚴重胸痛或呼吸困難</a:t>
            </a:r>
            <a:br>
              <a:rPr lang="zh-TW" altLang="en-US" b="1" dirty="0"/>
            </a:br>
            <a:r>
              <a:rPr lang="zh-TW" altLang="en-US" b="1" dirty="0"/>
              <a:t>*下肢腫脹或疼痛</a:t>
            </a:r>
            <a:br>
              <a:rPr lang="zh-TW" altLang="en-US" b="1" dirty="0"/>
            </a:br>
            <a:r>
              <a:rPr lang="zh-TW" altLang="en-US" b="1" dirty="0"/>
              <a:t>*皮膚出現自發性出血點、瘀青、紫斑</a:t>
            </a:r>
            <a:r>
              <a:rPr lang="zh-TW" altLang="en-US" b="1" dirty="0" smtClean="0"/>
              <a:t>等</a:t>
            </a:r>
            <a:endParaRPr lang="en-US" altLang="zh-TW" b="1" dirty="0" smtClean="0"/>
          </a:p>
          <a:p>
            <a:r>
              <a:rPr lang="zh-TW" altLang="en-US" dirty="0"/>
              <a:t>完成疫苗接種後，雖可降低罹患</a:t>
            </a:r>
            <a:r>
              <a:rPr lang="en-US" altLang="zh-TW" dirty="0"/>
              <a:t>COVID-19</a:t>
            </a:r>
            <a:r>
              <a:rPr lang="zh-TW" altLang="en-US" dirty="0"/>
              <a:t>的機率，但仍有可能感染</a:t>
            </a:r>
            <a:r>
              <a:rPr lang="en-US" altLang="zh-TW" dirty="0"/>
              <a:t>SARS-CoV-2</a:t>
            </a:r>
            <a:r>
              <a:rPr lang="zh-TW" altLang="en-US" dirty="0"/>
              <a:t>，民眾仍需注重保健與</a:t>
            </a:r>
            <a:r>
              <a:rPr lang="zh-TW" altLang="en-US" dirty="0" smtClean="0"/>
              <a:t>各種</a:t>
            </a:r>
            <a:r>
              <a:rPr lang="zh-TW" altLang="en-US" dirty="0"/>
              <a:t>防疫措施，以維護身體健康。  </a:t>
            </a:r>
          </a:p>
        </p:txBody>
      </p:sp>
    </p:spTree>
    <p:extLst>
      <p:ext uri="{BB962C8B-B14F-4D97-AF65-F5344CB8AC3E}">
        <p14:creationId xmlns:p14="http://schemas.microsoft.com/office/powerpoint/2010/main" val="2105636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Moderna</a:t>
            </a:r>
            <a:endParaRPr lang="zh-TW" altLang="en-US" dirty="0"/>
          </a:p>
        </p:txBody>
      </p:sp>
      <p:sp>
        <p:nvSpPr>
          <p:cNvPr id="3" name="內容版面配置區 2"/>
          <p:cNvSpPr>
            <a:spLocks noGrp="1"/>
          </p:cNvSpPr>
          <p:nvPr>
            <p:ph idx="1"/>
          </p:nvPr>
        </p:nvSpPr>
        <p:spPr/>
        <p:txBody>
          <a:bodyPr>
            <a:normAutofit/>
          </a:bodyPr>
          <a:lstStyle/>
          <a:p>
            <a:r>
              <a:rPr lang="zh-TW" altLang="en-US" b="1" dirty="0"/>
              <a:t>疫苗概述</a:t>
            </a:r>
            <a:endParaRPr lang="en-US" altLang="zh-TW" dirty="0" smtClean="0"/>
          </a:p>
          <a:p>
            <a:pPr lvl="1"/>
            <a:r>
              <a:rPr lang="zh-TW" altLang="en-US" dirty="0" smtClean="0"/>
              <a:t>是</a:t>
            </a:r>
            <a:r>
              <a:rPr lang="en-US" altLang="zh-TW" dirty="0"/>
              <a:t>SARS-CoV-2</a:t>
            </a:r>
            <a:r>
              <a:rPr lang="zh-TW" altLang="en-US" dirty="0"/>
              <a:t>病毒棘蛋白</a:t>
            </a:r>
            <a:r>
              <a:rPr lang="en-US" altLang="zh-TW" dirty="0"/>
              <a:t>(S protein)</a:t>
            </a:r>
            <a:r>
              <a:rPr lang="zh-TW" altLang="en-US" dirty="0"/>
              <a:t>之</a:t>
            </a:r>
            <a:r>
              <a:rPr lang="en-US" altLang="zh-TW" dirty="0">
                <a:solidFill>
                  <a:srgbClr val="FF0000"/>
                </a:solidFill>
              </a:rPr>
              <a:t>mRNA</a:t>
            </a:r>
            <a:r>
              <a:rPr lang="zh-TW" altLang="en-US" dirty="0"/>
              <a:t>疫苗</a:t>
            </a:r>
            <a:r>
              <a:rPr lang="zh-TW" altLang="en-US" dirty="0" smtClean="0"/>
              <a:t>。</a:t>
            </a:r>
            <a:endParaRPr lang="en-US" altLang="zh-TW" dirty="0" smtClean="0"/>
          </a:p>
          <a:p>
            <a:r>
              <a:rPr lang="zh-TW" altLang="en-US" b="1" dirty="0"/>
              <a:t>冷儲</a:t>
            </a:r>
            <a:r>
              <a:rPr lang="zh-TW" altLang="en-US" b="1" dirty="0" smtClean="0"/>
              <a:t>條件</a:t>
            </a:r>
            <a:endParaRPr lang="en-US" altLang="zh-TW" b="1" dirty="0" smtClean="0"/>
          </a:p>
          <a:p>
            <a:pPr lvl="1"/>
            <a:r>
              <a:rPr lang="en-US" altLang="zh-TW" dirty="0" smtClean="0">
                <a:solidFill>
                  <a:srgbClr val="FF0000"/>
                </a:solidFill>
              </a:rPr>
              <a:t>-</a:t>
            </a:r>
            <a:r>
              <a:rPr lang="en-US" altLang="zh-TW" dirty="0">
                <a:solidFill>
                  <a:srgbClr val="FF0000"/>
                </a:solidFill>
              </a:rPr>
              <a:t>25~-15°C</a:t>
            </a:r>
            <a:r>
              <a:rPr lang="zh-TW" altLang="en-US" dirty="0"/>
              <a:t>冷凍保存，不得低於</a:t>
            </a:r>
            <a:r>
              <a:rPr lang="en-US" altLang="zh-TW" dirty="0"/>
              <a:t>-40°C</a:t>
            </a:r>
            <a:r>
              <a:rPr lang="zh-TW" altLang="en-US" dirty="0"/>
              <a:t>且不得使用乾冰冷運冷儲。</a:t>
            </a:r>
          </a:p>
          <a:p>
            <a:pPr lvl="1"/>
            <a:r>
              <a:rPr lang="zh-TW" altLang="en-US" dirty="0"/>
              <a:t>若轉置到</a:t>
            </a:r>
            <a:r>
              <a:rPr lang="en-US" altLang="zh-TW" dirty="0"/>
              <a:t>2~8°C</a:t>
            </a:r>
            <a:r>
              <a:rPr lang="zh-TW" altLang="en-US" dirty="0"/>
              <a:t>冷藏設備保存必須於</a:t>
            </a:r>
            <a:r>
              <a:rPr lang="en-US" altLang="zh-TW" dirty="0">
                <a:solidFill>
                  <a:srgbClr val="FF0000"/>
                </a:solidFill>
              </a:rPr>
              <a:t>30</a:t>
            </a:r>
            <a:r>
              <a:rPr lang="zh-TW" altLang="en-US" dirty="0">
                <a:solidFill>
                  <a:srgbClr val="FF0000"/>
                </a:solidFill>
              </a:rPr>
              <a:t>天內</a:t>
            </a:r>
            <a:r>
              <a:rPr lang="zh-TW" altLang="en-US" dirty="0"/>
              <a:t>使用完畢。</a:t>
            </a:r>
          </a:p>
          <a:p>
            <a:r>
              <a:rPr lang="zh-TW" altLang="en-US" b="1" dirty="0"/>
              <a:t>接種劑量及</a:t>
            </a:r>
            <a:r>
              <a:rPr lang="zh-TW" altLang="en-US" b="1" dirty="0" smtClean="0"/>
              <a:t>間隔</a:t>
            </a:r>
            <a:endParaRPr lang="en-US" altLang="zh-TW" b="1" dirty="0" smtClean="0"/>
          </a:p>
          <a:p>
            <a:pPr lvl="1"/>
            <a:r>
              <a:rPr lang="zh-TW" altLang="en-US" dirty="0" smtClean="0"/>
              <a:t>目前</a:t>
            </a:r>
            <a:r>
              <a:rPr lang="zh-TW" altLang="en-US" dirty="0"/>
              <a:t>依據疫苗仿單之</a:t>
            </a:r>
            <a:r>
              <a:rPr lang="zh-TW" altLang="en-US" b="1" dirty="0"/>
              <a:t>適用接種年齡為</a:t>
            </a:r>
            <a:r>
              <a:rPr lang="en-US" altLang="zh-TW" b="1" dirty="0">
                <a:solidFill>
                  <a:srgbClr val="FF0000"/>
                </a:solidFill>
              </a:rPr>
              <a:t>18</a:t>
            </a:r>
            <a:r>
              <a:rPr lang="zh-TW" altLang="en-US" b="1" dirty="0">
                <a:solidFill>
                  <a:srgbClr val="FF0000"/>
                </a:solidFill>
              </a:rPr>
              <a:t>歲以上</a:t>
            </a:r>
            <a:r>
              <a:rPr lang="zh-TW" altLang="en-US" dirty="0"/>
              <a:t>，接種劑量為</a:t>
            </a:r>
            <a:r>
              <a:rPr lang="en-US" altLang="zh-TW" dirty="0">
                <a:solidFill>
                  <a:srgbClr val="FF0000"/>
                </a:solidFill>
              </a:rPr>
              <a:t>0.5 mL</a:t>
            </a:r>
            <a:r>
              <a:rPr lang="zh-TW" altLang="en-US" dirty="0"/>
              <a:t>。</a:t>
            </a:r>
          </a:p>
          <a:p>
            <a:pPr lvl="1"/>
            <a:r>
              <a:rPr lang="zh-TW" altLang="en-US" b="1" dirty="0"/>
              <a:t>接種劑次為</a:t>
            </a:r>
            <a:r>
              <a:rPr lang="en-US" altLang="zh-TW" b="1" dirty="0">
                <a:solidFill>
                  <a:srgbClr val="FF0000"/>
                </a:solidFill>
              </a:rPr>
              <a:t>2</a:t>
            </a:r>
            <a:r>
              <a:rPr lang="zh-TW" altLang="en-US" b="1" dirty="0">
                <a:solidFill>
                  <a:srgbClr val="FF0000"/>
                </a:solidFill>
              </a:rPr>
              <a:t>劑</a:t>
            </a:r>
            <a:r>
              <a:rPr lang="zh-TW" altLang="en-US" dirty="0"/>
              <a:t>，目前依國際指引及衛生福利部傳染病防治諮詢會預防接種組</a:t>
            </a:r>
            <a:r>
              <a:rPr lang="en-US" altLang="zh-TW" dirty="0"/>
              <a:t>(ACIP)</a:t>
            </a:r>
            <a:r>
              <a:rPr lang="zh-TW" altLang="en-US" b="1" dirty="0"/>
              <a:t>建議接種</a:t>
            </a:r>
            <a:r>
              <a:rPr lang="zh-TW" altLang="en-US" b="1" dirty="0">
                <a:solidFill>
                  <a:srgbClr val="FF0000"/>
                </a:solidFill>
              </a:rPr>
              <a:t>間隔為至少</a:t>
            </a:r>
            <a:r>
              <a:rPr lang="en-US" altLang="zh-TW" b="1" dirty="0">
                <a:solidFill>
                  <a:srgbClr val="FF0000"/>
                </a:solidFill>
              </a:rPr>
              <a:t>28 </a:t>
            </a:r>
            <a:r>
              <a:rPr lang="zh-TW" altLang="en-US" b="1" dirty="0">
                <a:solidFill>
                  <a:srgbClr val="FF0000"/>
                </a:solidFill>
              </a:rPr>
              <a:t>天</a:t>
            </a:r>
            <a:r>
              <a:rPr lang="zh-TW" altLang="en-US" dirty="0"/>
              <a:t>。</a:t>
            </a:r>
          </a:p>
          <a:p>
            <a:pPr lvl="1"/>
            <a:r>
              <a:rPr lang="zh-TW" altLang="en-US" dirty="0"/>
              <a:t>接種途徑為</a:t>
            </a:r>
            <a:r>
              <a:rPr lang="zh-TW" altLang="en-US" dirty="0">
                <a:solidFill>
                  <a:srgbClr val="FF0000"/>
                </a:solidFill>
              </a:rPr>
              <a:t>肌肉</a:t>
            </a:r>
            <a:r>
              <a:rPr lang="zh-TW" altLang="en-US" dirty="0"/>
              <a:t>注射。</a:t>
            </a:r>
          </a:p>
          <a:p>
            <a:endParaRPr lang="zh-TW" altLang="en-US" dirty="0"/>
          </a:p>
        </p:txBody>
      </p:sp>
      <p:sp>
        <p:nvSpPr>
          <p:cNvPr id="4" name="文字方塊 3"/>
          <p:cNvSpPr txBox="1"/>
          <p:nvPr/>
        </p:nvSpPr>
        <p:spPr>
          <a:xfrm>
            <a:off x="3113903" y="365125"/>
            <a:ext cx="8616778" cy="1754326"/>
          </a:xfrm>
          <a:prstGeom prst="rect">
            <a:avLst/>
          </a:prstGeom>
          <a:solidFill>
            <a:srgbClr val="FFFF00"/>
          </a:solidFill>
        </p:spPr>
        <p:txBody>
          <a:bodyPr wrap="square" rtlCol="0">
            <a:spAutoFit/>
          </a:bodyPr>
          <a:lstStyle/>
          <a:p>
            <a:r>
              <a:rPr lang="zh-TW" altLang="en-US" dirty="0"/>
              <a:t>莫德納 </a:t>
            </a:r>
            <a:r>
              <a:rPr lang="en-US" altLang="zh-TW" dirty="0"/>
              <a:t>COVID-19 </a:t>
            </a:r>
            <a:r>
              <a:rPr lang="zh-TW" altLang="en-US" dirty="0"/>
              <a:t>疫苗含有包埋於脂質奈米粒子中的 </a:t>
            </a:r>
            <a:r>
              <a:rPr lang="en-US" altLang="zh-TW" dirty="0"/>
              <a:t>mRNA</a:t>
            </a:r>
            <a:r>
              <a:rPr lang="zh-TW" altLang="en-US" dirty="0"/>
              <a:t>。此 </a:t>
            </a:r>
            <a:r>
              <a:rPr lang="en-US" altLang="zh-TW" dirty="0"/>
              <a:t>mRNA </a:t>
            </a:r>
            <a:r>
              <a:rPr lang="zh-TW" altLang="en-US" dirty="0"/>
              <a:t>含有全長 </a:t>
            </a:r>
            <a:r>
              <a:rPr lang="en-US" altLang="zh-TW" dirty="0"/>
              <a:t>SARS-CoV-2 </a:t>
            </a:r>
            <a:r>
              <a:rPr lang="zh-TW" altLang="en-US" dirty="0"/>
              <a:t>棘突蛋白，而此棘突蛋白在七肽重複區 </a:t>
            </a:r>
            <a:r>
              <a:rPr lang="en-US" altLang="zh-TW" dirty="0"/>
              <a:t>1 </a:t>
            </a:r>
            <a:r>
              <a:rPr lang="zh-TW" altLang="en-US" dirty="0"/>
              <a:t>內經過 </a:t>
            </a:r>
            <a:r>
              <a:rPr lang="en-US" altLang="zh-TW" dirty="0"/>
              <a:t>2 </a:t>
            </a:r>
            <a:r>
              <a:rPr lang="zh-TW" altLang="en-US" dirty="0"/>
              <a:t>次脯胺酸置換修飾</a:t>
            </a:r>
            <a:r>
              <a:rPr lang="en-US" altLang="zh-TW" dirty="0"/>
              <a:t>(S2P)</a:t>
            </a:r>
            <a:r>
              <a:rPr lang="zh-TW" altLang="en-US" dirty="0"/>
              <a:t>，以穩定其融合前構形。進行肌肉注射後，注射部位的</a:t>
            </a:r>
            <a:r>
              <a:rPr lang="zh-TW" altLang="en-US" dirty="0">
                <a:solidFill>
                  <a:srgbClr val="FF0000"/>
                </a:solidFill>
              </a:rPr>
              <a:t>細胞</a:t>
            </a:r>
            <a:r>
              <a:rPr lang="zh-TW" altLang="en-US" dirty="0" smtClean="0"/>
              <a:t>及</a:t>
            </a:r>
            <a:r>
              <a:rPr lang="zh-TW" altLang="en-US" dirty="0" smtClean="0">
                <a:solidFill>
                  <a:srgbClr val="FF0000"/>
                </a:solidFill>
              </a:rPr>
              <a:t>下游淋巴結</a:t>
            </a:r>
            <a:r>
              <a:rPr lang="zh-TW" altLang="en-US" dirty="0" smtClean="0"/>
              <a:t>會</a:t>
            </a:r>
            <a:r>
              <a:rPr lang="zh-TW" altLang="en-US" dirty="0"/>
              <a:t>吸收脂 質奈米粒子，有效將 </a:t>
            </a:r>
            <a:r>
              <a:rPr lang="en-US" altLang="zh-TW" dirty="0"/>
              <a:t>mRNA </a:t>
            </a:r>
            <a:r>
              <a:rPr lang="zh-TW" altLang="en-US" dirty="0"/>
              <a:t>序列傳入細胞，轉譯成病毒蛋白。由</a:t>
            </a:r>
            <a:r>
              <a:rPr lang="zh-TW" altLang="en-US" dirty="0">
                <a:solidFill>
                  <a:srgbClr val="FF0000"/>
                </a:solidFill>
              </a:rPr>
              <a:t>樹突</a:t>
            </a:r>
            <a:r>
              <a:rPr lang="zh-TW" altLang="en-US" dirty="0" smtClean="0">
                <a:solidFill>
                  <a:srgbClr val="FF0000"/>
                </a:solidFill>
              </a:rPr>
              <a:t>細胞</a:t>
            </a:r>
            <a:r>
              <a:rPr lang="zh-TW" altLang="en-US" dirty="0" smtClean="0"/>
              <a:t>和</a:t>
            </a:r>
            <a:r>
              <a:rPr lang="zh-TW" altLang="en-US" dirty="0" smtClean="0">
                <a:solidFill>
                  <a:srgbClr val="FF0000"/>
                </a:solidFill>
              </a:rPr>
              <a:t>囊下</a:t>
            </a:r>
            <a:r>
              <a:rPr lang="zh-TW" altLang="en-US" dirty="0">
                <a:solidFill>
                  <a:srgbClr val="FF0000"/>
                </a:solidFill>
              </a:rPr>
              <a:t>竇狀巨噬細胞</a:t>
            </a:r>
            <a:r>
              <a:rPr lang="en-US" altLang="zh-TW" dirty="0"/>
              <a:t>(</a:t>
            </a:r>
            <a:r>
              <a:rPr lang="en-US" altLang="zh-TW" dirty="0" err="1"/>
              <a:t>subcapsular</a:t>
            </a:r>
            <a:r>
              <a:rPr lang="en-US" altLang="zh-TW" dirty="0"/>
              <a:t> sinus macrophages)</a:t>
            </a:r>
            <a:r>
              <a:rPr lang="zh-TW" altLang="en-US" dirty="0">
                <a:solidFill>
                  <a:srgbClr val="FF0000"/>
                </a:solidFill>
              </a:rPr>
              <a:t>暫時表現</a:t>
            </a:r>
            <a:r>
              <a:rPr lang="zh-TW" altLang="en-US" dirty="0"/>
              <a:t>。接著，免疫細胞會將由</a:t>
            </a:r>
            <a:r>
              <a:rPr lang="zh-TW" altLang="en-US" dirty="0" smtClean="0"/>
              <a:t>細胞表現</a:t>
            </a:r>
            <a:r>
              <a:rPr lang="zh-TW" altLang="en-US" dirty="0"/>
              <a:t>之膜結合 </a:t>
            </a:r>
            <a:r>
              <a:rPr lang="en-US" altLang="zh-TW" dirty="0"/>
              <a:t>SARS-CoV-2 </a:t>
            </a:r>
            <a:r>
              <a:rPr lang="zh-TW" altLang="en-US" dirty="0"/>
              <a:t>棘突蛋白辨識為外來抗原，進而誘發 </a:t>
            </a:r>
            <a:r>
              <a:rPr lang="en-US" altLang="zh-TW" dirty="0">
                <a:solidFill>
                  <a:srgbClr val="FF0000"/>
                </a:solidFill>
              </a:rPr>
              <a:t>T </a:t>
            </a:r>
            <a:r>
              <a:rPr lang="zh-TW" altLang="en-US" dirty="0">
                <a:solidFill>
                  <a:srgbClr val="FF0000"/>
                </a:solidFill>
              </a:rPr>
              <a:t>細胞和 </a:t>
            </a:r>
            <a:r>
              <a:rPr lang="en-US" altLang="zh-TW" dirty="0">
                <a:solidFill>
                  <a:srgbClr val="FF0000"/>
                </a:solidFill>
              </a:rPr>
              <a:t>B </a:t>
            </a:r>
            <a:r>
              <a:rPr lang="zh-TW" altLang="en-US" dirty="0">
                <a:solidFill>
                  <a:srgbClr val="FF0000"/>
                </a:solidFill>
              </a:rPr>
              <a:t>細胞</a:t>
            </a:r>
            <a:r>
              <a:rPr lang="zh-TW" altLang="en-US" dirty="0" smtClean="0"/>
              <a:t>反應</a:t>
            </a:r>
            <a:r>
              <a:rPr lang="zh-TW" altLang="en-US" dirty="0"/>
              <a:t>。</a:t>
            </a:r>
          </a:p>
        </p:txBody>
      </p:sp>
      <p:pic>
        <p:nvPicPr>
          <p:cNvPr id="5" name="圖片 4"/>
          <p:cNvPicPr>
            <a:picLocks noChangeAspect="1"/>
          </p:cNvPicPr>
          <p:nvPr/>
        </p:nvPicPr>
        <p:blipFill>
          <a:blip r:embed="rId2"/>
          <a:stretch>
            <a:fillRect/>
          </a:stretch>
        </p:blipFill>
        <p:spPr>
          <a:xfrm>
            <a:off x="6386834" y="2119451"/>
            <a:ext cx="5343847" cy="4003589"/>
          </a:xfrm>
          <a:prstGeom prst="rect">
            <a:avLst/>
          </a:prstGeom>
        </p:spPr>
      </p:pic>
    </p:spTree>
    <p:extLst>
      <p:ext uri="{BB962C8B-B14F-4D97-AF65-F5344CB8AC3E}">
        <p14:creationId xmlns:p14="http://schemas.microsoft.com/office/powerpoint/2010/main" val="37949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291905" y="813732"/>
            <a:ext cx="9143999" cy="5511567"/>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688283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Moderna</a:t>
            </a:r>
            <a:endParaRPr lang="zh-TW" altLang="en-US" dirty="0"/>
          </a:p>
        </p:txBody>
      </p:sp>
      <p:sp>
        <p:nvSpPr>
          <p:cNvPr id="3" name="內容版面配置區 2"/>
          <p:cNvSpPr>
            <a:spLocks noGrp="1"/>
          </p:cNvSpPr>
          <p:nvPr>
            <p:ph idx="1"/>
          </p:nvPr>
        </p:nvSpPr>
        <p:spPr/>
        <p:txBody>
          <a:bodyPr>
            <a:normAutofit lnSpcReduction="10000"/>
          </a:bodyPr>
          <a:lstStyle/>
          <a:p>
            <a:r>
              <a:rPr lang="zh-TW" altLang="en-US" b="1" dirty="0"/>
              <a:t>安全性及保護</a:t>
            </a:r>
            <a:r>
              <a:rPr lang="zh-TW" altLang="en-US" b="1" dirty="0" smtClean="0"/>
              <a:t>效果</a:t>
            </a:r>
            <a:endParaRPr lang="en-US" altLang="zh-TW" b="1" dirty="0" smtClean="0"/>
          </a:p>
          <a:p>
            <a:pPr lvl="1"/>
            <a:r>
              <a:rPr lang="zh-TW" altLang="en-US" dirty="0" smtClean="0"/>
              <a:t>本</a:t>
            </a:r>
            <a:r>
              <a:rPr lang="zh-TW" altLang="en-US" dirty="0"/>
              <a:t>疫苗不含可複製之</a:t>
            </a:r>
            <a:r>
              <a:rPr lang="en-US" altLang="zh-TW" dirty="0"/>
              <a:t>SARS-CoV-2</a:t>
            </a:r>
            <a:r>
              <a:rPr lang="zh-TW" altLang="en-US" dirty="0"/>
              <a:t>病毒顆粒，不會因為接種本疫苗而罹患</a:t>
            </a:r>
            <a:r>
              <a:rPr lang="en-US" altLang="zh-TW" dirty="0"/>
              <a:t>COVID-19</a:t>
            </a:r>
            <a:r>
              <a:rPr lang="zh-TW" altLang="en-US" dirty="0"/>
              <a:t>。</a:t>
            </a:r>
          </a:p>
          <a:p>
            <a:pPr lvl="1"/>
            <a:r>
              <a:rPr lang="zh-TW" altLang="en-US" dirty="0"/>
              <a:t>接種</a:t>
            </a:r>
            <a:r>
              <a:rPr lang="en-US" altLang="zh-TW" dirty="0"/>
              <a:t>2</a:t>
            </a:r>
            <a:r>
              <a:rPr lang="zh-TW" altLang="en-US" dirty="0"/>
              <a:t>劑可預防</a:t>
            </a:r>
            <a:r>
              <a:rPr lang="en-US" altLang="zh-TW" dirty="0">
                <a:solidFill>
                  <a:srgbClr val="FF0000"/>
                </a:solidFill>
              </a:rPr>
              <a:t>94%</a:t>
            </a:r>
            <a:r>
              <a:rPr lang="zh-TW" altLang="en-US" dirty="0"/>
              <a:t>有症狀之感染。</a:t>
            </a:r>
          </a:p>
          <a:p>
            <a:r>
              <a:rPr lang="zh-TW" altLang="en-US" b="1" dirty="0"/>
              <a:t>接種禁忌</a:t>
            </a:r>
            <a:r>
              <a:rPr lang="zh-TW" altLang="en-US" dirty="0"/>
              <a:t/>
            </a:r>
            <a:br>
              <a:rPr lang="zh-TW" altLang="en-US" dirty="0"/>
            </a:br>
            <a:r>
              <a:rPr lang="zh-TW" altLang="en-US" dirty="0"/>
              <a:t>對於疫苗成分有嚴重</a:t>
            </a:r>
            <a:r>
              <a:rPr lang="zh-TW" altLang="en-US" dirty="0">
                <a:solidFill>
                  <a:srgbClr val="FF0000"/>
                </a:solidFill>
              </a:rPr>
              <a:t>過敏</a:t>
            </a:r>
            <a:r>
              <a:rPr lang="zh-TW" altLang="en-US" dirty="0"/>
              <a:t>反應史，或對於先前接種之疫苗劑次發生嚴重過敏反應者不予接種</a:t>
            </a:r>
            <a:r>
              <a:rPr lang="zh-TW" altLang="en-US" dirty="0" smtClean="0"/>
              <a:t>。</a:t>
            </a:r>
            <a:endParaRPr lang="en-US" altLang="zh-TW" dirty="0" smtClean="0"/>
          </a:p>
          <a:p>
            <a:r>
              <a:rPr lang="zh-TW" altLang="en-US" b="1" dirty="0"/>
              <a:t>接種注意事項</a:t>
            </a:r>
            <a:r>
              <a:rPr lang="en-US" altLang="zh-TW" b="1" dirty="0"/>
              <a:t>(</a:t>
            </a:r>
            <a:r>
              <a:rPr lang="zh-TW" altLang="en-US" b="1" dirty="0"/>
              <a:t>與</a:t>
            </a:r>
            <a:r>
              <a:rPr lang="en-US" altLang="zh-TW" b="1" dirty="0"/>
              <a:t>A-Z </a:t>
            </a:r>
            <a:r>
              <a:rPr lang="zh-TW" altLang="en-US" b="1" dirty="0"/>
              <a:t>相同</a:t>
            </a:r>
            <a:r>
              <a:rPr lang="en-US" altLang="zh-TW" b="1" dirty="0"/>
              <a:t>)</a:t>
            </a:r>
            <a:endParaRPr lang="zh-TW" altLang="en-US" dirty="0"/>
          </a:p>
          <a:p>
            <a:r>
              <a:rPr lang="zh-TW" altLang="en-US" b="1" dirty="0"/>
              <a:t>接種後注意事項</a:t>
            </a:r>
            <a:r>
              <a:rPr lang="en-US" altLang="zh-TW" b="1" dirty="0"/>
              <a:t>(</a:t>
            </a:r>
            <a:r>
              <a:rPr lang="zh-TW" altLang="en-US" b="1" dirty="0"/>
              <a:t>與</a:t>
            </a:r>
            <a:r>
              <a:rPr lang="en-US" altLang="zh-TW" b="1" dirty="0"/>
              <a:t>A-Z </a:t>
            </a:r>
            <a:r>
              <a:rPr lang="zh-TW" altLang="en-US" b="1" dirty="0"/>
              <a:t>相同</a:t>
            </a:r>
            <a:r>
              <a:rPr lang="en-US" altLang="zh-TW" b="1" dirty="0"/>
              <a:t>)</a:t>
            </a:r>
          </a:p>
          <a:p>
            <a:r>
              <a:rPr lang="zh-TW" altLang="en-US" b="1" dirty="0"/>
              <a:t>接種後可能發生之反應及因應措施</a:t>
            </a:r>
            <a:r>
              <a:rPr lang="en-US" altLang="zh-TW" b="1" dirty="0"/>
              <a:t>(</a:t>
            </a:r>
            <a:r>
              <a:rPr lang="zh-TW" altLang="en-US" b="1" dirty="0"/>
              <a:t>與</a:t>
            </a:r>
            <a:r>
              <a:rPr lang="en-US" altLang="zh-TW" b="1" dirty="0"/>
              <a:t>A-Z </a:t>
            </a:r>
            <a:r>
              <a:rPr lang="zh-TW" altLang="en-US" b="1" dirty="0"/>
              <a:t>相同</a:t>
            </a:r>
            <a:r>
              <a:rPr lang="en-US" altLang="zh-TW" b="1" dirty="0"/>
              <a:t>)</a:t>
            </a:r>
          </a:p>
          <a:p>
            <a:endParaRPr lang="zh-TW" altLang="en-US" dirty="0"/>
          </a:p>
        </p:txBody>
      </p:sp>
    </p:spTree>
    <p:extLst>
      <p:ext uri="{BB962C8B-B14F-4D97-AF65-F5344CB8AC3E}">
        <p14:creationId xmlns:p14="http://schemas.microsoft.com/office/powerpoint/2010/main" val="1874656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Moderna</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2143125" y="2353469"/>
            <a:ext cx="7905750" cy="3295650"/>
          </a:xfrm>
          <a:prstGeom prst="rect">
            <a:avLst/>
          </a:prstGeom>
        </p:spPr>
      </p:pic>
    </p:spTree>
    <p:extLst>
      <p:ext uri="{BB962C8B-B14F-4D97-AF65-F5344CB8AC3E}">
        <p14:creationId xmlns:p14="http://schemas.microsoft.com/office/powerpoint/2010/main" val="3299437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Pfizer-</a:t>
            </a:r>
            <a:r>
              <a:rPr lang="en-US" altLang="zh-TW" dirty="0" err="1"/>
              <a:t>BioNTech</a:t>
            </a:r>
            <a:endParaRPr lang="zh-TW" altLang="en-US" dirty="0"/>
          </a:p>
        </p:txBody>
      </p:sp>
      <p:sp>
        <p:nvSpPr>
          <p:cNvPr id="3" name="內容版面配置區 2"/>
          <p:cNvSpPr>
            <a:spLocks noGrp="1"/>
          </p:cNvSpPr>
          <p:nvPr>
            <p:ph idx="1"/>
          </p:nvPr>
        </p:nvSpPr>
        <p:spPr/>
        <p:txBody>
          <a:bodyPr>
            <a:normAutofit/>
          </a:bodyPr>
          <a:lstStyle/>
          <a:p>
            <a:r>
              <a:rPr lang="zh-TW" altLang="en-US" b="1" dirty="0"/>
              <a:t>疫苗概述</a:t>
            </a:r>
            <a:endParaRPr lang="en-US" altLang="zh-TW" dirty="0" smtClean="0"/>
          </a:p>
          <a:p>
            <a:pPr lvl="1"/>
            <a:r>
              <a:rPr lang="zh-TW" altLang="en-US" dirty="0" smtClean="0"/>
              <a:t>含有</a:t>
            </a:r>
            <a:r>
              <a:rPr lang="en-US" altLang="zh-TW" dirty="0"/>
              <a:t>SARS-CoV-2</a:t>
            </a:r>
            <a:r>
              <a:rPr lang="zh-TW" altLang="en-US" dirty="0"/>
              <a:t>病毒棘蛋白</a:t>
            </a:r>
            <a:r>
              <a:rPr lang="en-US" altLang="zh-TW" dirty="0"/>
              <a:t>(S protein)</a:t>
            </a:r>
            <a:r>
              <a:rPr lang="zh-TW" altLang="en-US" dirty="0"/>
              <a:t>之</a:t>
            </a:r>
            <a:r>
              <a:rPr lang="en-US" altLang="zh-TW" dirty="0">
                <a:solidFill>
                  <a:srgbClr val="FF0000"/>
                </a:solidFill>
              </a:rPr>
              <a:t>mRNA</a:t>
            </a:r>
            <a:r>
              <a:rPr lang="zh-TW" altLang="en-US" dirty="0" smtClean="0"/>
              <a:t>疫苗</a:t>
            </a:r>
            <a:endParaRPr lang="en-US" altLang="zh-TW" dirty="0" smtClean="0"/>
          </a:p>
          <a:p>
            <a:r>
              <a:rPr lang="zh-TW" altLang="en-US" b="1" dirty="0"/>
              <a:t>冷儲</a:t>
            </a:r>
            <a:r>
              <a:rPr lang="zh-TW" altLang="en-US" b="1" dirty="0" smtClean="0"/>
              <a:t>條件</a:t>
            </a:r>
            <a:endParaRPr lang="en-US" altLang="zh-TW" b="1" dirty="0" smtClean="0"/>
          </a:p>
          <a:p>
            <a:pPr lvl="1"/>
            <a:r>
              <a:rPr lang="en-US" altLang="zh-TW" dirty="0" smtClean="0">
                <a:solidFill>
                  <a:srgbClr val="FF0000"/>
                </a:solidFill>
              </a:rPr>
              <a:t>-</a:t>
            </a:r>
            <a:r>
              <a:rPr lang="en-US" altLang="zh-TW" dirty="0">
                <a:solidFill>
                  <a:srgbClr val="FF0000"/>
                </a:solidFill>
              </a:rPr>
              <a:t>60</a:t>
            </a:r>
            <a:r>
              <a:rPr lang="zh-TW" altLang="en-US" dirty="0">
                <a:solidFill>
                  <a:srgbClr val="FF0000"/>
                </a:solidFill>
              </a:rPr>
              <a:t>至</a:t>
            </a:r>
            <a:r>
              <a:rPr lang="en-US" altLang="zh-TW" dirty="0">
                <a:solidFill>
                  <a:srgbClr val="FF0000"/>
                </a:solidFill>
              </a:rPr>
              <a:t>-80°C</a:t>
            </a:r>
            <a:r>
              <a:rPr lang="zh-TW" altLang="en-US" dirty="0"/>
              <a:t>超低溫冷凍保存。</a:t>
            </a:r>
          </a:p>
          <a:p>
            <a:pPr lvl="1"/>
            <a:r>
              <a:rPr lang="zh-TW" altLang="en-US" dirty="0"/>
              <a:t>若轉置到</a:t>
            </a:r>
            <a:r>
              <a:rPr lang="en-US" altLang="zh-TW" dirty="0"/>
              <a:t>2~8°C</a:t>
            </a:r>
            <a:r>
              <a:rPr lang="zh-TW" altLang="en-US" dirty="0"/>
              <a:t>冷藏設備保存必須</a:t>
            </a:r>
            <a:r>
              <a:rPr lang="zh-TW" altLang="en-US" dirty="0" smtClean="0"/>
              <a:t>於</a:t>
            </a:r>
            <a:r>
              <a:rPr lang="en-US" altLang="zh-TW" b="1" dirty="0" smtClean="0"/>
              <a:t>5</a:t>
            </a:r>
            <a:r>
              <a:rPr lang="zh-TW" altLang="en-US" b="1" dirty="0" smtClean="0"/>
              <a:t>天</a:t>
            </a:r>
            <a:r>
              <a:rPr lang="zh-TW" altLang="en-US" b="1" dirty="0"/>
              <a:t>內</a:t>
            </a:r>
            <a:r>
              <a:rPr lang="zh-TW" altLang="en-US" dirty="0"/>
              <a:t>使用</a:t>
            </a:r>
            <a:r>
              <a:rPr lang="zh-TW" altLang="en-US" dirty="0" smtClean="0"/>
              <a:t>完畢</a:t>
            </a:r>
            <a:r>
              <a:rPr lang="en-US" altLang="zh-TW" dirty="0" smtClean="0"/>
              <a:t>(</a:t>
            </a:r>
            <a:r>
              <a:rPr lang="zh-TW" altLang="en-US" dirty="0" smtClean="0"/>
              <a:t>我國</a:t>
            </a:r>
            <a:r>
              <a:rPr lang="en-US" altLang="zh-TW" dirty="0" smtClean="0"/>
              <a:t>CDC)</a:t>
            </a:r>
            <a:r>
              <a:rPr lang="zh-TW" altLang="en-US" dirty="0" smtClean="0"/>
              <a:t>。</a:t>
            </a:r>
            <a:endParaRPr lang="zh-TW" altLang="en-US" dirty="0"/>
          </a:p>
          <a:p>
            <a:r>
              <a:rPr lang="zh-TW" altLang="en-US" b="1" dirty="0"/>
              <a:t>接種劑量、間隔及</a:t>
            </a:r>
            <a:r>
              <a:rPr lang="zh-TW" altLang="en-US" b="1" dirty="0" smtClean="0"/>
              <a:t>途徑</a:t>
            </a:r>
            <a:endParaRPr lang="en-US" altLang="zh-TW" b="1" dirty="0" smtClean="0"/>
          </a:p>
          <a:p>
            <a:pPr lvl="1"/>
            <a:r>
              <a:rPr lang="zh-TW" altLang="en-US" dirty="0" smtClean="0"/>
              <a:t>目前</a:t>
            </a:r>
            <a:r>
              <a:rPr lang="zh-TW" altLang="en-US" dirty="0"/>
              <a:t>依據疫苗仿單之適用接種</a:t>
            </a:r>
            <a:r>
              <a:rPr lang="zh-TW" altLang="en-US" b="1" dirty="0"/>
              <a:t>年齡為</a:t>
            </a:r>
            <a:r>
              <a:rPr lang="en-US" altLang="zh-TW" b="1" dirty="0">
                <a:solidFill>
                  <a:srgbClr val="FF0000"/>
                </a:solidFill>
              </a:rPr>
              <a:t>12</a:t>
            </a:r>
            <a:r>
              <a:rPr lang="zh-TW" altLang="en-US" b="1" dirty="0">
                <a:solidFill>
                  <a:srgbClr val="FF0000"/>
                </a:solidFill>
              </a:rPr>
              <a:t>歲以上</a:t>
            </a:r>
            <a:r>
              <a:rPr lang="zh-TW" altLang="en-US" dirty="0"/>
              <a:t>，接種劑量為</a:t>
            </a:r>
            <a:r>
              <a:rPr lang="en-US" altLang="zh-TW" dirty="0">
                <a:solidFill>
                  <a:srgbClr val="FF0000"/>
                </a:solidFill>
              </a:rPr>
              <a:t>0.3 mL</a:t>
            </a:r>
            <a:r>
              <a:rPr lang="zh-TW" altLang="en-US" dirty="0"/>
              <a:t>。</a:t>
            </a:r>
          </a:p>
          <a:p>
            <a:pPr lvl="1"/>
            <a:r>
              <a:rPr lang="zh-TW" altLang="en-US" b="1" dirty="0"/>
              <a:t>接種劑次為</a:t>
            </a:r>
            <a:r>
              <a:rPr lang="en-US" altLang="zh-TW" b="1" dirty="0">
                <a:solidFill>
                  <a:srgbClr val="FF0000"/>
                </a:solidFill>
              </a:rPr>
              <a:t>2</a:t>
            </a:r>
            <a:r>
              <a:rPr lang="zh-TW" altLang="en-US" b="1" dirty="0">
                <a:solidFill>
                  <a:srgbClr val="FF0000"/>
                </a:solidFill>
              </a:rPr>
              <a:t>劑</a:t>
            </a:r>
            <a:r>
              <a:rPr lang="zh-TW" altLang="en-US" dirty="0"/>
              <a:t>，依疫苗仿單建議接種</a:t>
            </a:r>
            <a:r>
              <a:rPr lang="zh-TW" altLang="en-US" dirty="0">
                <a:solidFill>
                  <a:srgbClr val="FF0000"/>
                </a:solidFill>
              </a:rPr>
              <a:t>間隔為</a:t>
            </a:r>
            <a:r>
              <a:rPr lang="en-US" altLang="zh-TW" dirty="0">
                <a:solidFill>
                  <a:srgbClr val="FF0000"/>
                </a:solidFill>
              </a:rPr>
              <a:t>21</a:t>
            </a:r>
            <a:r>
              <a:rPr lang="zh-TW" altLang="en-US" dirty="0">
                <a:solidFill>
                  <a:srgbClr val="FF0000"/>
                </a:solidFill>
              </a:rPr>
              <a:t>天以上</a:t>
            </a:r>
            <a:r>
              <a:rPr lang="zh-TW" altLang="en-US" dirty="0"/>
              <a:t>；目前依衛生福利部傳染病防治諮詢會預防接種組</a:t>
            </a:r>
            <a:r>
              <a:rPr lang="en-US" altLang="zh-TW" dirty="0"/>
              <a:t>(ACIP)</a:t>
            </a:r>
            <a:r>
              <a:rPr lang="zh-TW" altLang="en-US" b="1" dirty="0"/>
              <a:t>建議接種間隔為</a:t>
            </a:r>
            <a:r>
              <a:rPr lang="zh-TW" altLang="en-US" b="1" dirty="0">
                <a:solidFill>
                  <a:srgbClr val="FF0000"/>
                </a:solidFill>
              </a:rPr>
              <a:t>至少</a:t>
            </a:r>
            <a:r>
              <a:rPr lang="en-US" altLang="zh-TW" b="1" dirty="0">
                <a:solidFill>
                  <a:srgbClr val="FF0000"/>
                </a:solidFill>
              </a:rPr>
              <a:t>28 </a:t>
            </a:r>
            <a:r>
              <a:rPr lang="zh-TW" altLang="en-US" b="1" dirty="0">
                <a:solidFill>
                  <a:srgbClr val="FF0000"/>
                </a:solidFill>
              </a:rPr>
              <a:t>天</a:t>
            </a:r>
            <a:r>
              <a:rPr lang="zh-TW" altLang="en-US" dirty="0"/>
              <a:t>。</a:t>
            </a:r>
          </a:p>
          <a:p>
            <a:pPr lvl="1"/>
            <a:r>
              <a:rPr lang="zh-TW" altLang="en-US" dirty="0"/>
              <a:t>接種途徑為</a:t>
            </a:r>
            <a:r>
              <a:rPr lang="zh-TW" altLang="en-US" dirty="0">
                <a:solidFill>
                  <a:srgbClr val="FF0000"/>
                </a:solidFill>
              </a:rPr>
              <a:t>肌肉注射</a:t>
            </a:r>
            <a:r>
              <a:rPr lang="zh-TW" altLang="en-US" dirty="0"/>
              <a:t>。</a:t>
            </a:r>
          </a:p>
          <a:p>
            <a:endParaRPr lang="zh-TW" altLang="en-US" dirty="0"/>
          </a:p>
        </p:txBody>
      </p:sp>
    </p:spTree>
    <p:extLst>
      <p:ext uri="{BB962C8B-B14F-4D97-AF65-F5344CB8AC3E}">
        <p14:creationId xmlns:p14="http://schemas.microsoft.com/office/powerpoint/2010/main" val="3770124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Pfizer-</a:t>
            </a:r>
            <a:r>
              <a:rPr lang="en-US" altLang="zh-TW" dirty="0" err="1"/>
              <a:t>BioNTech</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b="1" dirty="0"/>
              <a:t>安全性及保護效果</a:t>
            </a:r>
            <a:endParaRPr lang="zh-TW" altLang="en-US" dirty="0"/>
          </a:p>
          <a:p>
            <a:pPr lvl="1"/>
            <a:r>
              <a:rPr lang="zh-TW" altLang="en-US" dirty="0"/>
              <a:t>本疫苗不含可複製之</a:t>
            </a:r>
            <a:r>
              <a:rPr lang="en-US" altLang="zh-TW" dirty="0"/>
              <a:t>SARS-CoV-2</a:t>
            </a:r>
            <a:r>
              <a:rPr lang="zh-TW" altLang="en-US" dirty="0"/>
              <a:t>病毒顆粒，不會因為接種本疫苗而罹患</a:t>
            </a:r>
            <a:r>
              <a:rPr lang="en-US" altLang="zh-TW" dirty="0"/>
              <a:t>COVID-19</a:t>
            </a:r>
            <a:r>
              <a:rPr lang="zh-TW" altLang="en-US" dirty="0"/>
              <a:t>。</a:t>
            </a:r>
          </a:p>
          <a:p>
            <a:pPr lvl="1"/>
            <a:r>
              <a:rPr lang="zh-TW" altLang="en-US" dirty="0"/>
              <a:t>依據目前臨床試驗結果資料顯本疫苗接種完成</a:t>
            </a:r>
            <a:r>
              <a:rPr lang="en-US" altLang="zh-TW" dirty="0"/>
              <a:t>2</a:t>
            </a:r>
            <a:r>
              <a:rPr lang="zh-TW" altLang="en-US" dirty="0"/>
              <a:t>劑接種</a:t>
            </a:r>
            <a:r>
              <a:rPr lang="en-US" altLang="zh-TW" dirty="0"/>
              <a:t>7</a:t>
            </a:r>
            <a:r>
              <a:rPr lang="zh-TW" altLang="en-US" dirty="0"/>
              <a:t>天後之保護力約</a:t>
            </a:r>
            <a:r>
              <a:rPr lang="en-US" altLang="zh-TW" dirty="0">
                <a:solidFill>
                  <a:srgbClr val="FF0000"/>
                </a:solidFill>
              </a:rPr>
              <a:t>95%</a:t>
            </a:r>
            <a:r>
              <a:rPr lang="en-US" altLang="zh-TW" dirty="0"/>
              <a:t>(90.3% ~ 97.6%)</a:t>
            </a:r>
            <a:r>
              <a:rPr lang="zh-TW" altLang="en-US" dirty="0"/>
              <a:t>，疫苗的保護效果需視接種對象的年齡或身體狀況而異。</a:t>
            </a:r>
          </a:p>
          <a:p>
            <a:r>
              <a:rPr lang="zh-TW" altLang="en-US" b="1" dirty="0"/>
              <a:t>接種禁忌</a:t>
            </a:r>
            <a:r>
              <a:rPr lang="zh-TW" altLang="en-US" dirty="0"/>
              <a:t/>
            </a:r>
            <a:br>
              <a:rPr lang="zh-TW" altLang="en-US" dirty="0"/>
            </a:br>
            <a:r>
              <a:rPr lang="zh-TW" altLang="en-US" dirty="0"/>
              <a:t>對於疫苗成分有嚴重</a:t>
            </a:r>
            <a:r>
              <a:rPr lang="zh-TW" altLang="en-US" dirty="0">
                <a:solidFill>
                  <a:srgbClr val="FF0000"/>
                </a:solidFill>
              </a:rPr>
              <a:t>過敏</a:t>
            </a:r>
            <a:r>
              <a:rPr lang="zh-TW" altLang="en-US" dirty="0"/>
              <a:t>反應史，或對於先前接種之疫苗劑次發生嚴重過敏反應者不予接種</a:t>
            </a:r>
            <a:r>
              <a:rPr lang="zh-TW" altLang="en-US" dirty="0" smtClean="0"/>
              <a:t>。</a:t>
            </a:r>
            <a:endParaRPr lang="en-US" altLang="zh-TW" dirty="0" smtClean="0"/>
          </a:p>
          <a:p>
            <a:r>
              <a:rPr lang="zh-TW" altLang="en-US" b="1" dirty="0"/>
              <a:t>接種注意事項</a:t>
            </a:r>
            <a:r>
              <a:rPr lang="en-US" altLang="zh-TW" b="1" dirty="0"/>
              <a:t>(</a:t>
            </a:r>
            <a:r>
              <a:rPr lang="zh-TW" altLang="en-US" b="1" dirty="0"/>
              <a:t>與</a:t>
            </a:r>
            <a:r>
              <a:rPr lang="en-US" altLang="zh-TW" b="1" dirty="0"/>
              <a:t>A-Z </a:t>
            </a:r>
            <a:r>
              <a:rPr lang="zh-TW" altLang="en-US" b="1" dirty="0"/>
              <a:t>相同</a:t>
            </a:r>
            <a:r>
              <a:rPr lang="en-US" altLang="zh-TW" b="1" dirty="0"/>
              <a:t>)</a:t>
            </a:r>
            <a:endParaRPr lang="zh-TW" altLang="en-US" dirty="0"/>
          </a:p>
          <a:p>
            <a:r>
              <a:rPr lang="zh-TW" altLang="en-US" b="1" dirty="0"/>
              <a:t>接種後注意事項</a:t>
            </a:r>
            <a:r>
              <a:rPr lang="en-US" altLang="zh-TW" b="1" dirty="0"/>
              <a:t>(</a:t>
            </a:r>
            <a:r>
              <a:rPr lang="zh-TW" altLang="en-US" b="1" dirty="0"/>
              <a:t>與</a:t>
            </a:r>
            <a:r>
              <a:rPr lang="en-US" altLang="zh-TW" b="1" dirty="0"/>
              <a:t>A-Z </a:t>
            </a:r>
            <a:r>
              <a:rPr lang="zh-TW" altLang="en-US" b="1" dirty="0"/>
              <a:t>相同</a:t>
            </a:r>
            <a:r>
              <a:rPr lang="en-US" altLang="zh-TW" b="1" dirty="0"/>
              <a:t>)</a:t>
            </a:r>
          </a:p>
          <a:p>
            <a:r>
              <a:rPr lang="zh-TW" altLang="en-US" b="1" dirty="0"/>
              <a:t>接種後可能發生之反應及因應措施</a:t>
            </a:r>
            <a:r>
              <a:rPr lang="en-US" altLang="zh-TW" b="1" dirty="0"/>
              <a:t>(</a:t>
            </a:r>
            <a:r>
              <a:rPr lang="zh-TW" altLang="en-US" b="1" dirty="0"/>
              <a:t>與</a:t>
            </a:r>
            <a:r>
              <a:rPr lang="en-US" altLang="zh-TW" b="1" dirty="0"/>
              <a:t>A-Z </a:t>
            </a:r>
            <a:r>
              <a:rPr lang="zh-TW" altLang="en-US" b="1" dirty="0"/>
              <a:t>相同</a:t>
            </a:r>
            <a:r>
              <a:rPr lang="en-US" altLang="zh-TW" b="1" dirty="0"/>
              <a:t>)</a:t>
            </a:r>
          </a:p>
          <a:p>
            <a:pPr marL="0" indent="0">
              <a:buNone/>
            </a:pPr>
            <a:endParaRPr lang="zh-TW" altLang="en-US" dirty="0"/>
          </a:p>
          <a:p>
            <a:endParaRPr lang="zh-TW" altLang="en-US" dirty="0"/>
          </a:p>
        </p:txBody>
      </p:sp>
    </p:spTree>
    <p:extLst>
      <p:ext uri="{BB962C8B-B14F-4D97-AF65-F5344CB8AC3E}">
        <p14:creationId xmlns:p14="http://schemas.microsoft.com/office/powerpoint/2010/main" val="2302024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Pfizer-</a:t>
            </a:r>
            <a:r>
              <a:rPr lang="en-US" altLang="zh-TW" dirty="0" err="1"/>
              <a:t>BioNTech</a:t>
            </a:r>
            <a:endParaRPr lang="zh-TW" altLang="en-US" dirty="0"/>
          </a:p>
        </p:txBody>
      </p:sp>
      <p:sp>
        <p:nvSpPr>
          <p:cNvPr id="3" name="內容版面配置區 2"/>
          <p:cNvSpPr>
            <a:spLocks noGrp="1"/>
          </p:cNvSpPr>
          <p:nvPr>
            <p:ph idx="1"/>
          </p:nvPr>
        </p:nvSpPr>
        <p:spPr/>
        <p:txBody>
          <a:bodyPr>
            <a:normAutofit/>
          </a:bodyPr>
          <a:lstStyle/>
          <a:p>
            <a:endParaRPr lang="zh-TW" altLang="en-US" dirty="0"/>
          </a:p>
        </p:txBody>
      </p:sp>
      <p:pic>
        <p:nvPicPr>
          <p:cNvPr id="4" name="圖片 3"/>
          <p:cNvPicPr>
            <a:picLocks noChangeAspect="1"/>
          </p:cNvPicPr>
          <p:nvPr/>
        </p:nvPicPr>
        <p:blipFill>
          <a:blip r:embed="rId2"/>
          <a:stretch>
            <a:fillRect/>
          </a:stretch>
        </p:blipFill>
        <p:spPr>
          <a:xfrm>
            <a:off x="838200" y="1825625"/>
            <a:ext cx="10515600" cy="4351338"/>
          </a:xfrm>
          <a:prstGeom prst="rect">
            <a:avLst/>
          </a:prstGeom>
        </p:spPr>
      </p:pic>
    </p:spTree>
    <p:extLst>
      <p:ext uri="{BB962C8B-B14F-4D97-AF65-F5344CB8AC3E}">
        <p14:creationId xmlns:p14="http://schemas.microsoft.com/office/powerpoint/2010/main" val="367711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病毒學</a:t>
            </a:r>
            <a:endParaRPr lang="zh-TW" altLang="en-US" dirty="0"/>
          </a:p>
        </p:txBody>
      </p:sp>
      <p:sp>
        <p:nvSpPr>
          <p:cNvPr id="3" name="內容版面配置區 2"/>
          <p:cNvSpPr>
            <a:spLocks noGrp="1"/>
          </p:cNvSpPr>
          <p:nvPr>
            <p:ph idx="1"/>
          </p:nvPr>
        </p:nvSpPr>
        <p:spPr/>
        <p:txBody>
          <a:bodyPr/>
          <a:lstStyle/>
          <a:p>
            <a:r>
              <a:rPr lang="zh-TW" altLang="en-US" dirty="0" smtClean="0"/>
              <a:t>冠狀病毒</a:t>
            </a:r>
            <a:r>
              <a:rPr lang="zh-TW" altLang="en-US" b="1" dirty="0" smtClean="0">
                <a:solidFill>
                  <a:srgbClr val="FF0000"/>
                </a:solidFill>
              </a:rPr>
              <a:t>有包膜</a:t>
            </a:r>
            <a:r>
              <a:rPr lang="zh-TW" altLang="en-US" dirty="0" smtClean="0"/>
              <a:t>的</a:t>
            </a:r>
            <a:r>
              <a:rPr lang="zh-TW" altLang="en-US" b="1" dirty="0" smtClean="0">
                <a:solidFill>
                  <a:srgbClr val="FF0000"/>
                </a:solidFill>
              </a:rPr>
              <a:t>正股</a:t>
            </a:r>
            <a:r>
              <a:rPr lang="en-US" altLang="zh-TW" b="1" dirty="0" smtClean="0">
                <a:solidFill>
                  <a:srgbClr val="FF0000"/>
                </a:solidFill>
              </a:rPr>
              <a:t>RNA</a:t>
            </a:r>
            <a:r>
              <a:rPr lang="zh-TW" altLang="en-US" dirty="0" smtClean="0"/>
              <a:t>病毒。</a:t>
            </a:r>
            <a:endParaRPr lang="en-US" altLang="zh-TW" dirty="0" smtClean="0"/>
          </a:p>
          <a:p>
            <a:r>
              <a:rPr lang="zh-TW" altLang="en-US" dirty="0" smtClean="0"/>
              <a:t>全基因組測序和系統發育分析表明，導致</a:t>
            </a:r>
            <a:r>
              <a:rPr lang="en-US" altLang="zh-TW" dirty="0" smtClean="0"/>
              <a:t>Covid-19</a:t>
            </a:r>
            <a:r>
              <a:rPr lang="zh-TW" altLang="en-US" dirty="0" smtClean="0"/>
              <a:t>的冠狀病毒是與嚴重急性呼吸綜合徵（</a:t>
            </a:r>
            <a:r>
              <a:rPr lang="en-US" altLang="zh-TW" dirty="0" smtClean="0"/>
              <a:t>SARS</a:t>
            </a:r>
            <a:r>
              <a:rPr lang="zh-TW" altLang="en-US" dirty="0" smtClean="0"/>
              <a:t>）病毒（以及幾個蝙蝠冠狀病毒）相同的</a:t>
            </a:r>
            <a:r>
              <a:rPr lang="en-US" altLang="zh-TW" b="1" dirty="0" smtClean="0">
                <a:solidFill>
                  <a:srgbClr val="FF0000"/>
                </a:solidFill>
              </a:rPr>
              <a:t>beta-coronavirus</a:t>
            </a:r>
            <a:r>
              <a:rPr lang="zh-TW" altLang="en-US" dirty="0" smtClean="0"/>
              <a:t> ，</a:t>
            </a:r>
            <a:r>
              <a:rPr lang="zh-TW" altLang="en-US" dirty="0"/>
              <a:t>但是不同的進化</a:t>
            </a:r>
            <a:r>
              <a:rPr lang="zh-TW" altLang="en-US" dirty="0" smtClean="0"/>
              <a:t>分支。</a:t>
            </a:r>
            <a:endParaRPr lang="en-US" altLang="zh-TW" dirty="0"/>
          </a:p>
          <a:p>
            <a:r>
              <a:rPr lang="zh-TW" altLang="en-US" b="1" dirty="0" smtClean="0"/>
              <a:t>中東呼吸道綜合徵（</a:t>
            </a:r>
            <a:r>
              <a:rPr lang="en-US" altLang="zh-TW" b="1" dirty="0" smtClean="0"/>
              <a:t>MERS</a:t>
            </a:r>
            <a:r>
              <a:rPr lang="zh-TW" altLang="en-US" b="1" dirty="0" smtClean="0"/>
              <a:t>）病毒，另一種</a:t>
            </a:r>
            <a:r>
              <a:rPr lang="en-US" altLang="zh-TW" b="1" dirty="0" smtClean="0"/>
              <a:t>beta-coronavirus </a:t>
            </a:r>
            <a:r>
              <a:rPr lang="zh-TW" altLang="en-US" b="1" dirty="0" smtClean="0"/>
              <a:t>，似乎更加恆定地與</a:t>
            </a:r>
            <a:r>
              <a:rPr lang="en-US" altLang="zh-TW" b="1" dirty="0" smtClean="0"/>
              <a:t>COVID-19</a:t>
            </a:r>
            <a:r>
              <a:rPr lang="zh-TW" altLang="en-US" b="1" dirty="0" smtClean="0"/>
              <a:t>相關。</a:t>
            </a:r>
            <a:endParaRPr lang="en-US" altLang="zh-TW" b="1" dirty="0" smtClean="0"/>
          </a:p>
          <a:p>
            <a:pPr lvl="1"/>
            <a:r>
              <a:rPr lang="zh-TW" altLang="en-US" dirty="0" smtClean="0"/>
              <a:t>最接近的</a:t>
            </a:r>
            <a:r>
              <a:rPr lang="en-US" altLang="zh-TW" dirty="0" smtClean="0"/>
              <a:t>RNA</a:t>
            </a:r>
            <a:r>
              <a:rPr lang="zh-TW" altLang="en-US" dirty="0" smtClean="0"/>
              <a:t>序列相似性是兩個蝙蝠冠狀病毒，並且可能似乎</a:t>
            </a:r>
            <a:r>
              <a:rPr lang="zh-TW" altLang="en-US" b="1" dirty="0" smtClean="0"/>
              <a:t>蝙蝠</a:t>
            </a:r>
            <a:r>
              <a:rPr lang="zh-TW" altLang="en-US" dirty="0" smtClean="0"/>
              <a:t>是主要來源</a:t>
            </a:r>
            <a:r>
              <a:rPr lang="en-US" altLang="zh-TW" dirty="0" smtClean="0"/>
              <a:t>; Covid-19</a:t>
            </a:r>
            <a:r>
              <a:rPr lang="zh-TW" altLang="en-US" dirty="0" smtClean="0"/>
              <a:t>病毒是否直接從蝙蝠傳播或通過一些其他機制（例如，通過中間主體）還未知。</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1603" y="1260389"/>
            <a:ext cx="6268793" cy="4283676"/>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6184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381771" y="365125"/>
            <a:ext cx="10020577" cy="5753655"/>
          </a:xfrm>
          <a:prstGeom prst="rect">
            <a:avLst/>
          </a:prstGeom>
        </p:spPr>
      </p:pic>
      <p:pic>
        <p:nvPicPr>
          <p:cNvPr id="5" name="圖片 4"/>
          <p:cNvPicPr>
            <a:picLocks noChangeAspect="1"/>
          </p:cNvPicPr>
          <p:nvPr/>
        </p:nvPicPr>
        <p:blipFill>
          <a:blip r:embed="rId3"/>
          <a:stretch>
            <a:fillRect/>
          </a:stretch>
        </p:blipFill>
        <p:spPr>
          <a:xfrm>
            <a:off x="381770" y="568474"/>
            <a:ext cx="9503205" cy="5550305"/>
          </a:xfrm>
          <a:prstGeom prst="rect">
            <a:avLst/>
          </a:prstGeom>
        </p:spPr>
      </p:pic>
      <p:pic>
        <p:nvPicPr>
          <p:cNvPr id="6" name="圖片 5"/>
          <p:cNvPicPr>
            <a:picLocks noChangeAspect="1"/>
          </p:cNvPicPr>
          <p:nvPr/>
        </p:nvPicPr>
        <p:blipFill>
          <a:blip r:embed="rId4"/>
          <a:stretch>
            <a:fillRect/>
          </a:stretch>
        </p:blipFill>
        <p:spPr>
          <a:xfrm>
            <a:off x="598788" y="568473"/>
            <a:ext cx="9652559" cy="5629495"/>
          </a:xfrm>
          <a:prstGeom prst="rect">
            <a:avLst/>
          </a:prstGeom>
        </p:spPr>
      </p:pic>
      <p:pic>
        <p:nvPicPr>
          <p:cNvPr id="7" name="圖片 6"/>
          <p:cNvPicPr>
            <a:picLocks noChangeAspect="1"/>
          </p:cNvPicPr>
          <p:nvPr/>
        </p:nvPicPr>
        <p:blipFill>
          <a:blip r:embed="rId5"/>
          <a:stretch>
            <a:fillRect/>
          </a:stretch>
        </p:blipFill>
        <p:spPr>
          <a:xfrm>
            <a:off x="912426" y="675445"/>
            <a:ext cx="11394710" cy="5443333"/>
          </a:xfrm>
          <a:prstGeom prst="rect">
            <a:avLst/>
          </a:prstGeom>
          <a:effectLst>
            <a:glow rad="228600">
              <a:schemeClr val="accent1">
                <a:satMod val="175000"/>
                <a:alpha val="40000"/>
              </a:schemeClr>
            </a:glow>
            <a:outerShdw blurRad="50800" dist="38100" dir="8100000" algn="tr" rotWithShape="0">
              <a:prstClr val="black">
                <a:alpha val="40000"/>
              </a:prstClr>
            </a:outerShdw>
          </a:effectLst>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594" y="405654"/>
            <a:ext cx="10544432" cy="5982914"/>
          </a:xfrm>
          <a:prstGeom prst="rect">
            <a:avLst/>
          </a:prstGeom>
        </p:spPr>
      </p:pic>
    </p:spTree>
    <p:extLst>
      <p:ext uri="{BB962C8B-B14F-4D97-AF65-F5344CB8AC3E}">
        <p14:creationId xmlns:p14="http://schemas.microsoft.com/office/powerpoint/2010/main" val="1975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高端新冠肺炎疫苗</a:t>
            </a:r>
            <a:endParaRPr lang="zh-TW" altLang="en-US" dirty="0"/>
          </a:p>
        </p:txBody>
      </p:sp>
      <p:sp>
        <p:nvSpPr>
          <p:cNvPr id="3" name="內容版面配置區 2"/>
          <p:cNvSpPr>
            <a:spLocks noGrp="1"/>
          </p:cNvSpPr>
          <p:nvPr>
            <p:ph idx="1"/>
          </p:nvPr>
        </p:nvSpPr>
        <p:spPr/>
        <p:txBody>
          <a:bodyPr>
            <a:normAutofit/>
          </a:bodyPr>
          <a:lstStyle/>
          <a:p>
            <a:r>
              <a:rPr lang="zh-TW" altLang="en-US" b="1" dirty="0"/>
              <a:t>疫苗概述</a:t>
            </a:r>
            <a:endParaRPr lang="en-US" altLang="zh-TW" dirty="0" smtClean="0"/>
          </a:p>
          <a:p>
            <a:pPr lvl="1"/>
            <a:r>
              <a:rPr lang="zh-TW" altLang="en-US" dirty="0" smtClean="0"/>
              <a:t>含</a:t>
            </a:r>
            <a:r>
              <a:rPr lang="en-US" altLang="zh-TW" b="1" dirty="0"/>
              <a:t>SARS-CoV-2</a:t>
            </a:r>
            <a:r>
              <a:rPr lang="zh-TW" altLang="en-US" b="1" dirty="0"/>
              <a:t>重組棘蛋白的疫苗之</a:t>
            </a:r>
            <a:r>
              <a:rPr lang="zh-TW" altLang="en-US" b="1" dirty="0">
                <a:solidFill>
                  <a:srgbClr val="FF0000"/>
                </a:solidFill>
              </a:rPr>
              <a:t>蛋白質次單元</a:t>
            </a:r>
            <a:r>
              <a:rPr lang="zh-TW" altLang="en-US" b="1" dirty="0" smtClean="0"/>
              <a:t>疫苗</a:t>
            </a:r>
            <a:endParaRPr lang="en-US" altLang="zh-TW" b="1" dirty="0" smtClean="0"/>
          </a:p>
          <a:p>
            <a:pPr lvl="1"/>
            <a:r>
              <a:rPr lang="zh-TW" altLang="en-US" dirty="0"/>
              <a:t>本疫苗已通過我國核准專案製造</a:t>
            </a:r>
            <a:r>
              <a:rPr lang="zh-TW" altLang="en-US" dirty="0" smtClean="0"/>
              <a:t>。</a:t>
            </a:r>
            <a:endParaRPr lang="en-US" altLang="zh-TW" dirty="0" smtClean="0"/>
          </a:p>
          <a:p>
            <a:r>
              <a:rPr lang="zh-TW" altLang="en-US" b="1" dirty="0"/>
              <a:t>冷儲條件</a:t>
            </a:r>
            <a:r>
              <a:rPr lang="zh-TW" altLang="en-US" dirty="0"/>
              <a:t/>
            </a:r>
            <a:br>
              <a:rPr lang="zh-TW" altLang="en-US" dirty="0"/>
            </a:br>
            <a:r>
              <a:rPr lang="en-US" altLang="zh-TW" dirty="0"/>
              <a:t>2 ~8°C </a:t>
            </a:r>
            <a:r>
              <a:rPr lang="zh-TW" altLang="en-US" dirty="0"/>
              <a:t>冷藏儲存</a:t>
            </a:r>
            <a:r>
              <a:rPr lang="zh-TW" altLang="en-US" dirty="0" smtClean="0"/>
              <a:t>。</a:t>
            </a:r>
            <a:endParaRPr lang="en-US" altLang="zh-TW" dirty="0" smtClean="0"/>
          </a:p>
          <a:p>
            <a:r>
              <a:rPr lang="zh-TW" altLang="en-US" b="1" dirty="0"/>
              <a:t>接種劑量及</a:t>
            </a:r>
            <a:r>
              <a:rPr lang="zh-TW" altLang="en-US" b="1" dirty="0" smtClean="0"/>
              <a:t>間隔</a:t>
            </a:r>
            <a:endParaRPr lang="en-US" altLang="zh-TW" b="1" dirty="0" smtClean="0"/>
          </a:p>
          <a:p>
            <a:pPr lvl="1"/>
            <a:r>
              <a:rPr lang="zh-TW" altLang="en-US" dirty="0" smtClean="0"/>
              <a:t>目前</a:t>
            </a:r>
            <a:r>
              <a:rPr lang="zh-TW" altLang="en-US" dirty="0"/>
              <a:t>依據疫苗仿單之適用接種</a:t>
            </a:r>
            <a:r>
              <a:rPr lang="zh-TW" altLang="en-US" b="1" dirty="0"/>
              <a:t>年齡為</a:t>
            </a:r>
            <a:r>
              <a:rPr lang="en-US" altLang="zh-TW" b="1" dirty="0">
                <a:solidFill>
                  <a:srgbClr val="FF0000"/>
                </a:solidFill>
              </a:rPr>
              <a:t>20</a:t>
            </a:r>
            <a:r>
              <a:rPr lang="zh-TW" altLang="en-US" b="1" dirty="0">
                <a:solidFill>
                  <a:srgbClr val="FF0000"/>
                </a:solidFill>
              </a:rPr>
              <a:t>歲以上</a:t>
            </a:r>
            <a:r>
              <a:rPr lang="zh-TW" altLang="en-US" dirty="0"/>
              <a:t>，接種劑量為</a:t>
            </a:r>
            <a:r>
              <a:rPr lang="en-US" altLang="zh-TW" dirty="0">
                <a:solidFill>
                  <a:srgbClr val="FF0000"/>
                </a:solidFill>
              </a:rPr>
              <a:t>0.5 mL</a:t>
            </a:r>
            <a:r>
              <a:rPr lang="zh-TW" altLang="en-US" dirty="0"/>
              <a:t>。</a:t>
            </a:r>
          </a:p>
          <a:p>
            <a:pPr lvl="1"/>
            <a:r>
              <a:rPr lang="zh-TW" altLang="en-US" b="1" dirty="0"/>
              <a:t>接種劑次為</a:t>
            </a:r>
            <a:r>
              <a:rPr lang="en-US" altLang="zh-TW" b="1" dirty="0">
                <a:solidFill>
                  <a:srgbClr val="FF0000"/>
                </a:solidFill>
              </a:rPr>
              <a:t>2</a:t>
            </a:r>
            <a:r>
              <a:rPr lang="zh-TW" altLang="en-US" b="1" dirty="0">
                <a:solidFill>
                  <a:srgbClr val="FF0000"/>
                </a:solidFill>
              </a:rPr>
              <a:t>劑</a:t>
            </a:r>
            <a:r>
              <a:rPr lang="zh-TW" altLang="en-US" b="1" dirty="0"/>
              <a:t>，間隔</a:t>
            </a:r>
            <a:r>
              <a:rPr lang="en-US" altLang="zh-TW" b="1" dirty="0">
                <a:solidFill>
                  <a:srgbClr val="FF0000"/>
                </a:solidFill>
              </a:rPr>
              <a:t>28</a:t>
            </a:r>
            <a:r>
              <a:rPr lang="zh-TW" altLang="en-US" b="1" dirty="0">
                <a:solidFill>
                  <a:srgbClr val="FF0000"/>
                </a:solidFill>
              </a:rPr>
              <a:t>天</a:t>
            </a:r>
            <a:r>
              <a:rPr lang="zh-TW" altLang="en-US" dirty="0"/>
              <a:t>。</a:t>
            </a:r>
          </a:p>
          <a:p>
            <a:pPr lvl="1"/>
            <a:r>
              <a:rPr lang="zh-TW" altLang="en-US" dirty="0"/>
              <a:t>接種途徑為</a:t>
            </a:r>
            <a:r>
              <a:rPr lang="zh-TW" altLang="en-US" dirty="0">
                <a:solidFill>
                  <a:srgbClr val="FF0000"/>
                </a:solidFill>
              </a:rPr>
              <a:t>肌肉</a:t>
            </a:r>
            <a:r>
              <a:rPr lang="zh-TW" altLang="en-US" dirty="0"/>
              <a:t>注射。</a:t>
            </a:r>
          </a:p>
          <a:p>
            <a:endParaRPr lang="zh-TW" altLang="en-US" dirty="0"/>
          </a:p>
        </p:txBody>
      </p:sp>
      <p:pic>
        <p:nvPicPr>
          <p:cNvPr id="4" name="圖片 3"/>
          <p:cNvPicPr>
            <a:picLocks noChangeAspect="1"/>
          </p:cNvPicPr>
          <p:nvPr/>
        </p:nvPicPr>
        <p:blipFill>
          <a:blip r:embed="rId2"/>
          <a:stretch>
            <a:fillRect/>
          </a:stretch>
        </p:blipFill>
        <p:spPr>
          <a:xfrm>
            <a:off x="5935299" y="0"/>
            <a:ext cx="6119680" cy="4454554"/>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33328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高端</a:t>
            </a:r>
            <a:endParaRPr lang="zh-TW" altLang="en-US" dirty="0"/>
          </a:p>
        </p:txBody>
      </p:sp>
      <p:sp>
        <p:nvSpPr>
          <p:cNvPr id="3" name="內容版面配置區 2"/>
          <p:cNvSpPr>
            <a:spLocks noGrp="1"/>
          </p:cNvSpPr>
          <p:nvPr>
            <p:ph idx="1"/>
          </p:nvPr>
        </p:nvSpPr>
        <p:spPr/>
        <p:txBody>
          <a:bodyPr>
            <a:normAutofit/>
          </a:bodyPr>
          <a:lstStyle/>
          <a:p>
            <a:r>
              <a:rPr lang="zh-TW" altLang="en-US" b="1" dirty="0"/>
              <a:t>安全性及保護</a:t>
            </a:r>
            <a:r>
              <a:rPr lang="zh-TW" altLang="en-US" b="1" dirty="0" smtClean="0"/>
              <a:t>效果</a:t>
            </a:r>
            <a:endParaRPr lang="en-US" altLang="zh-TW" b="1" dirty="0" smtClean="0"/>
          </a:p>
          <a:p>
            <a:pPr lvl="1"/>
            <a:r>
              <a:rPr lang="zh-TW" altLang="en-US" dirty="0" smtClean="0"/>
              <a:t>本</a:t>
            </a:r>
            <a:r>
              <a:rPr lang="zh-TW" altLang="en-US" dirty="0"/>
              <a:t>疫苗不含可複製之</a:t>
            </a:r>
            <a:r>
              <a:rPr lang="en-US" altLang="zh-TW" dirty="0"/>
              <a:t>SARS-CoV-2</a:t>
            </a:r>
            <a:r>
              <a:rPr lang="zh-TW" altLang="en-US" dirty="0"/>
              <a:t>病毒顆粒，不會因為接種本疫苗而罹患</a:t>
            </a:r>
            <a:r>
              <a:rPr lang="en-US" altLang="zh-TW" dirty="0"/>
              <a:t>COVID-19</a:t>
            </a:r>
            <a:r>
              <a:rPr lang="zh-TW" altLang="en-US" dirty="0"/>
              <a:t>，另依據本疫苗臨床試驗結果，亦顯示其安全性良好。</a:t>
            </a:r>
          </a:p>
          <a:p>
            <a:pPr lvl="1"/>
            <a:r>
              <a:rPr lang="zh-TW" altLang="en-US" dirty="0"/>
              <a:t>另依其臨床試驗結果分析顯示，免疫生成性與恢復者血清中和抗體數據，經與國外獲得</a:t>
            </a:r>
            <a:r>
              <a:rPr lang="en-US" altLang="zh-TW" dirty="0"/>
              <a:t>EUA</a:t>
            </a:r>
            <a:r>
              <a:rPr lang="zh-TW" altLang="en-US" dirty="0"/>
              <a:t>疫苗所產生的保護力關聯指標比對亦</a:t>
            </a:r>
            <a:r>
              <a:rPr lang="zh-TW" altLang="en-US" dirty="0">
                <a:solidFill>
                  <a:srgbClr val="FF0000"/>
                </a:solidFill>
              </a:rPr>
              <a:t>符於保護力標準</a:t>
            </a:r>
            <a:r>
              <a:rPr lang="zh-TW" altLang="en-US" dirty="0"/>
              <a:t>。</a:t>
            </a:r>
          </a:p>
          <a:p>
            <a:r>
              <a:rPr lang="zh-TW" altLang="en-US" b="1" dirty="0"/>
              <a:t>接種禁忌</a:t>
            </a:r>
            <a:r>
              <a:rPr lang="zh-TW" altLang="en-US" dirty="0"/>
              <a:t/>
            </a:r>
            <a:br>
              <a:rPr lang="zh-TW" altLang="en-US" dirty="0"/>
            </a:br>
            <a:r>
              <a:rPr lang="zh-TW" altLang="en-US" dirty="0"/>
              <a:t>對於疫苗成分有嚴重</a:t>
            </a:r>
            <a:r>
              <a:rPr lang="zh-TW" altLang="en-US" dirty="0">
                <a:solidFill>
                  <a:srgbClr val="FF0000"/>
                </a:solidFill>
              </a:rPr>
              <a:t>過敏</a:t>
            </a:r>
            <a:r>
              <a:rPr lang="zh-TW" altLang="en-US" dirty="0"/>
              <a:t>反應史者不予接種</a:t>
            </a:r>
            <a:r>
              <a:rPr lang="zh-TW" altLang="en-US" dirty="0" smtClean="0"/>
              <a:t>。</a:t>
            </a:r>
            <a:endParaRPr lang="en-US" altLang="zh-TW" dirty="0" smtClean="0"/>
          </a:p>
          <a:p>
            <a:r>
              <a:rPr lang="zh-TW" altLang="en-US" b="1" dirty="0" smtClean="0"/>
              <a:t>接種</a:t>
            </a:r>
            <a:r>
              <a:rPr lang="zh-TW" altLang="en-US" b="1" dirty="0"/>
              <a:t>注意事項</a:t>
            </a:r>
            <a:r>
              <a:rPr lang="en-US" altLang="zh-TW" b="1" dirty="0"/>
              <a:t>(</a:t>
            </a:r>
            <a:r>
              <a:rPr lang="zh-TW" altLang="en-US" b="1" dirty="0"/>
              <a:t>與</a:t>
            </a:r>
            <a:r>
              <a:rPr lang="en-US" altLang="zh-TW" b="1" dirty="0"/>
              <a:t>A-Z </a:t>
            </a:r>
            <a:r>
              <a:rPr lang="zh-TW" altLang="en-US" b="1" dirty="0"/>
              <a:t>相同</a:t>
            </a:r>
            <a:r>
              <a:rPr lang="en-US" altLang="zh-TW" b="1" dirty="0"/>
              <a:t>)</a:t>
            </a:r>
            <a:endParaRPr lang="zh-TW" altLang="en-US" dirty="0"/>
          </a:p>
          <a:p>
            <a:r>
              <a:rPr lang="zh-TW" altLang="en-US" b="1" dirty="0"/>
              <a:t>接種後注意事項</a:t>
            </a:r>
            <a:r>
              <a:rPr lang="en-US" altLang="zh-TW" b="1" dirty="0"/>
              <a:t>(</a:t>
            </a:r>
            <a:r>
              <a:rPr lang="zh-TW" altLang="en-US" b="1" dirty="0"/>
              <a:t>與</a:t>
            </a:r>
            <a:r>
              <a:rPr lang="en-US" altLang="zh-TW" b="1" dirty="0"/>
              <a:t>A-Z </a:t>
            </a:r>
            <a:r>
              <a:rPr lang="zh-TW" altLang="en-US" b="1" dirty="0"/>
              <a:t>相同</a:t>
            </a:r>
            <a:r>
              <a:rPr lang="en-US" altLang="zh-TW" b="1" dirty="0"/>
              <a:t>)</a:t>
            </a:r>
          </a:p>
          <a:p>
            <a:r>
              <a:rPr lang="zh-TW" altLang="en-US" b="1" dirty="0"/>
              <a:t>接種後可能發生之反應及因應措施</a:t>
            </a:r>
            <a:r>
              <a:rPr lang="en-US" altLang="zh-TW" b="1" dirty="0"/>
              <a:t>(</a:t>
            </a:r>
            <a:r>
              <a:rPr lang="zh-TW" altLang="en-US" b="1" dirty="0"/>
              <a:t>與</a:t>
            </a:r>
            <a:r>
              <a:rPr lang="en-US" altLang="zh-TW" b="1" dirty="0"/>
              <a:t>A-Z </a:t>
            </a:r>
            <a:r>
              <a:rPr lang="zh-TW" altLang="en-US" b="1" dirty="0"/>
              <a:t>相同</a:t>
            </a:r>
            <a:r>
              <a:rPr lang="en-US" altLang="zh-TW" b="1" dirty="0"/>
              <a:t>)</a:t>
            </a:r>
          </a:p>
          <a:p>
            <a:endParaRPr lang="zh-TW" altLang="en-US" dirty="0"/>
          </a:p>
        </p:txBody>
      </p:sp>
      <p:pic>
        <p:nvPicPr>
          <p:cNvPr id="4" name="圖片 3"/>
          <p:cNvPicPr>
            <a:picLocks noChangeAspect="1"/>
          </p:cNvPicPr>
          <p:nvPr/>
        </p:nvPicPr>
        <p:blipFill>
          <a:blip r:embed="rId2"/>
          <a:stretch>
            <a:fillRect/>
          </a:stretch>
        </p:blipFill>
        <p:spPr>
          <a:xfrm>
            <a:off x="2575858" y="637563"/>
            <a:ext cx="6646440" cy="5422543"/>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9085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高端</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2162175" y="2062956"/>
            <a:ext cx="7867650" cy="3876675"/>
          </a:xfrm>
          <a:prstGeom prst="rect">
            <a:avLst/>
          </a:prstGeom>
        </p:spPr>
      </p:pic>
    </p:spTree>
    <p:extLst>
      <p:ext uri="{BB962C8B-B14F-4D97-AF65-F5344CB8AC3E}">
        <p14:creationId xmlns:p14="http://schemas.microsoft.com/office/powerpoint/2010/main" val="10324590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SARS</a:t>
            </a:r>
            <a:r>
              <a:rPr lang="zh-TW" altLang="en-US" dirty="0" smtClean="0"/>
              <a:t> </a:t>
            </a:r>
            <a:r>
              <a:rPr lang="en-US" altLang="zh-TW" dirty="0" smtClean="0"/>
              <a:t>COV-2</a:t>
            </a:r>
            <a:r>
              <a:rPr lang="zh-TW" altLang="en-US" dirty="0" smtClean="0"/>
              <a:t>變異危機</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1994323" y="1690688"/>
            <a:ext cx="7884571" cy="4575888"/>
          </a:xfrm>
          <a:prstGeom prst="rect">
            <a:avLst/>
          </a:prstGeom>
        </p:spPr>
      </p:pic>
      <p:sp>
        <p:nvSpPr>
          <p:cNvPr id="5" name="矩形 4"/>
          <p:cNvSpPr/>
          <p:nvPr/>
        </p:nvSpPr>
        <p:spPr>
          <a:xfrm>
            <a:off x="2390862" y="5662569"/>
            <a:ext cx="7331978" cy="637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128675" y="176544"/>
            <a:ext cx="7063325" cy="1785104"/>
          </a:xfrm>
          <a:prstGeom prst="rect">
            <a:avLst/>
          </a:prstGeom>
          <a:solidFill>
            <a:srgbClr val="FFFF00"/>
          </a:solidFill>
        </p:spPr>
        <p:txBody>
          <a:bodyPr wrap="square" rtlCol="0">
            <a:spAutoFit/>
          </a:bodyPr>
          <a:lstStyle/>
          <a:p>
            <a:r>
              <a:rPr lang="zh-TW" altLang="en-US" dirty="0"/>
              <a:t>兩劑 </a:t>
            </a:r>
            <a:r>
              <a:rPr lang="en-US" altLang="zh-TW" dirty="0"/>
              <a:t>BNT162b2 </a:t>
            </a:r>
            <a:r>
              <a:rPr lang="zh-TW" altLang="en-US" dirty="0"/>
              <a:t>疫苗 對</a:t>
            </a:r>
            <a:r>
              <a:rPr lang="en-US" altLang="zh-TW" dirty="0"/>
              <a:t>alpha</a:t>
            </a:r>
            <a:r>
              <a:rPr lang="zh-TW" altLang="en-US" dirty="0"/>
              <a:t>變種</a:t>
            </a:r>
            <a:r>
              <a:rPr lang="en-US" altLang="zh-TW" dirty="0"/>
              <a:t>94%</a:t>
            </a:r>
            <a:r>
              <a:rPr lang="zh-TW" altLang="en-US" dirty="0"/>
              <a:t>有效，對</a:t>
            </a:r>
            <a:r>
              <a:rPr lang="en-US" altLang="zh-TW" dirty="0">
                <a:solidFill>
                  <a:srgbClr val="FF0000"/>
                </a:solidFill>
              </a:rPr>
              <a:t>delta</a:t>
            </a:r>
            <a:r>
              <a:rPr lang="zh-TW" altLang="en-US" dirty="0"/>
              <a:t>變種</a:t>
            </a:r>
            <a:r>
              <a:rPr lang="en-US" altLang="zh-TW" dirty="0">
                <a:solidFill>
                  <a:srgbClr val="FF0000"/>
                </a:solidFill>
              </a:rPr>
              <a:t>88%</a:t>
            </a:r>
            <a:r>
              <a:rPr lang="zh-TW" altLang="en-US" dirty="0"/>
              <a:t>有效。</a:t>
            </a:r>
            <a:r>
              <a:rPr lang="en-US" altLang="zh-TW" dirty="0"/>
              <a:t>ChAdOx1 nCoV-19</a:t>
            </a:r>
            <a:r>
              <a:rPr lang="zh-TW" altLang="en-US" dirty="0"/>
              <a:t>疫苗的相應百分比較低，分別為</a:t>
            </a:r>
            <a:r>
              <a:rPr lang="en-US" altLang="zh-TW" dirty="0"/>
              <a:t>74%</a:t>
            </a:r>
            <a:r>
              <a:rPr lang="zh-TW" altLang="en-US" dirty="0"/>
              <a:t>和</a:t>
            </a:r>
            <a:r>
              <a:rPr lang="en-US" altLang="zh-TW" dirty="0">
                <a:solidFill>
                  <a:srgbClr val="FF0000"/>
                </a:solidFill>
              </a:rPr>
              <a:t>67%</a:t>
            </a:r>
            <a:r>
              <a:rPr lang="zh-TW" altLang="en-US" dirty="0"/>
              <a:t>。</a:t>
            </a:r>
          </a:p>
          <a:p>
            <a:endParaRPr lang="en-US" altLang="zh-TW" sz="1400" dirty="0" smtClean="0"/>
          </a:p>
          <a:p>
            <a:r>
              <a:rPr lang="en-US" altLang="zh-TW" sz="1400" dirty="0" smtClean="0"/>
              <a:t>July </a:t>
            </a:r>
            <a:r>
              <a:rPr lang="en-US" altLang="zh-TW" sz="1400" dirty="0"/>
              <a:t>21, 2021</a:t>
            </a:r>
            <a:br>
              <a:rPr lang="en-US" altLang="zh-TW" sz="1400" dirty="0"/>
            </a:br>
            <a:r>
              <a:rPr lang="en-US" altLang="zh-TW" sz="1400" dirty="0"/>
              <a:t>DOI: 10.1056/NEJMoa2108891,</a:t>
            </a:r>
            <a:r>
              <a:rPr lang="en-US" altLang="zh-TW" sz="1400" u="sng" dirty="0">
                <a:hlinkClick r:id="rId3"/>
              </a:rPr>
              <a:t>Effectiveness of Covid-19 Vaccines against the B.1.617.2 (Delta) </a:t>
            </a:r>
            <a:r>
              <a:rPr lang="en-US" altLang="zh-TW" sz="1400" u="sng" dirty="0" err="1">
                <a:hlinkClick r:id="rId3"/>
              </a:rPr>
              <a:t>Variant</a:t>
            </a:r>
            <a:r>
              <a:rPr lang="en-US" altLang="zh-TW" sz="1400" dirty="0" err="1">
                <a:hlinkClick r:id="rId3"/>
              </a:rPr>
              <a:t>J</a:t>
            </a:r>
            <a:r>
              <a:rPr lang="en-US" altLang="zh-TW" sz="1400" dirty="0">
                <a:hlinkClick r:id="rId3"/>
              </a:rPr>
              <a:t>. Lopez Bernal and Others</a:t>
            </a:r>
            <a:endParaRPr lang="zh-TW" altLang="en-US" sz="1400" dirty="0"/>
          </a:p>
          <a:p>
            <a:endParaRPr lang="zh-TW" altLang="en-US" dirty="0"/>
          </a:p>
        </p:txBody>
      </p:sp>
    </p:spTree>
    <p:extLst>
      <p:ext uri="{BB962C8B-B14F-4D97-AF65-F5344CB8AC3E}">
        <p14:creationId xmlns:p14="http://schemas.microsoft.com/office/powerpoint/2010/main" val="39627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疫苗混打效果比較</a:t>
            </a:r>
            <a:endParaRPr lang="zh-TW" altLang="en-US" dirty="0"/>
          </a:p>
        </p:txBody>
      </p:sp>
      <p:sp>
        <p:nvSpPr>
          <p:cNvPr id="3" name="內容版面配置區 2"/>
          <p:cNvSpPr>
            <a:spLocks noGrp="1"/>
          </p:cNvSpPr>
          <p:nvPr>
            <p:ph idx="1"/>
          </p:nvPr>
        </p:nvSpPr>
        <p:spPr/>
        <p:txBody>
          <a:bodyPr>
            <a:normAutofit/>
          </a:bodyPr>
          <a:lstStyle/>
          <a:p>
            <a:r>
              <a:rPr lang="zh-TW" altLang="en-US" dirty="0"/>
              <a:t>疫苗混打以</a:t>
            </a:r>
            <a:r>
              <a:rPr lang="en-US" altLang="zh-TW" dirty="0"/>
              <a:t>AZ</a:t>
            </a:r>
            <a:r>
              <a:rPr lang="zh-TW" altLang="en-US" dirty="0"/>
              <a:t>（腺病毒疫苗）、輝瑞以及莫德納（兩者皆為</a:t>
            </a:r>
            <a:r>
              <a:rPr lang="en-US" altLang="zh-TW" dirty="0"/>
              <a:t>mRNA</a:t>
            </a:r>
            <a:r>
              <a:rPr lang="zh-TW" altLang="en-US" dirty="0"/>
              <a:t>疫苗）為主。</a:t>
            </a:r>
            <a:endParaRPr lang="en-US" altLang="zh-TW" dirty="0" smtClean="0"/>
          </a:p>
          <a:p>
            <a:r>
              <a:rPr lang="en-US" altLang="zh-TW" dirty="0" smtClean="0">
                <a:solidFill>
                  <a:srgbClr val="FF0000"/>
                </a:solidFill>
              </a:rPr>
              <a:t>AZ</a:t>
            </a:r>
            <a:r>
              <a:rPr lang="zh-TW" altLang="en-US" dirty="0"/>
              <a:t>疫苗除了血栓問題外，另一個問題在於第二劑之後的效果非常有限，因為以大猩猩腺病毒為載體，人體免疫系統也會隨著時間對腺病毒產生抗體，因此</a:t>
            </a:r>
            <a:r>
              <a:rPr lang="en-US" altLang="zh-TW" dirty="0"/>
              <a:t>AZ</a:t>
            </a:r>
            <a:r>
              <a:rPr lang="zh-TW" altLang="en-US" dirty="0"/>
              <a:t>若要接種第三甚至第四劑時效果只會</a:t>
            </a:r>
            <a:r>
              <a:rPr lang="zh-TW" altLang="en-US" dirty="0">
                <a:solidFill>
                  <a:srgbClr val="FF0000"/>
                </a:solidFill>
              </a:rPr>
              <a:t>不斷變差</a:t>
            </a:r>
            <a:r>
              <a:rPr lang="zh-TW" altLang="en-US" dirty="0" smtClean="0"/>
              <a:t>。</a:t>
            </a:r>
            <a:endParaRPr lang="en-US" altLang="zh-TW" dirty="0" smtClean="0"/>
          </a:p>
          <a:p>
            <a:r>
              <a:rPr lang="zh-TW" altLang="en-US" dirty="0"/>
              <a:t>國外</a:t>
            </a:r>
            <a:r>
              <a:rPr lang="zh-TW" altLang="en-US" dirty="0" smtClean="0"/>
              <a:t>實驗發現</a:t>
            </a:r>
            <a:r>
              <a:rPr lang="zh-TW" altLang="en-US" dirty="0"/>
              <a:t>不同原料的疫苗由於刺激誘發抗體的</a:t>
            </a:r>
            <a:r>
              <a:rPr lang="zh-TW" altLang="en-US" dirty="0">
                <a:solidFill>
                  <a:srgbClr val="FF0000"/>
                </a:solidFill>
              </a:rPr>
              <a:t>機轉不同</a:t>
            </a:r>
            <a:r>
              <a:rPr lang="zh-TW" altLang="en-US" dirty="0"/>
              <a:t>，或許能發揮類似</a:t>
            </a:r>
            <a:r>
              <a:rPr lang="zh-TW" altLang="en-US" dirty="0">
                <a:solidFill>
                  <a:srgbClr val="FF0000"/>
                </a:solidFill>
              </a:rPr>
              <a:t>互補的作用</a:t>
            </a:r>
            <a:r>
              <a:rPr lang="zh-TW" altLang="en-US" dirty="0"/>
              <a:t>，讓疫苗效果更好，且研究指出混打疫苗在對抗</a:t>
            </a:r>
            <a:r>
              <a:rPr lang="zh-TW" altLang="en-US" dirty="0">
                <a:solidFill>
                  <a:srgbClr val="FF0000"/>
                </a:solidFill>
              </a:rPr>
              <a:t>變種病毒</a:t>
            </a:r>
            <a:r>
              <a:rPr lang="zh-TW" altLang="en-US" dirty="0"/>
              <a:t>上效力更高</a:t>
            </a:r>
            <a:r>
              <a:rPr lang="zh-TW" altLang="en-US" dirty="0" smtClean="0"/>
              <a:t>。</a:t>
            </a:r>
            <a:endParaRPr lang="en-US" altLang="zh-TW" dirty="0" smtClean="0"/>
          </a:p>
        </p:txBody>
      </p:sp>
    </p:spTree>
    <p:extLst>
      <p:ext uri="{BB962C8B-B14F-4D97-AF65-F5344CB8AC3E}">
        <p14:creationId xmlns:p14="http://schemas.microsoft.com/office/powerpoint/2010/main" val="31125475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1433384" y="77841"/>
            <a:ext cx="9325232" cy="6780159"/>
          </a:xfrm>
          <a:prstGeom prst="rect">
            <a:avLst/>
          </a:prstGeom>
        </p:spPr>
      </p:pic>
      <p:sp>
        <p:nvSpPr>
          <p:cNvPr id="5" name="矩形 4"/>
          <p:cNvSpPr/>
          <p:nvPr/>
        </p:nvSpPr>
        <p:spPr>
          <a:xfrm>
            <a:off x="1540476" y="3525794"/>
            <a:ext cx="1573427" cy="2636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43754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混打順序影響</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996778" y="1430636"/>
            <a:ext cx="9868930" cy="5058032"/>
          </a:xfrm>
          <a:prstGeom prst="rect">
            <a:avLst/>
          </a:prstGeom>
        </p:spPr>
      </p:pic>
      <p:sp>
        <p:nvSpPr>
          <p:cNvPr id="5" name="文字方塊 4"/>
          <p:cNvSpPr txBox="1"/>
          <p:nvPr/>
        </p:nvSpPr>
        <p:spPr>
          <a:xfrm>
            <a:off x="9202695" y="6488668"/>
            <a:ext cx="2843896" cy="369332"/>
          </a:xfrm>
          <a:prstGeom prst="rect">
            <a:avLst/>
          </a:prstGeom>
          <a:noFill/>
        </p:spPr>
        <p:txBody>
          <a:bodyPr wrap="square" rtlCol="0">
            <a:spAutoFit/>
          </a:bodyPr>
          <a:lstStyle/>
          <a:p>
            <a:r>
              <a:rPr lang="en-US" altLang="zh-TW" dirty="0" smtClean="0"/>
              <a:t>25 Jun,2021 The Lancet</a:t>
            </a:r>
            <a:endParaRPr lang="zh-TW" altLang="en-US" dirty="0"/>
          </a:p>
        </p:txBody>
      </p:sp>
      <p:sp>
        <p:nvSpPr>
          <p:cNvPr id="6" name="矩形 5"/>
          <p:cNvSpPr/>
          <p:nvPr/>
        </p:nvSpPr>
        <p:spPr>
          <a:xfrm>
            <a:off x="2866768" y="2001795"/>
            <a:ext cx="2281881"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920814" y="2001795"/>
            <a:ext cx="2281881"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6573796" y="5181600"/>
            <a:ext cx="3912972" cy="369332"/>
          </a:xfrm>
          <a:prstGeom prst="rect">
            <a:avLst/>
          </a:prstGeom>
          <a:solidFill>
            <a:srgbClr val="FFFF00"/>
          </a:solidFill>
        </p:spPr>
        <p:txBody>
          <a:bodyPr wrap="square" rtlCol="0">
            <a:spAutoFit/>
          </a:bodyPr>
          <a:lstStyle/>
          <a:p>
            <a:r>
              <a:rPr lang="en-US" altLang="zh-TW" dirty="0" smtClean="0"/>
              <a:t>BNT/BNT </a:t>
            </a:r>
            <a:r>
              <a:rPr lang="en-US" altLang="zh-TW" dirty="0" smtClean="0">
                <a:latin typeface="新細明體" panose="02020500000000000000" pitchFamily="18" charset="-120"/>
                <a:ea typeface="新細明體" panose="02020500000000000000" pitchFamily="18" charset="-120"/>
              </a:rPr>
              <a:t>≧</a:t>
            </a:r>
            <a:r>
              <a:rPr lang="en-US" altLang="zh-TW" dirty="0" smtClean="0"/>
              <a:t> </a:t>
            </a:r>
            <a:r>
              <a:rPr lang="en-US" altLang="zh-TW" dirty="0" smtClean="0">
                <a:solidFill>
                  <a:srgbClr val="FF0000"/>
                </a:solidFill>
              </a:rPr>
              <a:t>AZ/BNT</a:t>
            </a:r>
            <a:r>
              <a:rPr lang="en-US" altLang="zh-TW" dirty="0" smtClean="0"/>
              <a:t> &gt; BNT/AZ &gt; AZ/AZ</a:t>
            </a:r>
            <a:endParaRPr lang="zh-TW" altLang="en-US" dirty="0"/>
          </a:p>
        </p:txBody>
      </p:sp>
    </p:spTree>
    <p:extLst>
      <p:ext uri="{BB962C8B-B14F-4D97-AF65-F5344CB8AC3E}">
        <p14:creationId xmlns:p14="http://schemas.microsoft.com/office/powerpoint/2010/main" val="12229081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zh-TW" altLang="en-US" dirty="0"/>
              <a:t>瑞典發表在</a:t>
            </a:r>
            <a:r>
              <a:rPr lang="en-US" altLang="zh-TW" dirty="0"/>
              <a:t>《</a:t>
            </a:r>
            <a:r>
              <a:rPr lang="zh-TW" altLang="en-US" dirty="0"/>
              <a:t>新英格蘭醫學期刊</a:t>
            </a:r>
            <a:r>
              <a:rPr lang="en-US" altLang="zh-TW" dirty="0"/>
              <a:t>》</a:t>
            </a:r>
            <a:r>
              <a:rPr lang="zh-TW" altLang="en-US" dirty="0"/>
              <a:t>的小型研究中，有</a:t>
            </a:r>
            <a:r>
              <a:rPr lang="en-US" altLang="zh-TW" dirty="0"/>
              <a:t>88</a:t>
            </a:r>
            <a:r>
              <a:rPr lang="zh-TW" altLang="en-US" dirty="0"/>
              <a:t>名醫護人員，間隔</a:t>
            </a:r>
            <a:r>
              <a:rPr lang="en-US" altLang="zh-TW" dirty="0">
                <a:solidFill>
                  <a:srgbClr val="FF0000"/>
                </a:solidFill>
              </a:rPr>
              <a:t>9</a:t>
            </a:r>
            <a:r>
              <a:rPr lang="zh-TW" altLang="en-US" dirty="0">
                <a:solidFill>
                  <a:srgbClr val="FF0000"/>
                </a:solidFill>
              </a:rPr>
              <a:t>～</a:t>
            </a:r>
            <a:r>
              <a:rPr lang="en-US" altLang="zh-TW" dirty="0">
                <a:solidFill>
                  <a:srgbClr val="FF0000"/>
                </a:solidFill>
              </a:rPr>
              <a:t>12</a:t>
            </a:r>
            <a:r>
              <a:rPr lang="zh-TW" altLang="en-US" dirty="0">
                <a:solidFill>
                  <a:srgbClr val="FF0000"/>
                </a:solidFill>
              </a:rPr>
              <a:t>週</a:t>
            </a:r>
            <a:r>
              <a:rPr lang="zh-TW" altLang="en-US" dirty="0"/>
              <a:t>打第二劑，其中</a:t>
            </a:r>
            <a:r>
              <a:rPr lang="en-US" altLang="zh-TW" dirty="0"/>
              <a:t>37</a:t>
            </a:r>
            <a:r>
              <a:rPr lang="zh-TW" altLang="en-US" dirty="0"/>
              <a:t>人全接種</a:t>
            </a:r>
            <a:r>
              <a:rPr lang="en-US" altLang="zh-TW" dirty="0"/>
              <a:t>AZ</a:t>
            </a:r>
            <a:r>
              <a:rPr lang="zh-TW" altLang="en-US" dirty="0"/>
              <a:t>、</a:t>
            </a:r>
            <a:r>
              <a:rPr lang="en-US" altLang="zh-TW" dirty="0"/>
              <a:t>51</a:t>
            </a:r>
            <a:r>
              <a:rPr lang="zh-TW" altLang="en-US" dirty="0"/>
              <a:t>人是</a:t>
            </a:r>
            <a:r>
              <a:rPr lang="en-US" altLang="zh-TW" dirty="0">
                <a:solidFill>
                  <a:srgbClr val="FF0000"/>
                </a:solidFill>
              </a:rPr>
              <a:t>AZ</a:t>
            </a:r>
            <a:r>
              <a:rPr lang="zh-TW" altLang="en-US" dirty="0">
                <a:solidFill>
                  <a:srgbClr val="FF0000"/>
                </a:solidFill>
              </a:rPr>
              <a:t>混打莫德納</a:t>
            </a:r>
            <a:r>
              <a:rPr lang="zh-TW" altLang="en-US" dirty="0"/>
              <a:t>，在施打第二劑後隔</a:t>
            </a:r>
            <a:r>
              <a:rPr lang="en-US" altLang="zh-TW" dirty="0"/>
              <a:t>7</a:t>
            </a:r>
            <a:r>
              <a:rPr lang="zh-TW" altLang="en-US" dirty="0"/>
              <a:t>～</a:t>
            </a:r>
            <a:r>
              <a:rPr lang="en-US" altLang="zh-TW" dirty="0"/>
              <a:t>10</a:t>
            </a:r>
            <a:r>
              <a:rPr lang="zh-TW" altLang="en-US" dirty="0"/>
              <a:t>天、</a:t>
            </a:r>
            <a:r>
              <a:rPr lang="en-US" altLang="zh-TW" dirty="0">
                <a:solidFill>
                  <a:srgbClr val="FF0000"/>
                </a:solidFill>
              </a:rPr>
              <a:t>30</a:t>
            </a:r>
            <a:r>
              <a:rPr lang="zh-TW" altLang="en-US" dirty="0">
                <a:solidFill>
                  <a:srgbClr val="FF0000"/>
                </a:solidFill>
              </a:rPr>
              <a:t>天</a:t>
            </a:r>
            <a:r>
              <a:rPr lang="zh-TW" altLang="en-US" dirty="0"/>
              <a:t>各抽血檢測抗體，結果顯示，棘蛋白抗體部分，</a:t>
            </a:r>
            <a:r>
              <a:rPr lang="en-US" altLang="zh-TW" dirty="0"/>
              <a:t>AZ</a:t>
            </a:r>
            <a:r>
              <a:rPr lang="zh-TW" altLang="en-US" dirty="0"/>
              <a:t>第二劑後可升到</a:t>
            </a:r>
            <a:r>
              <a:rPr lang="en-US" altLang="zh-TW" dirty="0"/>
              <a:t>5</a:t>
            </a:r>
            <a:r>
              <a:rPr lang="zh-TW" altLang="en-US" dirty="0"/>
              <a:t>倍，而</a:t>
            </a:r>
            <a:r>
              <a:rPr lang="en-US" altLang="zh-TW" dirty="0"/>
              <a:t>AZ</a:t>
            </a:r>
            <a:r>
              <a:rPr lang="zh-TW" altLang="en-US" dirty="0"/>
              <a:t>混莫德納可升到</a:t>
            </a:r>
            <a:r>
              <a:rPr lang="en-US" altLang="zh-TW" dirty="0">
                <a:solidFill>
                  <a:srgbClr val="FF0000"/>
                </a:solidFill>
              </a:rPr>
              <a:t>115</a:t>
            </a:r>
            <a:r>
              <a:rPr lang="zh-TW" altLang="en-US" dirty="0">
                <a:solidFill>
                  <a:srgbClr val="FF0000"/>
                </a:solidFill>
              </a:rPr>
              <a:t>倍</a:t>
            </a:r>
            <a:r>
              <a:rPr lang="zh-TW" altLang="en-US" dirty="0"/>
              <a:t>，相差超過</a:t>
            </a:r>
            <a:r>
              <a:rPr lang="en-US" altLang="zh-TW" dirty="0"/>
              <a:t>20</a:t>
            </a:r>
            <a:r>
              <a:rPr lang="zh-TW" altLang="en-US" dirty="0"/>
              <a:t>倍。中和抗體方面，</a:t>
            </a:r>
            <a:r>
              <a:rPr lang="en-US" altLang="zh-TW" dirty="0"/>
              <a:t>AZ</a:t>
            </a:r>
            <a:r>
              <a:rPr lang="zh-TW" altLang="en-US" dirty="0"/>
              <a:t>第二劑後僅升到</a:t>
            </a:r>
            <a:r>
              <a:rPr lang="en-US" altLang="zh-TW" dirty="0"/>
              <a:t>2</a:t>
            </a:r>
            <a:r>
              <a:rPr lang="zh-TW" altLang="en-US" dirty="0"/>
              <a:t>倍，而</a:t>
            </a:r>
            <a:r>
              <a:rPr lang="en-US" altLang="zh-TW" dirty="0"/>
              <a:t>AZ</a:t>
            </a:r>
            <a:r>
              <a:rPr lang="zh-TW" altLang="en-US" dirty="0"/>
              <a:t>混莫德納可升到</a:t>
            </a:r>
            <a:r>
              <a:rPr lang="en-US" altLang="zh-TW" dirty="0">
                <a:solidFill>
                  <a:srgbClr val="FF0000"/>
                </a:solidFill>
              </a:rPr>
              <a:t>20</a:t>
            </a:r>
            <a:r>
              <a:rPr lang="zh-TW" altLang="en-US" dirty="0">
                <a:solidFill>
                  <a:srgbClr val="FF0000"/>
                </a:solidFill>
              </a:rPr>
              <a:t>倍</a:t>
            </a:r>
            <a:r>
              <a:rPr lang="zh-TW" altLang="en-US" dirty="0"/>
              <a:t>，相差</a:t>
            </a:r>
            <a:r>
              <a:rPr lang="en-US" altLang="zh-TW" dirty="0"/>
              <a:t>10</a:t>
            </a:r>
            <a:r>
              <a:rPr lang="zh-TW" altLang="en-US" dirty="0"/>
              <a:t>倍</a:t>
            </a:r>
            <a:r>
              <a:rPr lang="zh-TW" altLang="en-US" dirty="0" smtClean="0"/>
              <a:t>。</a:t>
            </a:r>
            <a:endParaRPr lang="en-US" altLang="zh-TW" dirty="0" smtClean="0"/>
          </a:p>
          <a:p>
            <a:r>
              <a:rPr lang="zh-TW" altLang="en-US" dirty="0"/>
              <a:t>現階段研究對於新冠疫苗混打的成效如下表所示：</a:t>
            </a:r>
            <a:endParaRPr lang="en-US" altLang="zh-TW" dirty="0" smtClean="0"/>
          </a:p>
        </p:txBody>
      </p:sp>
      <p:graphicFrame>
        <p:nvGraphicFramePr>
          <p:cNvPr id="5" name="表格 4"/>
          <p:cNvGraphicFramePr>
            <a:graphicFrameLocks noGrp="1"/>
          </p:cNvGraphicFramePr>
          <p:nvPr>
            <p:extLst>
              <p:ext uri="{D42A27DB-BD31-4B8C-83A1-F6EECF244321}">
                <p14:modId xmlns:p14="http://schemas.microsoft.com/office/powerpoint/2010/main" val="284265994"/>
              </p:ext>
            </p:extLst>
          </p:nvPr>
        </p:nvGraphicFramePr>
        <p:xfrm>
          <a:off x="1175265" y="4744994"/>
          <a:ext cx="8128000" cy="1849120"/>
        </p:xfrm>
        <a:graphic>
          <a:graphicData uri="http://schemas.openxmlformats.org/drawingml/2006/table">
            <a:tbl>
              <a:tblPr firstRow="1" bandRow="1">
                <a:tableStyleId>{5C22544A-7EE6-4342-B048-85BDC9FD1C3A}</a:tableStyleId>
              </a:tblPr>
              <a:tblGrid>
                <a:gridCol w="4064000"/>
                <a:gridCol w="4064000"/>
              </a:tblGrid>
              <a:tr h="349101">
                <a:tc>
                  <a:txBody>
                    <a:bodyPr/>
                    <a:lstStyle/>
                    <a:p>
                      <a:r>
                        <a:rPr lang="zh-TW" altLang="en-US" sz="1800" b="1" i="0" kern="1200" dirty="0" smtClean="0">
                          <a:solidFill>
                            <a:schemeClr val="lt1"/>
                          </a:solidFill>
                          <a:effectLst/>
                          <a:latin typeface="+mn-lt"/>
                          <a:ea typeface="+mn-ea"/>
                          <a:cs typeface="+mn-cs"/>
                        </a:rPr>
                        <a:t>混打方式</a:t>
                      </a:r>
                      <a:endParaRPr lang="zh-TW" altLang="en-US" dirty="0"/>
                    </a:p>
                  </a:txBody>
                  <a:tcPr/>
                </a:tc>
                <a:tc>
                  <a:txBody>
                    <a:bodyPr/>
                    <a:lstStyle/>
                    <a:p>
                      <a:r>
                        <a:rPr lang="zh-TW" altLang="en-US" sz="1800" b="1" i="0" kern="1200" dirty="0" smtClean="0">
                          <a:solidFill>
                            <a:schemeClr val="lt1"/>
                          </a:solidFill>
                          <a:effectLst/>
                          <a:latin typeface="+mn-lt"/>
                          <a:ea typeface="+mn-ea"/>
                          <a:cs typeface="+mn-cs"/>
                        </a:rPr>
                        <a:t>免疫表現</a:t>
                      </a:r>
                      <a:endParaRPr lang="zh-TW" altLang="en-US" dirty="0"/>
                    </a:p>
                  </a:txBody>
                  <a:tcPr/>
                </a:tc>
              </a:tr>
              <a:tr h="370840">
                <a:tc>
                  <a:txBody>
                    <a:bodyPr/>
                    <a:lstStyle/>
                    <a:p>
                      <a:r>
                        <a:rPr lang="en-US" altLang="zh-TW" sz="1800" b="0" i="0" kern="1200" dirty="0" smtClean="0">
                          <a:solidFill>
                            <a:srgbClr val="FF0000"/>
                          </a:solidFill>
                          <a:effectLst/>
                          <a:latin typeface="+mn-lt"/>
                          <a:ea typeface="+mn-ea"/>
                          <a:cs typeface="+mn-cs"/>
                        </a:rPr>
                        <a:t>AZ</a:t>
                      </a:r>
                      <a:r>
                        <a:rPr lang="zh-TW" altLang="en-US" sz="1800" b="0" i="0" kern="1200" dirty="0" smtClean="0">
                          <a:solidFill>
                            <a:srgbClr val="FF0000"/>
                          </a:solidFill>
                          <a:effectLst/>
                          <a:latin typeface="+mn-lt"/>
                          <a:ea typeface="+mn-ea"/>
                          <a:cs typeface="+mn-cs"/>
                        </a:rPr>
                        <a:t>＋</a:t>
                      </a:r>
                      <a:r>
                        <a:rPr lang="en-US" altLang="zh-TW" sz="1800" b="0" i="0" kern="1200" dirty="0" smtClean="0">
                          <a:solidFill>
                            <a:srgbClr val="FF0000"/>
                          </a:solidFill>
                          <a:effectLst/>
                          <a:latin typeface="+mn-lt"/>
                          <a:ea typeface="+mn-ea"/>
                          <a:cs typeface="+mn-cs"/>
                        </a:rPr>
                        <a:t>BNT</a:t>
                      </a:r>
                      <a:r>
                        <a:rPr lang="zh-TW" altLang="en-US" sz="1800" b="0" i="0" kern="1200" dirty="0" smtClean="0">
                          <a:solidFill>
                            <a:schemeClr val="dk1"/>
                          </a:solidFill>
                          <a:effectLst/>
                          <a:latin typeface="+mn-lt"/>
                          <a:ea typeface="+mn-ea"/>
                          <a:cs typeface="+mn-cs"/>
                        </a:rPr>
                        <a:t>（目前主流）</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效果佳</a:t>
                      </a:r>
                      <a:endParaRPr lang="zh-TW" altLang="en-US" dirty="0"/>
                    </a:p>
                  </a:txBody>
                  <a:tcPr/>
                </a:tc>
              </a:tr>
              <a:tr h="370840">
                <a:tc>
                  <a:txBody>
                    <a:bodyPr/>
                    <a:lstStyle/>
                    <a:p>
                      <a:r>
                        <a:rPr lang="en-US" altLang="zh-TW" sz="1800" b="0" i="0" kern="1200" dirty="0" smtClean="0">
                          <a:solidFill>
                            <a:srgbClr val="FF0000"/>
                          </a:solidFill>
                          <a:effectLst/>
                          <a:latin typeface="+mn-lt"/>
                          <a:ea typeface="+mn-ea"/>
                          <a:cs typeface="+mn-cs"/>
                        </a:rPr>
                        <a:t>AZ</a:t>
                      </a:r>
                      <a:r>
                        <a:rPr lang="zh-TW" altLang="en-US" sz="1800" b="0" i="0" kern="1200" dirty="0" smtClean="0">
                          <a:solidFill>
                            <a:srgbClr val="FF0000"/>
                          </a:solidFill>
                          <a:effectLst/>
                          <a:latin typeface="+mn-lt"/>
                          <a:ea typeface="+mn-ea"/>
                          <a:cs typeface="+mn-cs"/>
                        </a:rPr>
                        <a:t>＋莫德納</a:t>
                      </a:r>
                      <a:r>
                        <a:rPr lang="zh-TW" altLang="en-US" sz="1800" b="0" i="0" kern="1200" dirty="0" smtClean="0">
                          <a:solidFill>
                            <a:schemeClr val="dk1"/>
                          </a:solidFill>
                          <a:effectLst/>
                          <a:latin typeface="+mn-lt"/>
                          <a:ea typeface="+mn-ea"/>
                          <a:cs typeface="+mn-cs"/>
                        </a:rPr>
                        <a:t>（已陸續進行試驗）</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效果不亞於</a:t>
                      </a:r>
                      <a:r>
                        <a:rPr lang="en-US" altLang="zh-TW" sz="1800" b="0" i="0" kern="1200" dirty="0" smtClean="0">
                          <a:solidFill>
                            <a:schemeClr val="dk1"/>
                          </a:solidFill>
                          <a:effectLst/>
                          <a:latin typeface="+mn-lt"/>
                          <a:ea typeface="+mn-ea"/>
                          <a:cs typeface="+mn-cs"/>
                        </a:rPr>
                        <a:t>AZ</a:t>
                      </a:r>
                      <a:r>
                        <a:rPr lang="zh-TW" altLang="en-US" sz="1800" b="0" i="0" kern="1200" dirty="0" smtClean="0">
                          <a:solidFill>
                            <a:schemeClr val="dk1"/>
                          </a:solidFill>
                          <a:effectLst/>
                          <a:latin typeface="+mn-lt"/>
                          <a:ea typeface="+mn-ea"/>
                          <a:cs typeface="+mn-cs"/>
                        </a:rPr>
                        <a:t>＋</a:t>
                      </a:r>
                      <a:r>
                        <a:rPr lang="en-US" altLang="zh-TW" sz="1800" b="0" i="0" kern="1200" dirty="0" smtClean="0">
                          <a:solidFill>
                            <a:schemeClr val="dk1"/>
                          </a:solidFill>
                          <a:effectLst/>
                          <a:latin typeface="+mn-lt"/>
                          <a:ea typeface="+mn-ea"/>
                          <a:cs typeface="+mn-cs"/>
                        </a:rPr>
                        <a:t>BNT</a:t>
                      </a:r>
                      <a:endParaRPr lang="zh-TW" altLang="en-US" dirty="0"/>
                    </a:p>
                  </a:txBody>
                  <a:tcPr/>
                </a:tc>
              </a:tr>
              <a:tr h="370840">
                <a:tc>
                  <a:txBody>
                    <a:bodyPr/>
                    <a:lstStyle/>
                    <a:p>
                      <a:r>
                        <a:rPr lang="en-US" altLang="zh-TW" sz="1800" b="0" i="0" kern="1200" dirty="0" smtClean="0">
                          <a:solidFill>
                            <a:schemeClr val="dk1"/>
                          </a:solidFill>
                          <a:effectLst/>
                          <a:latin typeface="+mn-lt"/>
                          <a:ea typeface="+mn-ea"/>
                          <a:cs typeface="+mn-cs"/>
                        </a:rPr>
                        <a:t>BNT</a:t>
                      </a:r>
                      <a:r>
                        <a:rPr lang="zh-TW" altLang="en-US" sz="1800" b="0" i="0" kern="1200" dirty="0" smtClean="0">
                          <a:solidFill>
                            <a:schemeClr val="dk1"/>
                          </a:solidFill>
                          <a:effectLst/>
                          <a:latin typeface="+mn-lt"/>
                          <a:ea typeface="+mn-ea"/>
                          <a:cs typeface="+mn-cs"/>
                        </a:rPr>
                        <a:t>＋</a:t>
                      </a:r>
                      <a:r>
                        <a:rPr lang="en-US" altLang="zh-TW" sz="1800" b="0" i="0" kern="1200" dirty="0" smtClean="0">
                          <a:solidFill>
                            <a:schemeClr val="dk1"/>
                          </a:solidFill>
                          <a:effectLst/>
                          <a:latin typeface="+mn-lt"/>
                          <a:ea typeface="+mn-ea"/>
                          <a:cs typeface="+mn-cs"/>
                        </a:rPr>
                        <a:t>AZ</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效果較差</a:t>
                      </a:r>
                      <a:r>
                        <a:rPr lang="en-US" altLang="zh-TW" sz="1800" b="0" i="0" kern="1200" dirty="0" smtClean="0">
                          <a:solidFill>
                            <a:schemeClr val="dk1"/>
                          </a:solidFill>
                          <a:effectLst/>
                          <a:latin typeface="+mn-lt"/>
                          <a:ea typeface="+mn-ea"/>
                          <a:cs typeface="+mn-cs"/>
                        </a:rPr>
                        <a:t>,</a:t>
                      </a:r>
                      <a:r>
                        <a:rPr lang="zh-TW" altLang="en-US" sz="1800" b="0" i="0" kern="1200" dirty="0" smtClean="0">
                          <a:solidFill>
                            <a:schemeClr val="dk1"/>
                          </a:solidFill>
                          <a:effectLst/>
                          <a:latin typeface="+mn-lt"/>
                          <a:ea typeface="+mn-ea"/>
                          <a:cs typeface="+mn-cs"/>
                        </a:rPr>
                        <a:t>但優於</a:t>
                      </a:r>
                      <a:r>
                        <a:rPr lang="en-US" altLang="zh-TW" sz="1800" b="0" i="0" kern="1200" dirty="0" smtClean="0">
                          <a:solidFill>
                            <a:schemeClr val="dk1"/>
                          </a:solidFill>
                          <a:effectLst/>
                          <a:latin typeface="+mn-lt"/>
                          <a:ea typeface="+mn-ea"/>
                          <a:cs typeface="+mn-cs"/>
                        </a:rPr>
                        <a:t>2</a:t>
                      </a:r>
                      <a:r>
                        <a:rPr lang="zh-TW" altLang="en-US" sz="1800" b="0" i="0" kern="1200" dirty="0" smtClean="0">
                          <a:solidFill>
                            <a:schemeClr val="dk1"/>
                          </a:solidFill>
                          <a:effectLst/>
                          <a:latin typeface="+mn-lt"/>
                          <a:ea typeface="+mn-ea"/>
                          <a:cs typeface="+mn-cs"/>
                        </a:rPr>
                        <a:t>劑</a:t>
                      </a:r>
                      <a:r>
                        <a:rPr lang="en-US" altLang="zh-TW" sz="1800" b="0" i="0" kern="1200" dirty="0" smtClean="0">
                          <a:solidFill>
                            <a:schemeClr val="dk1"/>
                          </a:solidFill>
                          <a:effectLst/>
                          <a:latin typeface="+mn-lt"/>
                          <a:ea typeface="+mn-ea"/>
                          <a:cs typeface="+mn-cs"/>
                        </a:rPr>
                        <a:t>AZ</a:t>
                      </a:r>
                    </a:p>
                  </a:txBody>
                  <a:tcPr/>
                </a:tc>
              </a:tr>
              <a:tr h="370840">
                <a:tc>
                  <a:txBody>
                    <a:bodyPr/>
                    <a:lstStyle/>
                    <a:p>
                      <a:r>
                        <a:rPr lang="zh-TW" altLang="en-US" sz="1800" b="0" i="0" kern="1200" dirty="0" smtClean="0">
                          <a:solidFill>
                            <a:schemeClr val="dk1"/>
                          </a:solidFill>
                          <a:effectLst/>
                          <a:latin typeface="+mn-lt"/>
                          <a:ea typeface="+mn-ea"/>
                          <a:cs typeface="+mn-cs"/>
                        </a:rPr>
                        <a:t>莫德納＋</a:t>
                      </a:r>
                      <a:r>
                        <a:rPr lang="en-US" altLang="zh-TW" sz="1800" b="0" i="0" kern="1200" dirty="0" smtClean="0">
                          <a:solidFill>
                            <a:schemeClr val="dk1"/>
                          </a:solidFill>
                          <a:effectLst/>
                          <a:latin typeface="+mn-lt"/>
                          <a:ea typeface="+mn-ea"/>
                          <a:cs typeface="+mn-cs"/>
                        </a:rPr>
                        <a:t>AZ</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類似</a:t>
                      </a:r>
                      <a:r>
                        <a:rPr lang="en-US" altLang="zh-TW" sz="1800" b="0" i="0" kern="1200" dirty="0" smtClean="0">
                          <a:solidFill>
                            <a:schemeClr val="dk1"/>
                          </a:solidFill>
                          <a:effectLst/>
                          <a:latin typeface="+mn-lt"/>
                          <a:ea typeface="+mn-ea"/>
                          <a:cs typeface="+mn-cs"/>
                        </a:rPr>
                        <a:t>BNT+AZ</a:t>
                      </a:r>
                      <a:endParaRPr lang="zh-TW" altLang="en-US" dirty="0"/>
                    </a:p>
                  </a:txBody>
                  <a:tcPr/>
                </a:tc>
              </a:tr>
            </a:tbl>
          </a:graphicData>
        </a:graphic>
      </p:graphicFrame>
      <p:sp>
        <p:nvSpPr>
          <p:cNvPr id="6" name="文字方塊 5"/>
          <p:cNvSpPr txBox="1"/>
          <p:nvPr/>
        </p:nvSpPr>
        <p:spPr>
          <a:xfrm>
            <a:off x="8995719" y="5247503"/>
            <a:ext cx="3196281" cy="1477328"/>
          </a:xfrm>
          <a:prstGeom prst="rect">
            <a:avLst/>
          </a:prstGeom>
          <a:solidFill>
            <a:srgbClr val="FFFF00"/>
          </a:solidFill>
        </p:spPr>
        <p:txBody>
          <a:bodyPr wrap="square" rtlCol="0">
            <a:spAutoFit/>
          </a:bodyPr>
          <a:lstStyle/>
          <a:p>
            <a:r>
              <a:rPr lang="zh-TW" altLang="en-US" dirty="0"/>
              <a:t>國際研究指出，疫苗施打的順序必須以</a:t>
            </a:r>
            <a:r>
              <a:rPr lang="zh-TW" altLang="en-US" dirty="0">
                <a:solidFill>
                  <a:srgbClr val="FF0000"/>
                </a:solidFill>
              </a:rPr>
              <a:t>腺病毒疫苗為先</a:t>
            </a:r>
            <a:r>
              <a:rPr lang="zh-TW" altLang="en-US" dirty="0"/>
              <a:t>，</a:t>
            </a:r>
            <a:r>
              <a:rPr lang="en-US" altLang="zh-TW" dirty="0">
                <a:solidFill>
                  <a:srgbClr val="FF0000"/>
                </a:solidFill>
              </a:rPr>
              <a:t>mRNA</a:t>
            </a:r>
            <a:r>
              <a:rPr lang="zh-TW" altLang="en-US" dirty="0">
                <a:solidFill>
                  <a:srgbClr val="FF0000"/>
                </a:solidFill>
              </a:rPr>
              <a:t>疫苗為後</a:t>
            </a:r>
            <a:r>
              <a:rPr lang="zh-TW" altLang="en-US" dirty="0"/>
              <a:t>才有效果，原理在於混打的疫苗不能比第一劑差，至少保護力要對等</a:t>
            </a:r>
          </a:p>
        </p:txBody>
      </p:sp>
      <p:pic>
        <p:nvPicPr>
          <p:cNvPr id="4" name="圖片 3"/>
          <p:cNvPicPr>
            <a:picLocks noChangeAspect="1"/>
          </p:cNvPicPr>
          <p:nvPr/>
        </p:nvPicPr>
        <p:blipFill>
          <a:blip r:embed="rId2"/>
          <a:stretch>
            <a:fillRect/>
          </a:stretch>
        </p:blipFill>
        <p:spPr>
          <a:xfrm>
            <a:off x="1252152" y="60321"/>
            <a:ext cx="9201664" cy="4163033"/>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63080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疫苗混打</a:t>
            </a:r>
            <a:r>
              <a:rPr lang="zh-TW" altLang="en-US" b="1" dirty="0" smtClean="0"/>
              <a:t>副作用</a:t>
            </a:r>
            <a:endParaRPr lang="zh-TW" altLang="en-US" dirty="0"/>
          </a:p>
        </p:txBody>
      </p:sp>
      <p:sp>
        <p:nvSpPr>
          <p:cNvPr id="3" name="內容版面配置區 2"/>
          <p:cNvSpPr>
            <a:spLocks noGrp="1"/>
          </p:cNvSpPr>
          <p:nvPr>
            <p:ph idx="1"/>
          </p:nvPr>
        </p:nvSpPr>
        <p:spPr/>
        <p:txBody>
          <a:bodyPr/>
          <a:lstStyle/>
          <a:p>
            <a:r>
              <a:rPr lang="zh-TW" altLang="en-US" dirty="0"/>
              <a:t>研究發現，打</a:t>
            </a:r>
            <a:r>
              <a:rPr lang="en-US" altLang="zh-TW" dirty="0"/>
              <a:t>AZ</a:t>
            </a:r>
            <a:r>
              <a:rPr lang="zh-TW" altLang="en-US" dirty="0"/>
              <a:t>第一劑發燒的人達</a:t>
            </a:r>
            <a:r>
              <a:rPr lang="en-US" altLang="zh-TW" dirty="0"/>
              <a:t>40%</a:t>
            </a:r>
            <a:r>
              <a:rPr lang="zh-TW" altLang="en-US" dirty="0"/>
              <a:t>，接種</a:t>
            </a:r>
            <a:r>
              <a:rPr lang="en-US" altLang="zh-TW" dirty="0"/>
              <a:t>AZ</a:t>
            </a:r>
            <a:r>
              <a:rPr lang="zh-TW" altLang="en-US" dirty="0"/>
              <a:t>第二劑發燒的狀況變少，但在</a:t>
            </a:r>
            <a:r>
              <a:rPr lang="zh-TW" altLang="en-US" dirty="0">
                <a:solidFill>
                  <a:srgbClr val="FF0000"/>
                </a:solidFill>
              </a:rPr>
              <a:t>混打莫德納</a:t>
            </a:r>
            <a:r>
              <a:rPr lang="zh-TW" altLang="en-US" dirty="0"/>
              <a:t>的受試者中，發燒、疲勞、頭痛等副作用則高出</a:t>
            </a:r>
            <a:r>
              <a:rPr lang="en-US" altLang="zh-TW" dirty="0"/>
              <a:t>3</a:t>
            </a:r>
            <a:r>
              <a:rPr lang="zh-TW" altLang="en-US" dirty="0"/>
              <a:t>成，而</a:t>
            </a:r>
            <a:r>
              <a:rPr lang="en-US" altLang="zh-TW" dirty="0"/>
              <a:t>AZ</a:t>
            </a:r>
            <a:r>
              <a:rPr lang="zh-TW" altLang="en-US" dirty="0">
                <a:solidFill>
                  <a:srgbClr val="FF0000"/>
                </a:solidFill>
              </a:rPr>
              <a:t>混打輝瑞</a:t>
            </a:r>
            <a:r>
              <a:rPr lang="en-US" altLang="zh-TW" dirty="0">
                <a:solidFill>
                  <a:srgbClr val="FF0000"/>
                </a:solidFill>
              </a:rPr>
              <a:t>BNT</a:t>
            </a:r>
            <a:r>
              <a:rPr lang="zh-TW" altLang="en-US" dirty="0"/>
              <a:t>的受試者雖然頻繁出現</a:t>
            </a:r>
            <a:r>
              <a:rPr lang="zh-TW" altLang="en-US" dirty="0">
                <a:solidFill>
                  <a:srgbClr val="FF0000"/>
                </a:solidFill>
              </a:rPr>
              <a:t>輕中度</a:t>
            </a:r>
            <a:r>
              <a:rPr lang="zh-TW" altLang="en-US" dirty="0"/>
              <a:t>不良反應，但症狀非常</a:t>
            </a:r>
            <a:r>
              <a:rPr lang="zh-TW" altLang="en-US" dirty="0">
                <a:solidFill>
                  <a:srgbClr val="FF0000"/>
                </a:solidFill>
              </a:rPr>
              <a:t>短暫</a:t>
            </a:r>
            <a:r>
              <a:rPr lang="zh-TW" altLang="en-US" dirty="0"/>
              <a:t>，應不至於造成太大人體危害。</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1" y="3543584"/>
            <a:ext cx="7718854" cy="3314416"/>
          </a:xfrm>
          <a:prstGeom prst="rect">
            <a:avLst/>
          </a:prstGeom>
          <a:scene3d>
            <a:camera prst="orthographicFront"/>
            <a:lightRig rig="threePt" dir="t"/>
          </a:scene3d>
          <a:sp3d>
            <a:bevelT/>
          </a:sp3d>
        </p:spPr>
      </p:pic>
    </p:spTree>
    <p:extLst>
      <p:ext uri="{BB962C8B-B14F-4D97-AF65-F5344CB8AC3E}">
        <p14:creationId xmlns:p14="http://schemas.microsoft.com/office/powerpoint/2010/main" val="1709985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棘蛋白與變異</a:t>
            </a:r>
            <a:endParaRPr lang="zh-TW" altLang="en-US" dirty="0"/>
          </a:p>
        </p:txBody>
      </p:sp>
      <p:sp>
        <p:nvSpPr>
          <p:cNvPr id="3" name="內容版面配置區 2"/>
          <p:cNvSpPr>
            <a:spLocks noGrp="1"/>
          </p:cNvSpPr>
          <p:nvPr>
            <p:ph idx="1"/>
          </p:nvPr>
        </p:nvSpPr>
        <p:spPr/>
        <p:txBody>
          <a:bodyPr>
            <a:normAutofit/>
          </a:bodyPr>
          <a:lstStyle/>
          <a:p>
            <a:r>
              <a:rPr lang="en-US" altLang="zh-TW" dirty="0" smtClean="0"/>
              <a:t>SARS-COV-2</a:t>
            </a:r>
            <a:r>
              <a:rPr lang="zh-TW" altLang="en-US" dirty="0" smtClean="0"/>
              <a:t>進入細胞的宿主受體與</a:t>
            </a:r>
            <a:r>
              <a:rPr lang="en-US" altLang="zh-TW" dirty="0" smtClean="0"/>
              <a:t>SARS-COV</a:t>
            </a:r>
            <a:r>
              <a:rPr lang="zh-TW" altLang="en-US" dirty="0" smtClean="0"/>
              <a:t>相同，即血管緊張素轉換酶</a:t>
            </a:r>
            <a:r>
              <a:rPr lang="en-US" altLang="zh-TW" dirty="0" smtClean="0"/>
              <a:t>2</a:t>
            </a:r>
            <a:r>
              <a:rPr lang="zh-TW" altLang="en-US" dirty="0" smtClean="0"/>
              <a:t>（</a:t>
            </a:r>
            <a:r>
              <a:rPr lang="en-US" altLang="zh-TW" b="1" dirty="0" smtClean="0">
                <a:solidFill>
                  <a:srgbClr val="FF0000"/>
                </a:solidFill>
              </a:rPr>
              <a:t>ACE2</a:t>
            </a:r>
            <a:r>
              <a:rPr lang="zh-TW" altLang="en-US" dirty="0" smtClean="0"/>
              <a:t>）。 </a:t>
            </a:r>
            <a:endParaRPr lang="en-US" altLang="zh-TW" dirty="0" smtClean="0"/>
          </a:p>
          <a:p>
            <a:r>
              <a:rPr lang="en-US" altLang="zh-TW" dirty="0" smtClean="0"/>
              <a:t>SARS-COV-2</a:t>
            </a:r>
            <a:r>
              <a:rPr lang="zh-TW" altLang="en-US" dirty="0" smtClean="0"/>
              <a:t>通過其</a:t>
            </a:r>
            <a:r>
              <a:rPr lang="zh-TW" altLang="en-US" b="1" dirty="0" smtClean="0">
                <a:solidFill>
                  <a:srgbClr val="FF0000"/>
                </a:solidFill>
              </a:rPr>
              <a:t>棘蛋白</a:t>
            </a:r>
            <a:r>
              <a:rPr lang="en-US" altLang="zh-TW" b="1" dirty="0" smtClean="0">
                <a:solidFill>
                  <a:srgbClr val="FF0000"/>
                </a:solidFill>
              </a:rPr>
              <a:t>(spike protein)</a:t>
            </a:r>
            <a:r>
              <a:rPr lang="zh-TW" altLang="en-US" dirty="0" smtClean="0"/>
              <a:t>的受體結合結構域與</a:t>
            </a:r>
            <a:r>
              <a:rPr lang="en-US" altLang="zh-TW" dirty="0" smtClean="0"/>
              <a:t>ACE2</a:t>
            </a:r>
            <a:r>
              <a:rPr lang="zh-TW" altLang="en-US" dirty="0" smtClean="0"/>
              <a:t>結合（下圖）。細胞蛋白酶</a:t>
            </a:r>
            <a:r>
              <a:rPr lang="en-US" altLang="zh-TW" dirty="0" smtClean="0">
                <a:solidFill>
                  <a:srgbClr val="FF0000"/>
                </a:solidFill>
              </a:rPr>
              <a:t>TMPRSS2</a:t>
            </a:r>
            <a:r>
              <a:rPr lang="zh-TW" altLang="en-US" dirty="0" smtClean="0"/>
              <a:t>對於</a:t>
            </a:r>
            <a:r>
              <a:rPr lang="en-US" altLang="zh-TW" dirty="0" smtClean="0"/>
              <a:t>SARS-COV-2</a:t>
            </a:r>
            <a:r>
              <a:rPr lang="zh-TW" altLang="en-US" dirty="0" smtClean="0"/>
              <a:t>細胞入口也很重要。</a:t>
            </a:r>
            <a:endParaRPr lang="en-US" altLang="zh-TW" dirty="0" smtClean="0"/>
          </a:p>
          <a:p>
            <a:r>
              <a:rPr lang="zh-TW" altLang="en-US" dirty="0" smtClean="0"/>
              <a:t>與其他病毒一樣，</a:t>
            </a:r>
            <a:r>
              <a:rPr lang="en-US" altLang="zh-TW" dirty="0" smtClean="0"/>
              <a:t>SARS-COV-2</a:t>
            </a:r>
            <a:r>
              <a:rPr lang="zh-TW" altLang="en-US" dirty="0" smtClean="0"/>
              <a:t>隨著時間的推移而</a:t>
            </a:r>
            <a:r>
              <a:rPr lang="zh-TW" altLang="en-US" dirty="0"/>
              <a:t>發展， </a:t>
            </a:r>
            <a:r>
              <a:rPr lang="en-US" altLang="zh-TW" dirty="0" smtClean="0"/>
              <a:t>SARS-COV-2</a:t>
            </a:r>
            <a:r>
              <a:rPr lang="zh-TW" altLang="en-US" dirty="0" smtClean="0"/>
              <a:t>基因組中大多數</a:t>
            </a:r>
            <a:r>
              <a:rPr lang="zh-TW" altLang="en-US" b="1" dirty="0" smtClean="0"/>
              <a:t>突變</a:t>
            </a:r>
            <a:r>
              <a:rPr lang="zh-TW" altLang="en-US" dirty="0" smtClean="0"/>
              <a:t>對病毒功能沒有影響。</a:t>
            </a:r>
            <a:endParaRPr lang="en-US" altLang="zh-TW" dirty="0" smtClean="0"/>
          </a:p>
          <a:p>
            <a:r>
              <a:rPr lang="zh-TW" altLang="en-US" dirty="0" smtClean="0"/>
              <a:t>某些變體由於快速大量的出現和傳播或臨床意義的證據而聞名。這些被認為是關注的變異。世界衛生組織（</a:t>
            </a:r>
            <a:r>
              <a:rPr lang="en-US" altLang="zh-TW" dirty="0" smtClean="0"/>
              <a:t>WHO</a:t>
            </a:r>
            <a:r>
              <a:rPr lang="zh-TW" altLang="en-US" dirty="0" smtClean="0"/>
              <a:t>）根據希臘字母的命名法指定了特定</a:t>
            </a:r>
            <a:r>
              <a:rPr lang="en-US" altLang="zh-TW" dirty="0" err="1" smtClean="0"/>
              <a:t>Pango</a:t>
            </a:r>
            <a:r>
              <a:rPr lang="zh-TW" altLang="en-US" dirty="0" smtClean="0"/>
              <a:t>基因譜系突變體的名稱。</a:t>
            </a:r>
            <a:endParaRPr lang="zh-TW" altLang="en-US" dirty="0"/>
          </a:p>
        </p:txBody>
      </p:sp>
    </p:spTree>
    <p:extLst>
      <p:ext uri="{BB962C8B-B14F-4D97-AF65-F5344CB8AC3E}">
        <p14:creationId xmlns:p14="http://schemas.microsoft.com/office/powerpoint/2010/main" val="28800280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Take home message </a:t>
            </a:r>
            <a:endParaRPr lang="zh-TW" altLang="en-US" b="1" dirty="0"/>
          </a:p>
        </p:txBody>
      </p:sp>
      <p:sp>
        <p:nvSpPr>
          <p:cNvPr id="3" name="內容版面配置區 2"/>
          <p:cNvSpPr>
            <a:spLocks noGrp="1"/>
          </p:cNvSpPr>
          <p:nvPr>
            <p:ph idx="1"/>
          </p:nvPr>
        </p:nvSpPr>
        <p:spPr/>
        <p:txBody>
          <a:bodyPr/>
          <a:lstStyle/>
          <a:p>
            <a:r>
              <a:rPr lang="zh-TW" altLang="en-US" dirty="0"/>
              <a:t>冠狀病毒</a:t>
            </a:r>
            <a:r>
              <a:rPr lang="zh-TW" altLang="en-US" b="1" dirty="0">
                <a:solidFill>
                  <a:srgbClr val="FF0000"/>
                </a:solidFill>
              </a:rPr>
              <a:t>有包膜</a:t>
            </a:r>
            <a:r>
              <a:rPr lang="zh-TW" altLang="en-US" dirty="0"/>
              <a:t>的</a:t>
            </a:r>
            <a:r>
              <a:rPr lang="zh-TW" altLang="en-US" b="1" dirty="0">
                <a:solidFill>
                  <a:srgbClr val="FF0000"/>
                </a:solidFill>
              </a:rPr>
              <a:t>正股</a:t>
            </a:r>
            <a:r>
              <a:rPr lang="en-US" altLang="zh-TW" b="1" dirty="0">
                <a:solidFill>
                  <a:srgbClr val="FF0000"/>
                </a:solidFill>
              </a:rPr>
              <a:t>RNA</a:t>
            </a:r>
            <a:r>
              <a:rPr lang="zh-TW" altLang="en-US" dirty="0" smtClean="0"/>
              <a:t>病毒</a:t>
            </a:r>
            <a:r>
              <a:rPr lang="en-US" altLang="zh-TW" dirty="0" smtClean="0"/>
              <a:t>,</a:t>
            </a:r>
            <a:r>
              <a:rPr lang="zh-TW" altLang="en-US" dirty="0" smtClean="0"/>
              <a:t>由棘蛋白與細胞</a:t>
            </a:r>
            <a:r>
              <a:rPr lang="en-US" altLang="zh-TW" dirty="0" smtClean="0">
                <a:solidFill>
                  <a:srgbClr val="FF0000"/>
                </a:solidFill>
              </a:rPr>
              <a:t>ACE2</a:t>
            </a:r>
            <a:r>
              <a:rPr lang="zh-TW" altLang="en-US" dirty="0" smtClean="0">
                <a:solidFill>
                  <a:srgbClr val="FF0000"/>
                </a:solidFill>
              </a:rPr>
              <a:t>受器</a:t>
            </a:r>
            <a:r>
              <a:rPr lang="zh-TW" altLang="en-US" dirty="0" smtClean="0"/>
              <a:t>結合進入細胞</a:t>
            </a:r>
            <a:r>
              <a:rPr lang="zh-TW" altLang="en-US" dirty="0"/>
              <a:t>。</a:t>
            </a:r>
            <a:endParaRPr lang="en-US" altLang="zh-TW" dirty="0" smtClean="0"/>
          </a:p>
          <a:p>
            <a:r>
              <a:rPr lang="en-US" altLang="zh-TW" dirty="0" smtClean="0"/>
              <a:t>SARS COV-2</a:t>
            </a:r>
            <a:r>
              <a:rPr lang="zh-TW" altLang="en-US" dirty="0" smtClean="0"/>
              <a:t>變異株早期為</a:t>
            </a:r>
            <a:r>
              <a:rPr lang="en-US" altLang="zh-TW" dirty="0">
                <a:solidFill>
                  <a:srgbClr val="FF0000"/>
                </a:solidFill>
              </a:rPr>
              <a:t>D614G</a:t>
            </a:r>
            <a:r>
              <a:rPr lang="zh-TW" altLang="en-US" dirty="0"/>
              <a:t>（甘氨酸對天冬氨酸）的相互</a:t>
            </a:r>
            <a:r>
              <a:rPr lang="zh-TW" altLang="en-US" dirty="0" smtClean="0"/>
              <a:t>取代</a:t>
            </a:r>
            <a:r>
              <a:rPr lang="en-US" altLang="zh-TW" dirty="0" smtClean="0"/>
              <a:t>(G614</a:t>
            </a:r>
            <a:r>
              <a:rPr lang="zh-TW" altLang="en-US" dirty="0" smtClean="0">
                <a:solidFill>
                  <a:srgbClr val="FF0000"/>
                </a:solidFill>
              </a:rPr>
              <a:t>高</a:t>
            </a:r>
            <a:r>
              <a:rPr lang="zh-TW" altLang="en-US" b="1" dirty="0" smtClean="0">
                <a:solidFill>
                  <a:srgbClr val="FF0000"/>
                </a:solidFill>
              </a:rPr>
              <a:t>複製</a:t>
            </a:r>
            <a:r>
              <a:rPr lang="zh-TW" altLang="en-US" b="1" dirty="0">
                <a:solidFill>
                  <a:srgbClr val="FF0000"/>
                </a:solidFill>
              </a:rPr>
              <a:t>和傳播</a:t>
            </a:r>
            <a:r>
              <a:rPr lang="zh-TW" altLang="en-US" b="1" dirty="0" smtClean="0">
                <a:solidFill>
                  <a:srgbClr val="FF0000"/>
                </a:solidFill>
              </a:rPr>
              <a:t>性</a:t>
            </a:r>
            <a:r>
              <a:rPr lang="en-US" altLang="zh-TW" b="1" dirty="0" smtClean="0">
                <a:solidFill>
                  <a:srgbClr val="FF0000"/>
                </a:solidFill>
              </a:rPr>
              <a:t>,</a:t>
            </a:r>
            <a:r>
              <a:rPr lang="zh-TW" altLang="en-US" b="1" dirty="0" smtClean="0">
                <a:solidFill>
                  <a:srgbClr val="FF0000"/>
                </a:solidFill>
              </a:rPr>
              <a:t>低致死性</a:t>
            </a:r>
            <a:r>
              <a:rPr lang="zh-TW" altLang="en-US" dirty="0" smtClean="0">
                <a:solidFill>
                  <a:srgbClr val="FF0000"/>
                </a:solidFill>
              </a:rPr>
              <a:t>。</a:t>
            </a:r>
            <a:r>
              <a:rPr lang="en-US" altLang="zh-TW" dirty="0" smtClean="0"/>
              <a:t>)</a:t>
            </a:r>
            <a:r>
              <a:rPr lang="zh-TW" altLang="en-US" dirty="0" smtClean="0"/>
              <a:t>，</a:t>
            </a:r>
            <a:r>
              <a:rPr lang="zh-TW" altLang="en-US" dirty="0"/>
              <a:t>其隨時間變成全球顯性多態性</a:t>
            </a:r>
            <a:r>
              <a:rPr lang="zh-TW" altLang="en-US" dirty="0" smtClean="0"/>
              <a:t>。</a:t>
            </a:r>
            <a:r>
              <a:rPr lang="zh-TW" altLang="en-US" dirty="0"/>
              <a:t>變異</a:t>
            </a:r>
            <a:r>
              <a:rPr lang="zh-TW" altLang="en-US" dirty="0" smtClean="0"/>
              <a:t>株中出現</a:t>
            </a:r>
            <a:r>
              <a:rPr lang="en-US" altLang="zh-TW" dirty="0" smtClean="0">
                <a:solidFill>
                  <a:srgbClr val="FF0000"/>
                </a:solidFill>
              </a:rPr>
              <a:t>K417</a:t>
            </a:r>
            <a:r>
              <a:rPr lang="en-US" altLang="zh-TW" dirty="0" smtClean="0"/>
              <a:t>,</a:t>
            </a:r>
            <a:r>
              <a:rPr lang="en-US" altLang="zh-TW" dirty="0" smtClean="0">
                <a:solidFill>
                  <a:srgbClr val="FF0000"/>
                </a:solidFill>
              </a:rPr>
              <a:t>L452</a:t>
            </a:r>
            <a:r>
              <a:rPr lang="en-US" altLang="zh-TW" dirty="0" smtClean="0"/>
              <a:t>,</a:t>
            </a:r>
            <a:r>
              <a:rPr lang="en-US" altLang="zh-TW" dirty="0" smtClean="0">
                <a:solidFill>
                  <a:srgbClr val="FF0000"/>
                </a:solidFill>
              </a:rPr>
              <a:t>E484</a:t>
            </a:r>
            <a:r>
              <a:rPr lang="zh-TW" altLang="en-US" dirty="0" smtClean="0"/>
              <a:t>突變會減少對中和抗體的感受性</a:t>
            </a:r>
            <a:r>
              <a:rPr lang="en-US" altLang="zh-TW" dirty="0" smtClean="0"/>
              <a:t>;</a:t>
            </a:r>
            <a:r>
              <a:rPr lang="zh-TW" altLang="en-US" dirty="0" smtClean="0"/>
              <a:t>其他位置突變以增加傳播性為主。</a:t>
            </a:r>
            <a:endParaRPr lang="en-US" altLang="zh-TW" dirty="0"/>
          </a:p>
          <a:p>
            <a:r>
              <a:rPr lang="en-US" altLang="zh-TW" dirty="0" smtClean="0"/>
              <a:t>SARS-COV-2</a:t>
            </a:r>
            <a:r>
              <a:rPr lang="zh-TW" altLang="en-US" dirty="0"/>
              <a:t>傳輸的主要</a:t>
            </a:r>
            <a:r>
              <a:rPr lang="zh-TW" altLang="en-US" dirty="0" smtClean="0"/>
              <a:t>模式</a:t>
            </a:r>
            <a:r>
              <a:rPr lang="en-US" altLang="zh-TW" dirty="0" smtClean="0"/>
              <a:t>:</a:t>
            </a:r>
            <a:r>
              <a:rPr lang="zh-TW" altLang="en-US" dirty="0" smtClean="0">
                <a:solidFill>
                  <a:srgbClr val="FF0000"/>
                </a:solidFill>
              </a:rPr>
              <a:t>飛沫</a:t>
            </a:r>
            <a:r>
              <a:rPr lang="en-US" altLang="zh-TW" dirty="0" smtClean="0"/>
              <a:t>,</a:t>
            </a:r>
            <a:r>
              <a:rPr lang="zh-TW" altLang="en-US" dirty="0" smtClean="0"/>
              <a:t>亦可由</a:t>
            </a:r>
            <a:r>
              <a:rPr lang="zh-TW" altLang="en-US" dirty="0" smtClean="0">
                <a:solidFill>
                  <a:srgbClr val="FF0000"/>
                </a:solidFill>
              </a:rPr>
              <a:t>空氣</a:t>
            </a:r>
            <a:r>
              <a:rPr lang="zh-TW" altLang="en-US" dirty="0" smtClean="0"/>
              <a:t>與</a:t>
            </a:r>
            <a:r>
              <a:rPr lang="zh-TW" altLang="en-US" dirty="0" smtClean="0">
                <a:solidFill>
                  <a:srgbClr val="FF0000"/>
                </a:solidFill>
              </a:rPr>
              <a:t>接觸</a:t>
            </a:r>
            <a:r>
              <a:rPr lang="zh-TW" altLang="en-US" dirty="0" smtClean="0"/>
              <a:t>污染的環境傳染 潛伏期</a:t>
            </a:r>
            <a:r>
              <a:rPr lang="en-US" altLang="zh-TW" dirty="0" smtClean="0"/>
              <a:t>2</a:t>
            </a:r>
            <a:r>
              <a:rPr lang="zh-TW" altLang="en-US" dirty="0" smtClean="0"/>
              <a:t>週</a:t>
            </a:r>
            <a:r>
              <a:rPr lang="en-US" altLang="zh-TW" dirty="0" smtClean="0"/>
              <a:t>,</a:t>
            </a:r>
            <a:r>
              <a:rPr lang="zh-TW" altLang="en-US" dirty="0" smtClean="0"/>
              <a:t>最高傳染期為</a:t>
            </a:r>
            <a:r>
              <a:rPr lang="zh-TW" altLang="en-US" dirty="0">
                <a:solidFill>
                  <a:srgbClr val="FF0000"/>
                </a:solidFill>
              </a:rPr>
              <a:t>症狀發作</a:t>
            </a:r>
            <a:r>
              <a:rPr lang="zh-TW" altLang="en-US" b="1" dirty="0">
                <a:solidFill>
                  <a:srgbClr val="FF0000"/>
                </a:solidFill>
              </a:rPr>
              <a:t>前兩天和後</a:t>
            </a:r>
            <a:r>
              <a:rPr lang="zh-TW" altLang="en-US" b="1" dirty="0" smtClean="0">
                <a:solidFill>
                  <a:srgbClr val="FF0000"/>
                </a:solidFill>
              </a:rPr>
              <a:t>一天</a:t>
            </a:r>
            <a:r>
              <a:rPr lang="en-US" altLang="zh-TW" b="1" dirty="0" smtClean="0">
                <a:solidFill>
                  <a:srgbClr val="FF0000"/>
                </a:solidFill>
              </a:rPr>
              <a:t>,7</a:t>
            </a:r>
            <a:r>
              <a:rPr lang="zh-TW" altLang="en-US" b="1" dirty="0" smtClean="0">
                <a:solidFill>
                  <a:srgbClr val="FF0000"/>
                </a:solidFill>
              </a:rPr>
              <a:t>至</a:t>
            </a:r>
            <a:r>
              <a:rPr lang="en-US" altLang="zh-TW" b="1" dirty="0" smtClean="0">
                <a:solidFill>
                  <a:srgbClr val="FF0000"/>
                </a:solidFill>
              </a:rPr>
              <a:t>10</a:t>
            </a:r>
            <a:r>
              <a:rPr lang="zh-TW" altLang="en-US" b="1" dirty="0" smtClean="0">
                <a:solidFill>
                  <a:srgbClr val="FF0000"/>
                </a:solidFill>
              </a:rPr>
              <a:t>天後傳染性減低</a:t>
            </a:r>
            <a:endParaRPr lang="en-US" altLang="zh-TW" b="1" dirty="0" smtClean="0">
              <a:solidFill>
                <a:srgbClr val="FF0000"/>
              </a:solidFill>
            </a:endParaRPr>
          </a:p>
          <a:p>
            <a:r>
              <a:rPr lang="zh-TW" altLang="en-US" dirty="0">
                <a:solidFill>
                  <a:srgbClr val="FF0000"/>
                </a:solidFill>
              </a:rPr>
              <a:t>抗體反應的幅度可能與疾病的嚴重程度</a:t>
            </a:r>
            <a:r>
              <a:rPr lang="zh-TW" altLang="en-US" dirty="0" smtClean="0">
                <a:solidFill>
                  <a:srgbClr val="FF0000"/>
                </a:solidFill>
              </a:rPr>
              <a:t>相關</a:t>
            </a:r>
            <a:r>
              <a:rPr lang="en-US" altLang="zh-TW" dirty="0" smtClean="0">
                <a:solidFill>
                  <a:srgbClr val="FF0000"/>
                </a:solidFill>
              </a:rPr>
              <a:t>,</a:t>
            </a:r>
            <a:r>
              <a:rPr lang="zh-TW" altLang="en-US" dirty="0">
                <a:solidFill>
                  <a:srgbClr val="FF0000"/>
                </a:solidFill>
              </a:rPr>
              <a:t>感染後幾個月下降</a:t>
            </a:r>
            <a:endParaRPr lang="en-US" altLang="zh-TW" b="1" dirty="0" smtClean="0">
              <a:solidFill>
                <a:srgbClr val="FF0000"/>
              </a:solidFill>
            </a:endParaRPr>
          </a:p>
          <a:p>
            <a:endParaRPr lang="en-US" altLang="zh-TW" dirty="0" smtClean="0"/>
          </a:p>
        </p:txBody>
      </p:sp>
    </p:spTree>
    <p:extLst>
      <p:ext uri="{BB962C8B-B14F-4D97-AF65-F5344CB8AC3E}">
        <p14:creationId xmlns:p14="http://schemas.microsoft.com/office/powerpoint/2010/main" val="20765609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t>Take home message </a:t>
            </a:r>
            <a:endParaRPr lang="zh-TW" altLang="en-US" b="1" dirty="0"/>
          </a:p>
        </p:txBody>
      </p:sp>
      <p:sp>
        <p:nvSpPr>
          <p:cNvPr id="3" name="內容版面配置區 2"/>
          <p:cNvSpPr>
            <a:spLocks noGrp="1"/>
          </p:cNvSpPr>
          <p:nvPr>
            <p:ph idx="1"/>
          </p:nvPr>
        </p:nvSpPr>
        <p:spPr/>
        <p:txBody>
          <a:bodyPr/>
          <a:lstStyle/>
          <a:p>
            <a:r>
              <a:rPr lang="zh-TW" altLang="en-US" dirty="0"/>
              <a:t>嚴重疾病的危險因素 </a:t>
            </a:r>
            <a:r>
              <a:rPr lang="en-US" altLang="zh-TW" dirty="0"/>
              <a:t>- </a:t>
            </a:r>
            <a:r>
              <a:rPr lang="zh-TW" altLang="en-US" dirty="0"/>
              <a:t>任何年齡的健康個體都會發生嚴重疾病，但它主要發生在具有</a:t>
            </a:r>
            <a:r>
              <a:rPr lang="zh-TW" altLang="en-US" b="1" dirty="0">
                <a:solidFill>
                  <a:srgbClr val="FF0000"/>
                </a:solidFill>
              </a:rPr>
              <a:t>高齡</a:t>
            </a:r>
            <a:r>
              <a:rPr lang="zh-TW" altLang="en-US" dirty="0"/>
              <a:t>或某些潛在的</a:t>
            </a:r>
            <a:r>
              <a:rPr lang="zh-TW" altLang="en-US" b="1" dirty="0">
                <a:solidFill>
                  <a:srgbClr val="FF0000"/>
                </a:solidFill>
              </a:rPr>
              <a:t>醫療合併症</a:t>
            </a:r>
            <a:r>
              <a:rPr lang="zh-TW" altLang="en-US" dirty="0"/>
              <a:t>的成年人中</a:t>
            </a:r>
            <a:r>
              <a:rPr lang="zh-TW" altLang="en-US" dirty="0" smtClean="0"/>
              <a:t>。</a:t>
            </a:r>
            <a:endParaRPr lang="en-US" altLang="zh-TW" dirty="0" smtClean="0"/>
          </a:p>
          <a:p>
            <a:r>
              <a:rPr lang="en-US" altLang="zh-TW" dirty="0" smtClean="0"/>
              <a:t>2</a:t>
            </a:r>
            <a:r>
              <a:rPr lang="zh-TW" altLang="en-US" dirty="0" smtClean="0"/>
              <a:t>劑疫苗效果</a:t>
            </a:r>
            <a:r>
              <a:rPr lang="en-US" altLang="zh-TW" dirty="0" smtClean="0"/>
              <a:t>:BNT 95%; </a:t>
            </a:r>
            <a:r>
              <a:rPr lang="zh-TW" altLang="en-US" dirty="0" smtClean="0"/>
              <a:t> </a:t>
            </a:r>
            <a:r>
              <a:rPr lang="en-US" altLang="zh-TW" dirty="0" err="1" smtClean="0"/>
              <a:t>Moderna</a:t>
            </a:r>
            <a:r>
              <a:rPr lang="en-US" altLang="zh-TW" dirty="0" smtClean="0"/>
              <a:t> 94%; </a:t>
            </a:r>
            <a:r>
              <a:rPr lang="zh-TW" altLang="en-US" dirty="0" smtClean="0"/>
              <a:t> </a:t>
            </a:r>
            <a:r>
              <a:rPr lang="en-US" altLang="zh-TW" dirty="0" smtClean="0"/>
              <a:t>AZ 70%</a:t>
            </a:r>
          </a:p>
          <a:p>
            <a:r>
              <a:rPr lang="zh-TW" altLang="en-US" dirty="0" smtClean="0"/>
              <a:t>變異株降低中和抗體效果</a:t>
            </a:r>
            <a:r>
              <a:rPr lang="zh-TW" altLang="en-US" dirty="0"/>
              <a:t>能力</a:t>
            </a:r>
            <a:r>
              <a:rPr lang="en-US" altLang="zh-TW" dirty="0" smtClean="0"/>
              <a:t>: </a:t>
            </a:r>
            <a:r>
              <a:rPr lang="en-US" altLang="zh-TW" b="1" dirty="0" smtClean="0">
                <a:solidFill>
                  <a:srgbClr val="FF0000"/>
                </a:solidFill>
              </a:rPr>
              <a:t>Beta(</a:t>
            </a:r>
            <a:r>
              <a:rPr lang="zh-TW" altLang="en-US" b="1" dirty="0" smtClean="0">
                <a:solidFill>
                  <a:srgbClr val="FF0000"/>
                </a:solidFill>
              </a:rPr>
              <a:t>南非</a:t>
            </a:r>
            <a:r>
              <a:rPr lang="en-US" altLang="zh-TW" b="1" dirty="0" smtClean="0">
                <a:solidFill>
                  <a:srgbClr val="FF0000"/>
                </a:solidFill>
              </a:rPr>
              <a:t>)&gt;Gamma(</a:t>
            </a:r>
            <a:r>
              <a:rPr lang="zh-TW" altLang="en-US" b="1" dirty="0" smtClean="0">
                <a:solidFill>
                  <a:srgbClr val="FF0000"/>
                </a:solidFill>
              </a:rPr>
              <a:t>巴西</a:t>
            </a:r>
            <a:r>
              <a:rPr lang="en-US" altLang="zh-TW" b="1" dirty="0" smtClean="0">
                <a:solidFill>
                  <a:srgbClr val="FF0000"/>
                </a:solidFill>
              </a:rPr>
              <a:t>)</a:t>
            </a:r>
            <a:r>
              <a:rPr lang="en-US" altLang="zh-TW" b="1" dirty="0" smtClean="0">
                <a:solidFill>
                  <a:srgbClr val="FF0000"/>
                </a:solidFill>
                <a:latin typeface="新細明體" panose="02020500000000000000" pitchFamily="18" charset="-120"/>
                <a:ea typeface="新細明體" panose="02020500000000000000" pitchFamily="18" charset="-120"/>
              </a:rPr>
              <a:t>≧</a:t>
            </a:r>
            <a:r>
              <a:rPr lang="en-US" altLang="zh-TW" b="1" dirty="0" smtClean="0">
                <a:solidFill>
                  <a:srgbClr val="FF0000"/>
                </a:solidFill>
              </a:rPr>
              <a:t>Delta(</a:t>
            </a:r>
            <a:r>
              <a:rPr lang="zh-TW" altLang="en-US" b="1" dirty="0" smtClean="0">
                <a:solidFill>
                  <a:srgbClr val="FF0000"/>
                </a:solidFill>
              </a:rPr>
              <a:t>印度</a:t>
            </a:r>
            <a:r>
              <a:rPr lang="en-US" altLang="zh-TW" b="1" dirty="0" smtClean="0">
                <a:solidFill>
                  <a:srgbClr val="FF0000"/>
                </a:solidFill>
              </a:rPr>
              <a:t>)&gt;Alpha(</a:t>
            </a:r>
            <a:r>
              <a:rPr lang="zh-TW" altLang="en-US" b="1" dirty="0" smtClean="0">
                <a:solidFill>
                  <a:srgbClr val="FF0000"/>
                </a:solidFill>
              </a:rPr>
              <a:t>英國</a:t>
            </a:r>
            <a:r>
              <a:rPr lang="en-US" altLang="zh-TW" b="1" dirty="0" smtClean="0">
                <a:solidFill>
                  <a:srgbClr val="FF0000"/>
                </a:solidFill>
              </a:rPr>
              <a:t>)</a:t>
            </a:r>
          </a:p>
          <a:p>
            <a:r>
              <a:rPr lang="zh-TW" altLang="en-US" dirty="0"/>
              <a:t>混打</a:t>
            </a:r>
            <a:r>
              <a:rPr lang="zh-TW" altLang="en-US" dirty="0" smtClean="0"/>
              <a:t>效果</a:t>
            </a:r>
            <a:r>
              <a:rPr lang="en-US" altLang="zh-TW" dirty="0" smtClean="0"/>
              <a:t>:</a:t>
            </a:r>
          </a:p>
          <a:p>
            <a:endParaRPr lang="en-US" altLang="zh-TW" dirty="0"/>
          </a:p>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994310874"/>
              </p:ext>
            </p:extLst>
          </p:nvPr>
        </p:nvGraphicFramePr>
        <p:xfrm>
          <a:off x="969319" y="4591454"/>
          <a:ext cx="8128000" cy="1849120"/>
        </p:xfrm>
        <a:graphic>
          <a:graphicData uri="http://schemas.openxmlformats.org/drawingml/2006/table">
            <a:tbl>
              <a:tblPr firstRow="1" bandRow="1">
                <a:tableStyleId>{5C22544A-7EE6-4342-B048-85BDC9FD1C3A}</a:tableStyleId>
              </a:tblPr>
              <a:tblGrid>
                <a:gridCol w="4064000"/>
                <a:gridCol w="4064000"/>
              </a:tblGrid>
              <a:tr h="349101">
                <a:tc>
                  <a:txBody>
                    <a:bodyPr/>
                    <a:lstStyle/>
                    <a:p>
                      <a:r>
                        <a:rPr lang="zh-TW" altLang="en-US" sz="1800" b="1" i="0" kern="1200" dirty="0" smtClean="0">
                          <a:solidFill>
                            <a:schemeClr val="lt1"/>
                          </a:solidFill>
                          <a:effectLst/>
                          <a:latin typeface="+mn-lt"/>
                          <a:ea typeface="+mn-ea"/>
                          <a:cs typeface="+mn-cs"/>
                        </a:rPr>
                        <a:t>混打方式</a:t>
                      </a:r>
                      <a:endParaRPr lang="zh-TW" altLang="en-US" dirty="0"/>
                    </a:p>
                  </a:txBody>
                  <a:tcPr/>
                </a:tc>
                <a:tc>
                  <a:txBody>
                    <a:bodyPr/>
                    <a:lstStyle/>
                    <a:p>
                      <a:r>
                        <a:rPr lang="zh-TW" altLang="en-US" sz="1800" b="1" i="0" kern="1200" dirty="0" smtClean="0">
                          <a:solidFill>
                            <a:schemeClr val="lt1"/>
                          </a:solidFill>
                          <a:effectLst/>
                          <a:latin typeface="+mn-lt"/>
                          <a:ea typeface="+mn-ea"/>
                          <a:cs typeface="+mn-cs"/>
                        </a:rPr>
                        <a:t>免疫表現</a:t>
                      </a:r>
                      <a:endParaRPr lang="zh-TW" altLang="en-US" dirty="0"/>
                    </a:p>
                  </a:txBody>
                  <a:tcPr/>
                </a:tc>
              </a:tr>
              <a:tr h="370840">
                <a:tc>
                  <a:txBody>
                    <a:bodyPr/>
                    <a:lstStyle/>
                    <a:p>
                      <a:r>
                        <a:rPr lang="en-US" altLang="zh-TW" sz="1800" b="0" i="0" kern="1200" dirty="0" smtClean="0">
                          <a:solidFill>
                            <a:srgbClr val="FF0000"/>
                          </a:solidFill>
                          <a:effectLst/>
                          <a:latin typeface="+mn-lt"/>
                          <a:ea typeface="+mn-ea"/>
                          <a:cs typeface="+mn-cs"/>
                        </a:rPr>
                        <a:t>AZ</a:t>
                      </a:r>
                      <a:r>
                        <a:rPr lang="zh-TW" altLang="en-US" sz="1800" b="0" i="0" kern="1200" dirty="0" smtClean="0">
                          <a:solidFill>
                            <a:srgbClr val="FF0000"/>
                          </a:solidFill>
                          <a:effectLst/>
                          <a:latin typeface="+mn-lt"/>
                          <a:ea typeface="+mn-ea"/>
                          <a:cs typeface="+mn-cs"/>
                        </a:rPr>
                        <a:t>＋</a:t>
                      </a:r>
                      <a:r>
                        <a:rPr lang="en-US" altLang="zh-TW" sz="1800" b="0" i="0" kern="1200" dirty="0" smtClean="0">
                          <a:solidFill>
                            <a:srgbClr val="FF0000"/>
                          </a:solidFill>
                          <a:effectLst/>
                          <a:latin typeface="+mn-lt"/>
                          <a:ea typeface="+mn-ea"/>
                          <a:cs typeface="+mn-cs"/>
                        </a:rPr>
                        <a:t>BNT</a:t>
                      </a:r>
                      <a:r>
                        <a:rPr lang="zh-TW" altLang="en-US" sz="1800" b="0" i="0" kern="1200" dirty="0" smtClean="0">
                          <a:solidFill>
                            <a:schemeClr val="dk1"/>
                          </a:solidFill>
                          <a:effectLst/>
                          <a:latin typeface="+mn-lt"/>
                          <a:ea typeface="+mn-ea"/>
                          <a:cs typeface="+mn-cs"/>
                        </a:rPr>
                        <a:t>（目前主流）</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效果佳</a:t>
                      </a:r>
                      <a:endParaRPr lang="zh-TW" altLang="en-US" dirty="0"/>
                    </a:p>
                  </a:txBody>
                  <a:tcPr/>
                </a:tc>
              </a:tr>
              <a:tr h="370840">
                <a:tc>
                  <a:txBody>
                    <a:bodyPr/>
                    <a:lstStyle/>
                    <a:p>
                      <a:r>
                        <a:rPr lang="en-US" altLang="zh-TW" sz="1800" b="0" i="0" kern="1200" dirty="0" smtClean="0">
                          <a:solidFill>
                            <a:srgbClr val="FF0000"/>
                          </a:solidFill>
                          <a:effectLst/>
                          <a:latin typeface="+mn-lt"/>
                          <a:ea typeface="+mn-ea"/>
                          <a:cs typeface="+mn-cs"/>
                        </a:rPr>
                        <a:t>AZ</a:t>
                      </a:r>
                      <a:r>
                        <a:rPr lang="zh-TW" altLang="en-US" sz="1800" b="0" i="0" kern="1200" dirty="0" smtClean="0">
                          <a:solidFill>
                            <a:srgbClr val="FF0000"/>
                          </a:solidFill>
                          <a:effectLst/>
                          <a:latin typeface="+mn-lt"/>
                          <a:ea typeface="+mn-ea"/>
                          <a:cs typeface="+mn-cs"/>
                        </a:rPr>
                        <a:t>＋莫德納</a:t>
                      </a:r>
                      <a:r>
                        <a:rPr lang="zh-TW" altLang="en-US" sz="1800" b="0" i="0" kern="1200" dirty="0" smtClean="0">
                          <a:solidFill>
                            <a:schemeClr val="dk1"/>
                          </a:solidFill>
                          <a:effectLst/>
                          <a:latin typeface="+mn-lt"/>
                          <a:ea typeface="+mn-ea"/>
                          <a:cs typeface="+mn-cs"/>
                        </a:rPr>
                        <a:t>（已陸續進行試驗）</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效果不亞於</a:t>
                      </a:r>
                      <a:r>
                        <a:rPr lang="en-US" altLang="zh-TW" sz="1800" b="0" i="0" kern="1200" dirty="0" smtClean="0">
                          <a:solidFill>
                            <a:schemeClr val="dk1"/>
                          </a:solidFill>
                          <a:effectLst/>
                          <a:latin typeface="+mn-lt"/>
                          <a:ea typeface="+mn-ea"/>
                          <a:cs typeface="+mn-cs"/>
                        </a:rPr>
                        <a:t>AZ</a:t>
                      </a:r>
                      <a:r>
                        <a:rPr lang="zh-TW" altLang="en-US" sz="1800" b="0" i="0" kern="1200" dirty="0" smtClean="0">
                          <a:solidFill>
                            <a:schemeClr val="dk1"/>
                          </a:solidFill>
                          <a:effectLst/>
                          <a:latin typeface="+mn-lt"/>
                          <a:ea typeface="+mn-ea"/>
                          <a:cs typeface="+mn-cs"/>
                        </a:rPr>
                        <a:t>＋</a:t>
                      </a:r>
                      <a:r>
                        <a:rPr lang="en-US" altLang="zh-TW" sz="1800" b="0" i="0" kern="1200" dirty="0" smtClean="0">
                          <a:solidFill>
                            <a:schemeClr val="dk1"/>
                          </a:solidFill>
                          <a:effectLst/>
                          <a:latin typeface="+mn-lt"/>
                          <a:ea typeface="+mn-ea"/>
                          <a:cs typeface="+mn-cs"/>
                        </a:rPr>
                        <a:t>BNT</a:t>
                      </a:r>
                      <a:endParaRPr lang="zh-TW" altLang="en-US" dirty="0"/>
                    </a:p>
                  </a:txBody>
                  <a:tcPr/>
                </a:tc>
              </a:tr>
              <a:tr h="370840">
                <a:tc>
                  <a:txBody>
                    <a:bodyPr/>
                    <a:lstStyle/>
                    <a:p>
                      <a:r>
                        <a:rPr lang="en-US" altLang="zh-TW" sz="1800" b="0" i="0" kern="1200" dirty="0" smtClean="0">
                          <a:solidFill>
                            <a:schemeClr val="dk1"/>
                          </a:solidFill>
                          <a:effectLst/>
                          <a:latin typeface="+mn-lt"/>
                          <a:ea typeface="+mn-ea"/>
                          <a:cs typeface="+mn-cs"/>
                        </a:rPr>
                        <a:t>BNT</a:t>
                      </a:r>
                      <a:r>
                        <a:rPr lang="zh-TW" altLang="en-US" sz="1800" b="0" i="0" kern="1200" dirty="0" smtClean="0">
                          <a:solidFill>
                            <a:schemeClr val="dk1"/>
                          </a:solidFill>
                          <a:effectLst/>
                          <a:latin typeface="+mn-lt"/>
                          <a:ea typeface="+mn-ea"/>
                          <a:cs typeface="+mn-cs"/>
                        </a:rPr>
                        <a:t>＋</a:t>
                      </a:r>
                      <a:r>
                        <a:rPr lang="en-US" altLang="zh-TW" sz="1800" b="0" i="0" kern="1200" dirty="0" smtClean="0">
                          <a:solidFill>
                            <a:schemeClr val="dk1"/>
                          </a:solidFill>
                          <a:effectLst/>
                          <a:latin typeface="+mn-lt"/>
                          <a:ea typeface="+mn-ea"/>
                          <a:cs typeface="+mn-cs"/>
                        </a:rPr>
                        <a:t>AZ</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效果較差</a:t>
                      </a:r>
                      <a:r>
                        <a:rPr lang="en-US" altLang="zh-TW" sz="1800" b="0" i="0" kern="1200" dirty="0" smtClean="0">
                          <a:solidFill>
                            <a:schemeClr val="dk1"/>
                          </a:solidFill>
                          <a:effectLst/>
                          <a:latin typeface="+mn-lt"/>
                          <a:ea typeface="+mn-ea"/>
                          <a:cs typeface="+mn-cs"/>
                        </a:rPr>
                        <a:t>,</a:t>
                      </a:r>
                      <a:r>
                        <a:rPr lang="zh-TW" altLang="en-US" sz="1800" b="0" i="0" kern="1200" dirty="0" smtClean="0">
                          <a:solidFill>
                            <a:schemeClr val="dk1"/>
                          </a:solidFill>
                          <a:effectLst/>
                          <a:latin typeface="+mn-lt"/>
                          <a:ea typeface="+mn-ea"/>
                          <a:cs typeface="+mn-cs"/>
                        </a:rPr>
                        <a:t>但優於</a:t>
                      </a:r>
                      <a:r>
                        <a:rPr lang="en-US" altLang="zh-TW" sz="1800" b="0" i="0" kern="1200" dirty="0" smtClean="0">
                          <a:solidFill>
                            <a:schemeClr val="dk1"/>
                          </a:solidFill>
                          <a:effectLst/>
                          <a:latin typeface="+mn-lt"/>
                          <a:ea typeface="+mn-ea"/>
                          <a:cs typeface="+mn-cs"/>
                        </a:rPr>
                        <a:t>2</a:t>
                      </a:r>
                      <a:r>
                        <a:rPr lang="zh-TW" altLang="en-US" sz="1800" b="0" i="0" kern="1200" dirty="0" smtClean="0">
                          <a:solidFill>
                            <a:schemeClr val="dk1"/>
                          </a:solidFill>
                          <a:effectLst/>
                          <a:latin typeface="+mn-lt"/>
                          <a:ea typeface="+mn-ea"/>
                          <a:cs typeface="+mn-cs"/>
                        </a:rPr>
                        <a:t>劑</a:t>
                      </a:r>
                      <a:r>
                        <a:rPr lang="en-US" altLang="zh-TW" sz="1800" b="0" i="0" kern="1200" dirty="0" smtClean="0">
                          <a:solidFill>
                            <a:schemeClr val="dk1"/>
                          </a:solidFill>
                          <a:effectLst/>
                          <a:latin typeface="+mn-lt"/>
                          <a:ea typeface="+mn-ea"/>
                          <a:cs typeface="+mn-cs"/>
                        </a:rPr>
                        <a:t>AZ</a:t>
                      </a:r>
                    </a:p>
                  </a:txBody>
                  <a:tcPr/>
                </a:tc>
              </a:tr>
              <a:tr h="370840">
                <a:tc>
                  <a:txBody>
                    <a:bodyPr/>
                    <a:lstStyle/>
                    <a:p>
                      <a:r>
                        <a:rPr lang="zh-TW" altLang="en-US" sz="1800" b="0" i="0" kern="1200" dirty="0" smtClean="0">
                          <a:solidFill>
                            <a:schemeClr val="dk1"/>
                          </a:solidFill>
                          <a:effectLst/>
                          <a:latin typeface="+mn-lt"/>
                          <a:ea typeface="+mn-ea"/>
                          <a:cs typeface="+mn-cs"/>
                        </a:rPr>
                        <a:t>莫德納＋</a:t>
                      </a:r>
                      <a:r>
                        <a:rPr lang="en-US" altLang="zh-TW" sz="1800" b="0" i="0" kern="1200" dirty="0" smtClean="0">
                          <a:solidFill>
                            <a:schemeClr val="dk1"/>
                          </a:solidFill>
                          <a:effectLst/>
                          <a:latin typeface="+mn-lt"/>
                          <a:ea typeface="+mn-ea"/>
                          <a:cs typeface="+mn-cs"/>
                        </a:rPr>
                        <a:t>AZ</a:t>
                      </a:r>
                      <a:endParaRPr lang="zh-TW" altLang="en-US" dirty="0"/>
                    </a:p>
                  </a:txBody>
                  <a:tcPr/>
                </a:tc>
                <a:tc>
                  <a:txBody>
                    <a:bodyPr/>
                    <a:lstStyle/>
                    <a:p>
                      <a:r>
                        <a:rPr lang="zh-TW" altLang="en-US" sz="1800" b="0" i="0" kern="1200" dirty="0" smtClean="0">
                          <a:solidFill>
                            <a:schemeClr val="dk1"/>
                          </a:solidFill>
                          <a:effectLst/>
                          <a:latin typeface="+mn-lt"/>
                          <a:ea typeface="+mn-ea"/>
                          <a:cs typeface="+mn-cs"/>
                        </a:rPr>
                        <a:t>類似</a:t>
                      </a:r>
                      <a:r>
                        <a:rPr lang="en-US" altLang="zh-TW" sz="1800" b="0" i="0" kern="1200" dirty="0" smtClean="0">
                          <a:solidFill>
                            <a:schemeClr val="dk1"/>
                          </a:solidFill>
                          <a:effectLst/>
                          <a:latin typeface="+mn-lt"/>
                          <a:ea typeface="+mn-ea"/>
                          <a:cs typeface="+mn-cs"/>
                        </a:rPr>
                        <a:t>BNT+AZ</a:t>
                      </a:r>
                      <a:endParaRPr lang="zh-TW" altLang="en-US" dirty="0"/>
                    </a:p>
                  </a:txBody>
                  <a:tcPr/>
                </a:tc>
              </a:tr>
            </a:tbl>
          </a:graphicData>
        </a:graphic>
      </p:graphicFrame>
    </p:spTree>
    <p:extLst>
      <p:ext uri="{BB962C8B-B14F-4D97-AF65-F5344CB8AC3E}">
        <p14:creationId xmlns:p14="http://schemas.microsoft.com/office/powerpoint/2010/main" val="3683308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38201" y="365125"/>
            <a:ext cx="10703010" cy="5798344"/>
          </a:xfrm>
          <a:prstGeom prst="rect">
            <a:avLst/>
          </a:prstGeom>
        </p:spPr>
      </p:pic>
    </p:spTree>
    <p:extLst>
      <p:ext uri="{BB962C8B-B14F-4D97-AF65-F5344CB8AC3E}">
        <p14:creationId xmlns:p14="http://schemas.microsoft.com/office/powerpoint/2010/main" val="1305743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Picture 2"/>
          <p:cNvPicPr>
            <a:picLocks noGrp="1" noChangeAspect="1"/>
          </p:cNvPicPr>
          <p:nvPr>
            <p:ph idx="1"/>
          </p:nvPr>
        </p:nvPicPr>
        <p:blipFill>
          <a:blip r:embed="rId2"/>
          <a:stretch>
            <a:fillRect/>
          </a:stretch>
        </p:blipFill>
        <p:spPr>
          <a:xfrm>
            <a:off x="2790824" y="-66676"/>
            <a:ext cx="6419851" cy="6924675"/>
          </a:xfrm>
          <a:prstGeom prst="rect">
            <a:avLst/>
          </a:prstGeom>
        </p:spPr>
      </p:pic>
    </p:spTree>
    <p:extLst>
      <p:ext uri="{BB962C8B-B14F-4D97-AF65-F5344CB8AC3E}">
        <p14:creationId xmlns:p14="http://schemas.microsoft.com/office/powerpoint/2010/main" val="978126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變異機制</a:t>
            </a:r>
            <a:endParaRPr lang="zh-TW" altLang="en-US" dirty="0"/>
          </a:p>
        </p:txBody>
      </p:sp>
      <p:sp>
        <p:nvSpPr>
          <p:cNvPr id="3" name="內容版面配置區 2"/>
          <p:cNvSpPr>
            <a:spLocks noGrp="1"/>
          </p:cNvSpPr>
          <p:nvPr>
            <p:ph idx="1"/>
          </p:nvPr>
        </p:nvSpPr>
        <p:spPr/>
        <p:txBody>
          <a:bodyPr/>
          <a:lstStyle/>
          <a:p>
            <a:r>
              <a:rPr lang="zh-TW" altLang="en-US" dirty="0" smtClean="0"/>
              <a:t>在大流行早期，針對</a:t>
            </a:r>
            <a:r>
              <a:rPr lang="en-US" altLang="zh-TW" dirty="0" smtClean="0"/>
              <a:t>SARS-COV-2</a:t>
            </a:r>
            <a:r>
              <a:rPr lang="zh-TW" altLang="en-US" dirty="0" smtClean="0"/>
              <a:t>的</a:t>
            </a:r>
            <a:r>
              <a:rPr lang="zh-TW" altLang="en-US" dirty="0" smtClean="0">
                <a:solidFill>
                  <a:srgbClr val="FF0000"/>
                </a:solidFill>
              </a:rPr>
              <a:t>棘蛋白</a:t>
            </a:r>
            <a:r>
              <a:rPr lang="zh-TW" altLang="en-US" dirty="0" smtClean="0"/>
              <a:t>的</a:t>
            </a:r>
            <a:r>
              <a:rPr lang="zh-TW" altLang="en-US" b="1" dirty="0" smtClean="0"/>
              <a:t>氨基酸的變化</a:t>
            </a:r>
            <a:r>
              <a:rPr lang="zh-TW" altLang="en-US" dirty="0" smtClean="0"/>
              <a:t>鑑定了</a:t>
            </a:r>
            <a:r>
              <a:rPr lang="en-US" altLang="zh-TW" dirty="0" smtClean="0">
                <a:solidFill>
                  <a:srgbClr val="FF0000"/>
                </a:solidFill>
              </a:rPr>
              <a:t>D614G</a:t>
            </a:r>
            <a:r>
              <a:rPr lang="zh-TW" altLang="en-US" dirty="0" smtClean="0"/>
              <a:t>（甘氨酸對天冬氨酸）的相互取代，其隨時間變成全球顯性多態性。</a:t>
            </a:r>
            <a:endParaRPr lang="en-US" altLang="zh-TW" dirty="0" smtClean="0"/>
          </a:p>
          <a:p>
            <a:pPr lvl="1"/>
            <a:r>
              <a:rPr lang="zh-TW" altLang="en-US" dirty="0" smtClean="0"/>
              <a:t>在動物和體外研究中，攜帶</a:t>
            </a:r>
            <a:r>
              <a:rPr lang="en-US" altLang="zh-TW" b="1" dirty="0" smtClean="0">
                <a:solidFill>
                  <a:srgbClr val="FF0000"/>
                </a:solidFill>
              </a:rPr>
              <a:t>G614</a:t>
            </a:r>
            <a:r>
              <a:rPr lang="zh-TW" altLang="en-US" b="1" dirty="0" smtClean="0">
                <a:solidFill>
                  <a:srgbClr val="FF0000"/>
                </a:solidFill>
              </a:rPr>
              <a:t>多態性</a:t>
            </a:r>
            <a:r>
              <a:rPr lang="zh-TW" altLang="en-US" dirty="0" smtClean="0"/>
              <a:t>的病毒在呼吸道中表現出較高水平的感染病毒，與</a:t>
            </a:r>
            <a:r>
              <a:rPr lang="en-US" altLang="zh-TW" b="1" dirty="0" smtClean="0"/>
              <a:t>ACE-2</a:t>
            </a:r>
            <a:r>
              <a:rPr lang="zh-TW" altLang="en-US" b="1" dirty="0" smtClean="0"/>
              <a:t>的結合增強</a:t>
            </a:r>
            <a:r>
              <a:rPr lang="zh-TW" altLang="en-US" dirty="0" smtClean="0"/>
              <a:t>，與</a:t>
            </a:r>
            <a:r>
              <a:rPr lang="en-US" altLang="zh-TW" dirty="0" smtClean="0"/>
              <a:t>D614</a:t>
            </a:r>
            <a:r>
              <a:rPr lang="zh-TW" altLang="en-US" dirty="0" smtClean="0"/>
              <a:t>多態性相比增加了</a:t>
            </a:r>
            <a:r>
              <a:rPr lang="zh-TW" altLang="en-US" b="1" dirty="0" smtClean="0">
                <a:solidFill>
                  <a:srgbClr val="FF0000"/>
                </a:solidFill>
              </a:rPr>
              <a:t>複製和傳播性</a:t>
            </a:r>
            <a:r>
              <a:rPr lang="zh-TW" altLang="en-US" dirty="0" smtClean="0">
                <a:solidFill>
                  <a:srgbClr val="FF0000"/>
                </a:solidFill>
              </a:rPr>
              <a:t>。</a:t>
            </a:r>
            <a:endParaRPr lang="en-US" altLang="zh-TW" dirty="0" smtClean="0">
              <a:solidFill>
                <a:srgbClr val="FF0000"/>
              </a:solidFill>
            </a:endParaRPr>
          </a:p>
          <a:p>
            <a:pPr lvl="1"/>
            <a:r>
              <a:rPr lang="en-US" altLang="zh-TW" dirty="0" smtClean="0"/>
              <a:t>G614</a:t>
            </a:r>
            <a:r>
              <a:rPr lang="zh-TW" altLang="en-US" dirty="0" smtClean="0"/>
              <a:t>變體似乎</a:t>
            </a:r>
            <a:r>
              <a:rPr lang="zh-TW" altLang="en-US" b="1" dirty="0" smtClean="0">
                <a:solidFill>
                  <a:srgbClr val="FF0000"/>
                </a:solidFill>
              </a:rPr>
              <a:t>沒有</a:t>
            </a:r>
            <a:r>
              <a:rPr lang="zh-TW" altLang="en-US" dirty="0" smtClean="0"/>
              <a:t>與較高的住院風險相關聯或阻止抗棘抗體的結合。</a:t>
            </a:r>
            <a:endParaRPr lang="en-US" altLang="zh-TW" dirty="0" smtClean="0"/>
          </a:p>
          <a:p>
            <a:r>
              <a:rPr lang="zh-TW" altLang="en-US" dirty="0" smtClean="0"/>
              <a:t>現在最常見存在於循環的</a:t>
            </a:r>
            <a:r>
              <a:rPr lang="en-US" altLang="zh-TW" dirty="0" smtClean="0"/>
              <a:t>SARS-COV-2</a:t>
            </a:r>
            <a:r>
              <a:rPr lang="zh-TW" altLang="en-US" dirty="0" smtClean="0"/>
              <a:t>譜系中，包括下面列出的關注的變異體。在美國，在</a:t>
            </a:r>
            <a:r>
              <a:rPr lang="en-US" altLang="zh-TW" dirty="0" smtClean="0"/>
              <a:t>CDC</a:t>
            </a:r>
            <a:r>
              <a:rPr lang="zh-TW" altLang="en-US" dirty="0" smtClean="0"/>
              <a:t>網站上詳細說明了循環病毒的比例。</a:t>
            </a:r>
            <a:endParaRPr lang="en-US" altLang="zh-TW" dirty="0" smtClean="0"/>
          </a:p>
          <a:p>
            <a:pPr lvl="1"/>
            <a:r>
              <a:rPr lang="zh-TW" altLang="en-US" dirty="0"/>
              <a:t>針對</a:t>
            </a:r>
            <a:r>
              <a:rPr lang="zh-TW" altLang="en-US" dirty="0">
                <a:solidFill>
                  <a:srgbClr val="FF0000"/>
                </a:solidFill>
              </a:rPr>
              <a:t>傳播性</a:t>
            </a:r>
            <a:r>
              <a:rPr lang="en-US" altLang="zh-TW" dirty="0" smtClean="0"/>
              <a:t>,</a:t>
            </a:r>
            <a:r>
              <a:rPr lang="zh-TW" altLang="en-US" dirty="0" smtClean="0">
                <a:solidFill>
                  <a:srgbClr val="FF0000"/>
                </a:solidFill>
              </a:rPr>
              <a:t>致病嚴重性</a:t>
            </a:r>
            <a:r>
              <a:rPr lang="zh-TW" altLang="en-US" dirty="0" smtClean="0"/>
              <a:t>與</a:t>
            </a:r>
            <a:r>
              <a:rPr lang="zh-TW" altLang="en-US" dirty="0" smtClean="0">
                <a:solidFill>
                  <a:srgbClr val="FF0000"/>
                </a:solidFill>
              </a:rPr>
              <a:t>抗體的規避性</a:t>
            </a:r>
            <a:r>
              <a:rPr lang="zh-TW" altLang="en-US" dirty="0" smtClean="0"/>
              <a:t>三方面作比較</a:t>
            </a:r>
            <a:endParaRPr lang="zh-TW" altLang="en-US" dirty="0"/>
          </a:p>
        </p:txBody>
      </p:sp>
    </p:spTree>
    <p:extLst>
      <p:ext uri="{BB962C8B-B14F-4D97-AF65-F5344CB8AC3E}">
        <p14:creationId xmlns:p14="http://schemas.microsoft.com/office/powerpoint/2010/main" val="4219097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矩形 4"/>
          <p:cNvSpPr/>
          <p:nvPr/>
        </p:nvSpPr>
        <p:spPr>
          <a:xfrm>
            <a:off x="7562850" y="1476375"/>
            <a:ext cx="923925" cy="142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562850" y="1993900"/>
            <a:ext cx="923925" cy="12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7562849" y="2420937"/>
            <a:ext cx="1114425" cy="131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562849" y="3095625"/>
            <a:ext cx="1266826"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600949" y="3429000"/>
            <a:ext cx="1114425" cy="131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600948" y="4105275"/>
            <a:ext cx="1400177"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600948" y="4881562"/>
            <a:ext cx="2276477" cy="166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flipV="1">
            <a:off x="7600947" y="4434682"/>
            <a:ext cx="1666877" cy="122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flipV="1">
            <a:off x="7600948" y="4687885"/>
            <a:ext cx="1666877" cy="122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77779" y="5865985"/>
            <a:ext cx="1114425" cy="131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600948" y="6559548"/>
            <a:ext cx="1228727" cy="137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4533900" y="1965325"/>
            <a:ext cx="523875"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4533900" y="2682081"/>
            <a:ext cx="523875"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533898" y="5268912"/>
            <a:ext cx="523875"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533899" y="3838575"/>
            <a:ext cx="523875" cy="146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4533896" y="5900736"/>
            <a:ext cx="523875" cy="131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533897" y="2410618"/>
            <a:ext cx="523875" cy="152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4533897" y="3527028"/>
            <a:ext cx="523875" cy="152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22422" y="1120346"/>
            <a:ext cx="615778" cy="3484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flipV="1">
            <a:off x="7791449" y="2636044"/>
            <a:ext cx="1666877" cy="1222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4533895" y="4979589"/>
            <a:ext cx="523875" cy="152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4533895" y="5725105"/>
            <a:ext cx="523875" cy="13017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4533895" y="3390501"/>
            <a:ext cx="523875" cy="152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4533895" y="2271900"/>
            <a:ext cx="523875" cy="1524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837038" y="365125"/>
            <a:ext cx="980303" cy="573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4683211" y="246062"/>
            <a:ext cx="1050324" cy="2909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flipV="1">
            <a:off x="7721427" y="3646778"/>
            <a:ext cx="1666877" cy="1222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81561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1392</TotalTime>
  <Words>4597</Words>
  <Application>Microsoft Office PowerPoint</Application>
  <PresentationFormat>寬螢幕</PresentationFormat>
  <Paragraphs>264</Paragraphs>
  <Slides>62</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62</vt:i4>
      </vt:variant>
    </vt:vector>
  </HeadingPairs>
  <TitlesOfParts>
    <vt:vector size="68" baseType="lpstr">
      <vt:lpstr>新細明體</vt:lpstr>
      <vt:lpstr>標楷體</vt:lpstr>
      <vt:lpstr>Arial</vt:lpstr>
      <vt:lpstr>Calibri</vt:lpstr>
      <vt:lpstr>Calibri Light</vt:lpstr>
      <vt:lpstr>Office 佈景主題</vt:lpstr>
      <vt:lpstr>COVID 19流行病學,臨床表現與疫苗預防</vt:lpstr>
      <vt:lpstr>大綱</vt:lpstr>
      <vt:lpstr>PowerPoint 簡報</vt:lpstr>
      <vt:lpstr>定義</vt:lpstr>
      <vt:lpstr>病毒學</vt:lpstr>
      <vt:lpstr>棘蛋白與變異</vt:lpstr>
      <vt:lpstr>PowerPoint 簡報</vt:lpstr>
      <vt:lpstr>變異機制</vt:lpstr>
      <vt:lpstr>PowerPoint 簡報</vt:lpstr>
      <vt:lpstr>PowerPoint 簡報</vt:lpstr>
      <vt:lpstr>PowerPoint 簡報</vt:lpstr>
      <vt:lpstr>PowerPoint 簡報</vt:lpstr>
      <vt:lpstr>傳播風險</vt:lpstr>
      <vt:lpstr>傳播風險</vt:lpstr>
      <vt:lpstr>Stability of SARS‐CoV‐2 at different environmental conditions(1)</vt:lpstr>
      <vt:lpstr>Stability of SARS‐CoV‐2 at different environmental conditions(2)</vt:lpstr>
      <vt:lpstr>Stability of SARS‐CoV‐2 at different environmental conditions(3)</vt:lpstr>
      <vt:lpstr>免疫反應</vt:lpstr>
      <vt:lpstr>PowerPoint 簡報</vt:lpstr>
      <vt:lpstr> </vt:lpstr>
      <vt:lpstr>PowerPoint 簡報</vt:lpstr>
      <vt:lpstr>無症狀的感染</vt:lpstr>
      <vt:lpstr>症狀感染的嚴重程度</vt:lpstr>
      <vt:lpstr>PowerPoint 簡報</vt:lpstr>
      <vt:lpstr>PowerPoint 簡報</vt:lpstr>
      <vt:lpstr>PowerPoint 簡報</vt:lpstr>
      <vt:lpstr>PowerPoint 簡報</vt:lpstr>
      <vt:lpstr>PowerPoint 簡報</vt:lpstr>
      <vt:lpstr>PowerPoint 簡報</vt:lpstr>
      <vt:lpstr>PowerPoint 簡報</vt:lpstr>
      <vt:lpstr>PowerPoint 簡報</vt:lpstr>
      <vt:lpstr>COVID 19 嚴重程度與治療原則</vt:lpstr>
      <vt:lpstr>COVID-19 美國NIH與台灣CDC治療指引</vt:lpstr>
      <vt:lpstr>PowerPoint 簡報</vt:lpstr>
      <vt:lpstr>PowerPoint 簡報</vt:lpstr>
      <vt:lpstr>AstraZeneca COVID-19疫苗</vt:lpstr>
      <vt:lpstr>AstraZeneca COVID-19疫苗</vt:lpstr>
      <vt:lpstr>AstraZeneca COVID-19疫苗</vt:lpstr>
      <vt:lpstr>AstraZeneca COVID-19疫苗</vt:lpstr>
      <vt:lpstr>AstraZeneca COVID-19疫苗</vt:lpstr>
      <vt:lpstr>PowerPoint 簡報</vt:lpstr>
      <vt:lpstr>AstraZeneca COVID-19疫苗</vt:lpstr>
      <vt:lpstr>Moderna</vt:lpstr>
      <vt:lpstr>PowerPoint 簡報</vt:lpstr>
      <vt:lpstr>Moderna</vt:lpstr>
      <vt:lpstr>Moderna</vt:lpstr>
      <vt:lpstr>Pfizer-BioNTech</vt:lpstr>
      <vt:lpstr>Pfizer-BioNTech</vt:lpstr>
      <vt:lpstr>Pfizer-BioNTech</vt:lpstr>
      <vt:lpstr>PowerPoint 簡報</vt:lpstr>
      <vt:lpstr>高端新冠肺炎疫苗</vt:lpstr>
      <vt:lpstr>高端</vt:lpstr>
      <vt:lpstr>高端</vt:lpstr>
      <vt:lpstr>SARS COV-2變異危機</vt:lpstr>
      <vt:lpstr>疫苗混打效果比較</vt:lpstr>
      <vt:lpstr>PowerPoint 簡報</vt:lpstr>
      <vt:lpstr>混打順序影響</vt:lpstr>
      <vt:lpstr>PowerPoint 簡報</vt:lpstr>
      <vt:lpstr>疫苗混打副作用</vt:lpstr>
      <vt:lpstr>Take home message </vt:lpstr>
      <vt:lpstr>Take home message </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19流行病學,臨床表現與疫苗預防</dc:title>
  <dc:creator>USER</dc:creator>
  <cp:lastModifiedBy>USER</cp:lastModifiedBy>
  <cp:revision>131</cp:revision>
  <dcterms:created xsi:type="dcterms:W3CDTF">2021-08-06T12:19:49Z</dcterms:created>
  <dcterms:modified xsi:type="dcterms:W3CDTF">2021-08-14T23:09:42Z</dcterms:modified>
</cp:coreProperties>
</file>