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88825" cy="6858000"/>
  <p:notesSz cx="7559675" cy="10691813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Microsoft JhengHei" panose="020B0604030504040204" pitchFamily="34" charset="-120"/>
      <p:regular r:id="rId38"/>
      <p:bold r:id="rId39"/>
    </p:embeddedFont>
    <p:embeddedFont>
      <p:font typeface="Arial Black" panose="020B0A04020102020204" pitchFamily="3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ry82rR2N9EAfLZDW4DM2j69Vu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5012" cy="528637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1525" cy="4002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" name="Google Shape;8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25" cy="480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5012" cy="528637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n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5012" cy="528637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5012" cy="528637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n"/>
          <p:cNvSpPr txBox="1">
            <a:spLocks noGrp="1"/>
          </p:cNvSpPr>
          <p:nvPr>
            <p:ph type="sldNum" idx="4"/>
          </p:nvPr>
        </p:nvSpPr>
        <p:spPr>
          <a:xfrm>
            <a:off x="4278312" y="10156825"/>
            <a:ext cx="3275012" cy="528637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3" name="Google Shape;53;p1:notes"/>
          <p:cNvSpPr/>
          <p:nvPr/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25" cy="480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74ca217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812800"/>
            <a:ext cx="7123113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3" name="Google Shape;123;g874ca21719_0_0:notes"/>
          <p:cNvSpPr/>
          <p:nvPr/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874ca21719_0_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74ca2171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812800"/>
            <a:ext cx="7123113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g874ca21719_0_14:notes"/>
          <p:cNvSpPr/>
          <p:nvPr/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874ca21719_0_1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c063efb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812800"/>
            <a:ext cx="7123113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7" name="Google Shape;137;gec063efb6e_0_0:notes"/>
          <p:cNvSpPr/>
          <p:nvPr/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ec063efb6e_0_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bf2ac7344_0_24:notes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5100" cy="5286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sz="1400"/>
          </a:p>
        </p:txBody>
      </p:sp>
      <p:sp>
        <p:nvSpPr>
          <p:cNvPr id="144" name="Google Shape;144;gebf2ac734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812800"/>
            <a:ext cx="7112000" cy="4002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gebf2ac7344_0_2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ebf2ac7344_0_24:notes"/>
          <p:cNvSpPr txBox="1">
            <a:spLocks noGrp="1"/>
          </p:cNvSpPr>
          <p:nvPr>
            <p:ph type="sldNum" idx="3"/>
          </p:nvPr>
        </p:nvSpPr>
        <p:spPr>
          <a:xfrm>
            <a:off x="4278312" y="10156825"/>
            <a:ext cx="3275100" cy="5286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13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bf2ac7344_0_31:notes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5100" cy="5286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sz="1400"/>
          </a:p>
        </p:txBody>
      </p:sp>
      <p:sp>
        <p:nvSpPr>
          <p:cNvPr id="152" name="Google Shape;152;gebf2ac734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812800"/>
            <a:ext cx="7112000" cy="4002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gebf2ac7344_0_3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ebf2ac7344_0_31:notes"/>
          <p:cNvSpPr txBox="1">
            <a:spLocks noGrp="1"/>
          </p:cNvSpPr>
          <p:nvPr>
            <p:ph type="sldNum" idx="3"/>
          </p:nvPr>
        </p:nvSpPr>
        <p:spPr>
          <a:xfrm>
            <a:off x="4278312" y="10156825"/>
            <a:ext cx="3275100" cy="5286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14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bf2ac7344_0_37:notes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5100" cy="5286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sz="1400"/>
          </a:p>
        </p:txBody>
      </p:sp>
      <p:sp>
        <p:nvSpPr>
          <p:cNvPr id="159" name="Google Shape;159;gebf2ac734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812800"/>
            <a:ext cx="7112000" cy="4002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ebf2ac7344_0_3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gebf2ac7344_0_37:notes"/>
          <p:cNvSpPr txBox="1">
            <a:spLocks noGrp="1"/>
          </p:cNvSpPr>
          <p:nvPr>
            <p:ph type="sldNum" idx="3"/>
          </p:nvPr>
        </p:nvSpPr>
        <p:spPr>
          <a:xfrm>
            <a:off x="4278312" y="10156825"/>
            <a:ext cx="3275100" cy="5286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15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bf2ac734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812800"/>
            <a:ext cx="7123113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6" name="Google Shape;166;gebf2ac7344_0_18:notes"/>
          <p:cNvSpPr/>
          <p:nvPr/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ebf2ac7344_0_1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bf2ac7344_0_43:notes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5100" cy="5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sz="1400"/>
          </a:p>
        </p:txBody>
      </p:sp>
      <p:sp>
        <p:nvSpPr>
          <p:cNvPr id="173" name="Google Shape;173;gebf2ac734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812800"/>
            <a:ext cx="7112000" cy="4002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ebf2ac7344_0_4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ebf2ac7344_0_43:notes"/>
          <p:cNvSpPr txBox="1">
            <a:spLocks noGrp="1"/>
          </p:cNvSpPr>
          <p:nvPr>
            <p:ph type="sldNum" idx="3"/>
          </p:nvPr>
        </p:nvSpPr>
        <p:spPr>
          <a:xfrm>
            <a:off x="4278312" y="10156825"/>
            <a:ext cx="3275100" cy="5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17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827ae1b0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812800"/>
            <a:ext cx="7123113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0" name="Google Shape;180;g7827ae1b05_0_36:notes"/>
          <p:cNvSpPr/>
          <p:nvPr/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7827ae1b05_0_3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bf2ac734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812800"/>
            <a:ext cx="7123113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7" name="Google Shape;187;gebf2ac7344_0_49:notes"/>
          <p:cNvSpPr/>
          <p:nvPr/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ebf2ac7344_0_4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9daad38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812800"/>
            <a:ext cx="7123113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2" name="Google Shape;62;g89daad38d7_0_0:notes"/>
          <p:cNvSpPr/>
          <p:nvPr/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89daad38d7_0_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0928aa8c8_0_169:notes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5100" cy="5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sz="1400"/>
          </a:p>
        </p:txBody>
      </p:sp>
      <p:sp>
        <p:nvSpPr>
          <p:cNvPr id="195" name="Google Shape;195;gf0928aa8c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812800"/>
            <a:ext cx="7112000" cy="4002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f0928aa8c8_0_16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f0928aa8c8_0_169:notes"/>
          <p:cNvSpPr txBox="1">
            <a:spLocks noGrp="1"/>
          </p:cNvSpPr>
          <p:nvPr>
            <p:ph type="sldNum" idx="3"/>
          </p:nvPr>
        </p:nvSpPr>
        <p:spPr>
          <a:xfrm>
            <a:off x="4278312" y="10156825"/>
            <a:ext cx="3275100" cy="5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20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0928aa8c8_0_37:notes"/>
          <p:cNvSpPr txBox="1">
            <a:spLocks noGrp="1"/>
          </p:cNvSpPr>
          <p:nvPr>
            <p:ph type="body" idx="1"/>
          </p:nvPr>
        </p:nvSpPr>
        <p:spPr>
          <a:xfrm>
            <a:off x="1006651" y="5080116"/>
            <a:ext cx="55464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f0928aa8c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3275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0928aa8c8_0_185:notes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5100" cy="5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sz="1400"/>
          </a:p>
        </p:txBody>
      </p:sp>
      <p:sp>
        <p:nvSpPr>
          <p:cNvPr id="210" name="Google Shape;210;gf0928aa8c8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812800"/>
            <a:ext cx="7112000" cy="4002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f0928aa8c8_0_18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f0928aa8c8_0_185:notes"/>
          <p:cNvSpPr txBox="1">
            <a:spLocks noGrp="1"/>
          </p:cNvSpPr>
          <p:nvPr>
            <p:ph type="sldNum" idx="3"/>
          </p:nvPr>
        </p:nvSpPr>
        <p:spPr>
          <a:xfrm>
            <a:off x="4278312" y="10156825"/>
            <a:ext cx="3275100" cy="5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22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0928aa8c8_0_0:notes"/>
          <p:cNvSpPr txBox="1">
            <a:spLocks noGrp="1"/>
          </p:cNvSpPr>
          <p:nvPr>
            <p:ph type="body" idx="1"/>
          </p:nvPr>
        </p:nvSpPr>
        <p:spPr>
          <a:xfrm>
            <a:off x="1006651" y="5080116"/>
            <a:ext cx="55464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f0928aa8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3275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9daad38d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812800"/>
            <a:ext cx="7123113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6" name="Google Shape;236;g89daad38d7_0_14:notes"/>
          <p:cNvSpPr/>
          <p:nvPr/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89daad38d7_0_1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812800"/>
            <a:ext cx="7123113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4" name="Google Shape;244;p2:notes"/>
          <p:cNvSpPr/>
          <p:nvPr/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25" cy="480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827ae1b0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812800"/>
            <a:ext cx="7123113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1" name="Google Shape;251;g7827ae1b05_0_56:notes"/>
          <p:cNvSpPr/>
          <p:nvPr/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7827ae1b05_0_5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827adb70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812800"/>
            <a:ext cx="7123113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9" name="Google Shape;69;g7827adb706_0_35:notes"/>
          <p:cNvSpPr/>
          <p:nvPr/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g7827adb706_0_3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827adb7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812800"/>
            <a:ext cx="7123113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6" name="Google Shape;76;g7827adb706_0_0:notes"/>
          <p:cNvSpPr/>
          <p:nvPr/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7827adb706_0_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827ae1b0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812800"/>
            <a:ext cx="7123113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4" name="Google Shape;84;g7827ae1b05_0_62:notes"/>
          <p:cNvSpPr/>
          <p:nvPr/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7827ae1b05_0_6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9099aa0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812800"/>
            <a:ext cx="7123113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0" name="Google Shape;90;g89099aa070_0_0:notes"/>
          <p:cNvSpPr/>
          <p:nvPr/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89099aa070_0_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827ae1b0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812800"/>
            <a:ext cx="7123113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g7827ae1b05_0_9:notes"/>
          <p:cNvSpPr/>
          <p:nvPr/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7827ae1b05_0_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0928aa8c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3275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gf0928aa8c8_0_90:notes"/>
          <p:cNvSpPr txBox="1">
            <a:spLocks noGrp="1"/>
          </p:cNvSpPr>
          <p:nvPr>
            <p:ph type="body" idx="1"/>
          </p:nvPr>
        </p:nvSpPr>
        <p:spPr>
          <a:xfrm>
            <a:off x="1006651" y="5080116"/>
            <a:ext cx="55464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675" tIns="50350" rIns="100675" bIns="50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f0928aa8c8_0_90:notes"/>
          <p:cNvSpPr txBox="1"/>
          <p:nvPr/>
        </p:nvSpPr>
        <p:spPr>
          <a:xfrm>
            <a:off x="4283170" y="10156793"/>
            <a:ext cx="32763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675" tIns="50350" rIns="100675" bIns="50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6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0928aa8c8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3275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gf0928aa8c8_0_96:notes"/>
          <p:cNvSpPr txBox="1">
            <a:spLocks noGrp="1"/>
          </p:cNvSpPr>
          <p:nvPr>
            <p:ph type="body" idx="1"/>
          </p:nvPr>
        </p:nvSpPr>
        <p:spPr>
          <a:xfrm>
            <a:off x="1006651" y="5080116"/>
            <a:ext cx="55464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675" tIns="50350" rIns="100675" bIns="50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f0928aa8c8_0_96:notes"/>
          <p:cNvSpPr txBox="1"/>
          <p:nvPr/>
        </p:nvSpPr>
        <p:spPr>
          <a:xfrm>
            <a:off x="4283170" y="10156793"/>
            <a:ext cx="32763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675" tIns="50350" rIns="100675" bIns="50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6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17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609600" y="6246812"/>
            <a:ext cx="2808287" cy="468312"/>
          </a:xfrm>
          <a:prstGeom prst="rect">
            <a:avLst/>
          </a:prstGeom>
          <a:noFill/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4137025" y="6246812"/>
            <a:ext cx="3822700" cy="468312"/>
          </a:xfrm>
          <a:prstGeom prst="rect">
            <a:avLst/>
          </a:prstGeom>
          <a:noFill/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667750" y="6246812"/>
            <a:ext cx="2808287" cy="468312"/>
          </a:xfrm>
          <a:prstGeom prst="rect">
            <a:avLst/>
          </a:prstGeom>
          <a:noFill/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609600" y="6246812"/>
            <a:ext cx="2833687" cy="466725"/>
          </a:xfrm>
          <a:prstGeom prst="rect">
            <a:avLst/>
          </a:prstGeom>
          <a:noFill/>
          <a:ln w="9525" cap="flat" cmpd="sng">
            <a:solidFill>
              <a:srgbClr val="3465A4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4168775" y="6246812"/>
            <a:ext cx="3857625" cy="466725"/>
          </a:xfrm>
          <a:prstGeom prst="rect">
            <a:avLst/>
          </a:prstGeom>
          <a:noFill/>
          <a:ln w="9525" cap="flat" cmpd="sng">
            <a:solidFill>
              <a:srgbClr val="3465A4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739187" y="6246812"/>
            <a:ext cx="2833687" cy="466725"/>
          </a:xfrm>
          <a:prstGeom prst="rect">
            <a:avLst/>
          </a:prstGeom>
          <a:noFill/>
          <a:ln w="9525" cap="flat" cmpd="sng">
            <a:solidFill>
              <a:srgbClr val="3465A4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f0928aa8c8_0_31"/>
          <p:cNvSpPr txBox="1">
            <a:spLocks noGrp="1"/>
          </p:cNvSpPr>
          <p:nvPr>
            <p:ph type="title"/>
          </p:nvPr>
        </p:nvSpPr>
        <p:spPr>
          <a:xfrm>
            <a:off x="1096994" y="758952"/>
            <a:ext cx="100557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 b="0">
                <a:solidFill>
                  <a:srgbClr val="262626"/>
                </a:solidFill>
              </a:defRPr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f0928aa8c8_0_31"/>
          <p:cNvSpPr txBox="1">
            <a:spLocks noGrp="1"/>
          </p:cNvSpPr>
          <p:nvPr>
            <p:ph type="body" idx="1"/>
          </p:nvPr>
        </p:nvSpPr>
        <p:spPr>
          <a:xfrm>
            <a:off x="1096994" y="4453128"/>
            <a:ext cx="10055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gf0928aa8c8_0_31"/>
          <p:cNvSpPr txBox="1">
            <a:spLocks noGrp="1"/>
          </p:cNvSpPr>
          <p:nvPr>
            <p:ph type="dt" idx="10"/>
          </p:nvPr>
        </p:nvSpPr>
        <p:spPr>
          <a:xfrm>
            <a:off x="1096148" y="6459537"/>
            <a:ext cx="2471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f0928aa8c8_0_31"/>
          <p:cNvSpPr txBox="1">
            <a:spLocks noGrp="1"/>
          </p:cNvSpPr>
          <p:nvPr>
            <p:ph type="ftr" idx="11"/>
          </p:nvPr>
        </p:nvSpPr>
        <p:spPr>
          <a:xfrm>
            <a:off x="3686273" y="6459537"/>
            <a:ext cx="482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f0928aa8c8_0_31"/>
          <p:cNvSpPr txBox="1">
            <a:spLocks noGrp="1"/>
          </p:cNvSpPr>
          <p:nvPr>
            <p:ph type="sldNum" idx="12"/>
          </p:nvPr>
        </p:nvSpPr>
        <p:spPr>
          <a:xfrm>
            <a:off x="9897071" y="6459537"/>
            <a:ext cx="1312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sz="1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sz="1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sz="1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sz="1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sz="1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sz="1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sz="1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sz="1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sz="1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f0928aa8c8_0_160"/>
          <p:cNvSpPr txBox="1">
            <a:spLocks noGrp="1"/>
          </p:cNvSpPr>
          <p:nvPr>
            <p:ph type="title"/>
          </p:nvPr>
        </p:nvSpPr>
        <p:spPr>
          <a:xfrm>
            <a:off x="1096148" y="287337"/>
            <a:ext cx="100557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f0928aa8c8_0_160"/>
          <p:cNvSpPr txBox="1">
            <a:spLocks noGrp="1"/>
          </p:cNvSpPr>
          <p:nvPr>
            <p:ph type="body" idx="1"/>
          </p:nvPr>
        </p:nvSpPr>
        <p:spPr>
          <a:xfrm>
            <a:off x="1096148" y="1846262"/>
            <a:ext cx="10055700" cy="4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f0928aa8c8_0_160"/>
          <p:cNvSpPr txBox="1">
            <a:spLocks noGrp="1"/>
          </p:cNvSpPr>
          <p:nvPr>
            <p:ph type="dt" idx="10"/>
          </p:nvPr>
        </p:nvSpPr>
        <p:spPr>
          <a:xfrm>
            <a:off x="1096148" y="6459537"/>
            <a:ext cx="2471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f0928aa8c8_0_160"/>
          <p:cNvSpPr txBox="1">
            <a:spLocks noGrp="1"/>
          </p:cNvSpPr>
          <p:nvPr>
            <p:ph type="ftr" idx="11"/>
          </p:nvPr>
        </p:nvSpPr>
        <p:spPr>
          <a:xfrm>
            <a:off x="3686273" y="6459537"/>
            <a:ext cx="482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gf0928aa8c8_0_160"/>
          <p:cNvSpPr txBox="1">
            <a:spLocks noGrp="1"/>
          </p:cNvSpPr>
          <p:nvPr>
            <p:ph type="sldNum" idx="12"/>
          </p:nvPr>
        </p:nvSpPr>
        <p:spPr>
          <a:xfrm>
            <a:off x="9897071" y="6459537"/>
            <a:ext cx="1312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sz="1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sz="1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sz="1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sz="1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sz="1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sz="1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sz="1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sz="1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sz="1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63275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369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369A3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369A3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369A3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369A3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369A3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369A3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369A3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369A3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63275" cy="39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609600" y="6246812"/>
            <a:ext cx="2808287" cy="468312"/>
          </a:xfrm>
          <a:prstGeom prst="rect">
            <a:avLst/>
          </a:prstGeom>
          <a:noFill/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4137025" y="6246812"/>
            <a:ext cx="3822700" cy="468312"/>
          </a:xfrm>
          <a:prstGeom prst="rect">
            <a:avLst/>
          </a:prstGeom>
          <a:noFill/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667750" y="6246812"/>
            <a:ext cx="2808287" cy="468312"/>
          </a:xfrm>
          <a:prstGeom prst="rect">
            <a:avLst/>
          </a:prstGeom>
          <a:noFill/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3175"/>
            <a:ext cx="12187237" cy="68516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63275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0369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0369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0369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0369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0369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0369A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0369A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0369A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0369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63275" cy="39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609600" y="6246812"/>
            <a:ext cx="2833687" cy="466725"/>
          </a:xfrm>
          <a:prstGeom prst="rect">
            <a:avLst/>
          </a:prstGeom>
          <a:noFill/>
          <a:ln w="9525" cap="flat" cmpd="sng">
            <a:solidFill>
              <a:srgbClr val="3465A4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168775" y="6246812"/>
            <a:ext cx="3857625" cy="466725"/>
          </a:xfrm>
          <a:prstGeom prst="rect">
            <a:avLst/>
          </a:prstGeom>
          <a:noFill/>
          <a:ln w="9525" cap="flat" cmpd="sng">
            <a:solidFill>
              <a:srgbClr val="3465A4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739187" y="6246812"/>
            <a:ext cx="2833687" cy="466725"/>
          </a:xfrm>
          <a:prstGeom prst="rect">
            <a:avLst/>
          </a:prstGeom>
          <a:noFill/>
          <a:ln w="9525" cap="flat" cmpd="sng">
            <a:solidFill>
              <a:srgbClr val="3465A4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5" y="4762"/>
            <a:ext cx="12185649" cy="68484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>
            <a:spLocks noGrp="1"/>
          </p:cNvSpPr>
          <p:nvPr>
            <p:ph type="title" idx="4294967295"/>
          </p:nvPr>
        </p:nvSpPr>
        <p:spPr>
          <a:xfrm>
            <a:off x="1439862" y="1943100"/>
            <a:ext cx="93600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流行性感冒:流行病學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7" name="Google Shape;57;p1"/>
          <p:cNvSpPr txBox="1">
            <a:spLocks noGrp="1"/>
          </p:cNvSpPr>
          <p:nvPr>
            <p:ph type="subTitle" idx="1"/>
          </p:nvPr>
        </p:nvSpPr>
        <p:spPr>
          <a:xfrm>
            <a:off x="3779820" y="3455975"/>
            <a:ext cx="67896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Sep. 18, 2021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奇美醫院急診部 </a:t>
            </a: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蔡瑋峻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244475"/>
            <a:ext cx="2303462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0325" y="5184775"/>
            <a:ext cx="5038725" cy="15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74ca21719_0_0"/>
          <p:cNvSpPr txBox="1">
            <a:spLocks noGrp="1"/>
          </p:cNvSpPr>
          <p:nvPr>
            <p:ph type="title" idx="4294967295"/>
          </p:nvPr>
        </p:nvSpPr>
        <p:spPr>
          <a:xfrm>
            <a:off x="609600" y="273050"/>
            <a:ext cx="109695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0">
                <a:latin typeface="Comic Sans MS"/>
                <a:ea typeface="Comic Sans MS"/>
                <a:cs typeface="Comic Sans MS"/>
                <a:sym typeface="Comic Sans MS"/>
              </a:rPr>
              <a:t>流行性感冒 (Influenza)</a:t>
            </a:r>
            <a:endParaRPr sz="4400" i="0" u="none" strike="noStrike" cap="none">
              <a:solidFill>
                <a:srgbClr val="0369A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7" name="Google Shape;127;g874ca21719_0_0"/>
          <p:cNvSpPr txBox="1">
            <a:spLocks noGrp="1"/>
          </p:cNvSpPr>
          <p:nvPr>
            <p:ph type="subTitle" idx="1"/>
          </p:nvPr>
        </p:nvSpPr>
        <p:spPr>
          <a:xfrm>
            <a:off x="609600" y="1604950"/>
            <a:ext cx="109695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4064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A型流感病毒：</a:t>
            </a:r>
            <a:endParaRPr sz="28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       H抗原亞型共有18 種，為H1-H18</a:t>
            </a:r>
            <a:endParaRPr sz="28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       N 抗原亞型共11 種，為N1-N11</a:t>
            </a:r>
            <a:endParaRPr sz="2800"/>
          </a:p>
          <a:p>
            <a:pPr marL="457200" marR="0" lvl="0" indent="-4064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B型流感病毒：</a:t>
            </a:r>
            <a:endParaRPr sz="28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      B/Yamagata</a:t>
            </a:r>
            <a:endParaRPr sz="28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      B/Victoria</a:t>
            </a:r>
            <a:endParaRPr sz="28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74ca21719_0_14"/>
          <p:cNvSpPr txBox="1">
            <a:spLocks noGrp="1"/>
          </p:cNvSpPr>
          <p:nvPr>
            <p:ph type="title" idx="4294967295"/>
          </p:nvPr>
        </p:nvSpPr>
        <p:spPr>
          <a:xfrm>
            <a:off x="609600" y="273050"/>
            <a:ext cx="109695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0">
                <a:latin typeface="Comic Sans MS"/>
                <a:ea typeface="Comic Sans MS"/>
                <a:cs typeface="Comic Sans MS"/>
                <a:sym typeface="Comic Sans MS"/>
              </a:rPr>
              <a:t>流感病毒命名</a:t>
            </a:r>
            <a:endParaRPr sz="4400" i="0" u="none" strike="noStrike" cap="none">
              <a:solidFill>
                <a:srgbClr val="0369A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4" name="Google Shape;134;g874ca21719_0_14"/>
          <p:cNvSpPr txBox="1">
            <a:spLocks noGrp="1"/>
          </p:cNvSpPr>
          <p:nvPr>
            <p:ph type="subTitle" idx="1"/>
          </p:nvPr>
        </p:nvSpPr>
        <p:spPr>
          <a:xfrm>
            <a:off x="609600" y="1604950"/>
            <a:ext cx="109695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• A型流感：</a:t>
            </a: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 型別/宿主/分離地區/病毒株序號/分離年份/HnNn</a:t>
            </a: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 eg, A/swine/Iowa/15/30(H1N1)</a:t>
            </a: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 1930年在Iowa分離的以豬為宿主的A型流感病毒，序號15</a:t>
            </a: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• B型流感：</a:t>
            </a: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  型別/分離地區/病毒株序號/分離年份</a:t>
            </a: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  eg,B/Beijing/243/97</a:t>
            </a: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c063efb6e_0_0"/>
          <p:cNvSpPr txBox="1">
            <a:spLocks noGrp="1"/>
          </p:cNvSpPr>
          <p:nvPr>
            <p:ph type="title" idx="4294967295"/>
          </p:nvPr>
        </p:nvSpPr>
        <p:spPr>
          <a:xfrm>
            <a:off x="609600" y="273050"/>
            <a:ext cx="109695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0">
                <a:latin typeface="Comic Sans MS"/>
                <a:ea typeface="Comic Sans MS"/>
                <a:cs typeface="Comic Sans MS"/>
                <a:sym typeface="Comic Sans MS"/>
              </a:rPr>
              <a:t>2021全世界的流感狀況</a:t>
            </a:r>
            <a:endParaRPr sz="4400" i="0" u="none" strike="noStrike" cap="none">
              <a:solidFill>
                <a:srgbClr val="0369A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1" name="Google Shape;141;gec063efb6e_0_0"/>
          <p:cNvSpPr txBox="1">
            <a:spLocks noGrp="1"/>
          </p:cNvSpPr>
          <p:nvPr>
            <p:ph type="subTitle" idx="1"/>
          </p:nvPr>
        </p:nvSpPr>
        <p:spPr>
          <a:xfrm>
            <a:off x="609600" y="1604950"/>
            <a:ext cx="109695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4064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2021:全球流感活動水平遠低於預期</a:t>
            </a: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marR="0" lvl="0" indent="-4064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Sep 2020 - May 2021: </a:t>
            </a: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only 0.05% of 485,637 respiratory specimens tested and reported to the US CDC were positive for influenza viruses. </a:t>
            </a: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                                                          (</a:t>
            </a:r>
            <a:r>
              <a:rPr lang="en-US" sz="2600" i="1">
                <a:solidFill>
                  <a:srgbClr val="333333"/>
                </a:solidFill>
              </a:rPr>
              <a:t>JAMA. </a:t>
            </a:r>
            <a:r>
              <a:rPr lang="en-US" sz="2600">
                <a:solidFill>
                  <a:srgbClr val="333333"/>
                </a:solidFill>
              </a:rPr>
              <a:t>2021;325(22):2247-2248.</a:t>
            </a:r>
            <a:r>
              <a:rPr lang="en-US" sz="2600"/>
              <a:t>)</a:t>
            </a:r>
            <a:endParaRPr sz="26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/>
              <a:t>Coinfection with influenza and SARS-CoV-2 was associated with an increased risk of death (OR 5.92, 95% CI: 3.21–10.91).</a:t>
            </a:r>
            <a:endParaRPr sz="2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                                            </a:t>
            </a:r>
            <a:r>
              <a:rPr lang="en-US" sz="2600"/>
              <a:t>  (</a:t>
            </a:r>
            <a:r>
              <a:rPr lang="en-US" sz="2600" i="1"/>
              <a:t>Int J Epidemiol.</a:t>
            </a:r>
            <a:r>
              <a:rPr lang="en-US" sz="2600"/>
              <a:t> 2021;50(4):1124-1133.)</a:t>
            </a:r>
            <a:endParaRPr sz="2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ebf2ac7344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149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ebf2ac7344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9775" y="1057275"/>
            <a:ext cx="8958724" cy="536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ebf2ac7344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725" y="64675"/>
            <a:ext cx="8684550" cy="654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ebf2ac7344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650" y="554749"/>
            <a:ext cx="9833500" cy="560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bf2ac7344_0_18"/>
          <p:cNvSpPr txBox="1">
            <a:spLocks noGrp="1"/>
          </p:cNvSpPr>
          <p:nvPr>
            <p:ph type="title" idx="4294967295"/>
          </p:nvPr>
        </p:nvSpPr>
        <p:spPr>
          <a:xfrm>
            <a:off x="609600" y="273050"/>
            <a:ext cx="109695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0">
                <a:latin typeface="Comic Sans MS"/>
                <a:ea typeface="Comic Sans MS"/>
                <a:cs typeface="Comic Sans MS"/>
                <a:sym typeface="Comic Sans MS"/>
              </a:rPr>
              <a:t>2021全世界的流感狀況</a:t>
            </a:r>
            <a:endParaRPr sz="4400" i="0" u="none" strike="noStrike" cap="none">
              <a:solidFill>
                <a:srgbClr val="0369A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0" name="Google Shape;170;gebf2ac7344_0_18"/>
          <p:cNvSpPr txBox="1">
            <a:spLocks noGrp="1"/>
          </p:cNvSpPr>
          <p:nvPr>
            <p:ph type="subTitle" idx="1"/>
          </p:nvPr>
        </p:nvSpPr>
        <p:spPr>
          <a:xfrm>
            <a:off x="609600" y="1604950"/>
            <a:ext cx="109695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The risk of testing positive for SARS-CoV-2 was 58% lower among influenza-positive cases. </a:t>
            </a:r>
            <a:endParaRPr sz="2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                                            </a:t>
            </a:r>
            <a:r>
              <a:rPr lang="en-US" sz="2600">
                <a:solidFill>
                  <a:schemeClr val="dk1"/>
                </a:solidFill>
              </a:rPr>
              <a:t>  (</a:t>
            </a:r>
            <a:r>
              <a:rPr lang="en-US" sz="2600" i="1">
                <a:solidFill>
                  <a:schemeClr val="dk1"/>
                </a:solidFill>
              </a:rPr>
              <a:t>Int J Epidemiol.</a:t>
            </a:r>
            <a:r>
              <a:rPr lang="en-US" sz="2600">
                <a:solidFill>
                  <a:schemeClr val="dk1"/>
                </a:solidFill>
              </a:rPr>
              <a:t> 2021;50(4):1124-1133.)</a:t>
            </a:r>
            <a:endParaRPr sz="2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Adjusted odds ratio (aOR) of COVID-19 infection risk between the influenza-vaccination group and no-influenza-vaccination group was 0.76 (95% confidence interval (CI), 0.75–0.77).</a:t>
            </a:r>
            <a:endParaRPr sz="2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                                            </a:t>
            </a:r>
            <a:r>
              <a:rPr lang="en-US" sz="2600"/>
              <a:t>  (</a:t>
            </a:r>
            <a:r>
              <a:rPr lang="en-US" sz="2600" i="1"/>
              <a:t>Sci Rep. 2021 May 26;11(1):11025</a:t>
            </a:r>
            <a:r>
              <a:rPr lang="en-US" sz="2600"/>
              <a:t>)</a:t>
            </a:r>
            <a:endParaRPr sz="2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ebf2ac7344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1600" y="164100"/>
            <a:ext cx="7140625" cy="62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827ae1b05_0_36"/>
          <p:cNvSpPr txBox="1">
            <a:spLocks noGrp="1"/>
          </p:cNvSpPr>
          <p:nvPr>
            <p:ph type="title" idx="4294967295"/>
          </p:nvPr>
        </p:nvSpPr>
        <p:spPr>
          <a:xfrm>
            <a:off x="609600" y="273050"/>
            <a:ext cx="109695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0">
                <a:latin typeface="Comic Sans MS"/>
                <a:ea typeface="Comic Sans MS"/>
                <a:cs typeface="Comic Sans MS"/>
                <a:sym typeface="Comic Sans MS"/>
              </a:rPr>
              <a:t>台灣的流感監測系統 </a:t>
            </a:r>
            <a:endParaRPr sz="4400" i="0" u="none" strike="noStrike" cap="none">
              <a:solidFill>
                <a:srgbClr val="0369A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4" name="Google Shape;184;g7827ae1b05_0_36"/>
          <p:cNvSpPr txBox="1">
            <a:spLocks noGrp="1"/>
          </p:cNvSpPr>
          <p:nvPr>
            <p:ph type="subTitle" idx="1"/>
          </p:nvPr>
        </p:nvSpPr>
        <p:spPr>
          <a:xfrm>
            <a:off x="1393175" y="1605000"/>
            <a:ext cx="101859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700"/>
              <a:buFont typeface="Noto Sans Symbols"/>
              <a:buChar char="●"/>
            </a:pPr>
            <a:r>
              <a:rPr lang="en-US" sz="2500" b="1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病例監測</a:t>
            </a:r>
            <a:endParaRPr sz="3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iauKai"/>
              <a:buChar char="○"/>
            </a:pPr>
            <a:r>
              <a:rPr lang="en-US" sz="21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法定傳染病監視通報系統：流感併發重症、新型A型流感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iauKai"/>
              <a:buChar char="○"/>
            </a:pPr>
            <a:r>
              <a:rPr lang="en-US" sz="21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症狀監視通報系統：類流感聚集、國際機場入境發燒旅客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3700"/>
              <a:buFont typeface="Noto Sans Symbols"/>
              <a:buChar char="●"/>
            </a:pPr>
            <a:r>
              <a:rPr lang="en-US" sz="2500" b="1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流行趨勢監測</a:t>
            </a:r>
            <a:endParaRPr sz="3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iauKai"/>
              <a:buChar char="○"/>
            </a:pPr>
            <a:r>
              <a:rPr lang="en-US" sz="21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即時疫情監測及預警系統(RODS) 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iauKai"/>
              <a:buChar char="○"/>
            </a:pPr>
            <a:r>
              <a:rPr lang="en-US" sz="21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肺炎及流感死亡監視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iauKai"/>
              <a:buChar char="○"/>
            </a:pPr>
            <a:r>
              <a:rPr lang="en-US" sz="21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人口密集機構傳染病監視通報系統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iauKai"/>
              <a:buChar char="○"/>
            </a:pPr>
            <a:r>
              <a:rPr lang="en-US" sz="21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學校傳染病監視通報系統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iauKai"/>
              <a:buChar char="○"/>
            </a:pPr>
            <a:r>
              <a:rPr lang="en-US" sz="21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定點醫師監測系統</a:t>
            </a:r>
            <a:endParaRPr sz="210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3700"/>
              <a:buFont typeface="Noto Sans Symbols"/>
              <a:buChar char="●"/>
            </a:pPr>
            <a:r>
              <a:rPr lang="en-US" sz="2500" b="1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病毒活動監測</a:t>
            </a:r>
            <a:endParaRPr sz="3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iauKai"/>
              <a:buChar char="○"/>
            </a:pPr>
            <a:r>
              <a:rPr lang="en-US" sz="21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病毒性合約實驗室監視通報系統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iauKai"/>
              <a:buChar char="○"/>
            </a:pPr>
            <a:r>
              <a:rPr lang="en-US" sz="21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病毒抗原及抗藥性分析</a:t>
            </a:r>
            <a:endParaRPr sz="29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ebf2ac7344_0_49"/>
          <p:cNvSpPr txBox="1">
            <a:spLocks noGrp="1"/>
          </p:cNvSpPr>
          <p:nvPr>
            <p:ph type="title" idx="4294967295"/>
          </p:nvPr>
        </p:nvSpPr>
        <p:spPr>
          <a:xfrm>
            <a:off x="609600" y="273050"/>
            <a:ext cx="109695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0">
                <a:latin typeface="Comic Sans MS"/>
                <a:ea typeface="Comic Sans MS"/>
                <a:cs typeface="Comic Sans MS"/>
                <a:sym typeface="Comic Sans MS"/>
              </a:rPr>
              <a:t>2021台灣的流感狀況</a:t>
            </a:r>
            <a:endParaRPr sz="4400" i="0" u="none" strike="noStrike" cap="none">
              <a:solidFill>
                <a:srgbClr val="0369A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1" name="Google Shape;191;gebf2ac7344_0_49"/>
          <p:cNvSpPr txBox="1">
            <a:spLocks noGrp="1"/>
          </p:cNvSpPr>
          <p:nvPr>
            <p:ph type="subTitle" idx="1"/>
          </p:nvPr>
        </p:nvSpPr>
        <p:spPr>
          <a:xfrm>
            <a:off x="609600" y="1604950"/>
            <a:ext cx="109695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pic>
        <p:nvPicPr>
          <p:cNvPr id="192" name="Google Shape;192;gebf2ac7344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649" y="1197150"/>
            <a:ext cx="7896900" cy="57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9daad38d7_0_0"/>
          <p:cNvSpPr txBox="1">
            <a:spLocks noGrp="1"/>
          </p:cNvSpPr>
          <p:nvPr>
            <p:ph type="title" idx="4294967295"/>
          </p:nvPr>
        </p:nvSpPr>
        <p:spPr>
          <a:xfrm>
            <a:off x="609600" y="273050"/>
            <a:ext cx="109695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0">
                <a:latin typeface="Comic Sans MS"/>
                <a:ea typeface="Comic Sans MS"/>
                <a:cs typeface="Comic Sans MS"/>
                <a:sym typeface="Comic Sans MS"/>
              </a:rPr>
              <a:t>簡報大綱</a:t>
            </a:r>
            <a:endParaRPr b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6" name="Google Shape;66;g89daad38d7_0_0"/>
          <p:cNvSpPr txBox="1">
            <a:spLocks noGrp="1"/>
          </p:cNvSpPr>
          <p:nvPr>
            <p:ph type="subTitle" idx="1"/>
          </p:nvPr>
        </p:nvSpPr>
        <p:spPr>
          <a:xfrm>
            <a:off x="609600" y="1604950"/>
            <a:ext cx="109695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4318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流感的簡介</a:t>
            </a:r>
            <a:endParaRPr/>
          </a:p>
          <a:p>
            <a:pPr marL="457200" lvl="0" indent="-4318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>
                <a:solidFill>
                  <a:schemeClr val="dk1"/>
                </a:solidFill>
              </a:rPr>
              <a:t>世界各國流感現況</a:t>
            </a:r>
            <a:endParaRPr/>
          </a:p>
          <a:p>
            <a:pPr marL="457200" marR="0" lvl="0" indent="-4318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台灣的流感現況</a:t>
            </a:r>
            <a:endParaRPr/>
          </a:p>
          <a:p>
            <a:pPr marL="457200" marR="0" lvl="0" indent="-4318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>
                <a:solidFill>
                  <a:schemeClr val="dk1"/>
                </a:solidFill>
              </a:rPr>
              <a:t>台灣的</a:t>
            </a:r>
            <a:r>
              <a:rPr lang="en-US"/>
              <a:t>流感防治政策</a:t>
            </a:r>
            <a:endParaRPr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0928aa8c8_0_169"/>
          <p:cNvSpPr txBox="1">
            <a:spLocks noGrp="1"/>
          </p:cNvSpPr>
          <p:nvPr>
            <p:ph type="title"/>
          </p:nvPr>
        </p:nvSpPr>
        <p:spPr>
          <a:xfrm>
            <a:off x="1096994" y="758952"/>
            <a:ext cx="10055700" cy="3566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f0928aa8c8_0_169"/>
          <p:cNvSpPr txBox="1">
            <a:spLocks noGrp="1"/>
          </p:cNvSpPr>
          <p:nvPr>
            <p:ph type="body" idx="1"/>
          </p:nvPr>
        </p:nvSpPr>
        <p:spPr>
          <a:xfrm>
            <a:off x="1096994" y="4453128"/>
            <a:ext cx="100557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201" name="Google Shape;201;gf0928aa8c8_0_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025" y="166038"/>
            <a:ext cx="8990026" cy="652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0928aa8c8_0_37"/>
          <p:cNvSpPr txBox="1"/>
          <p:nvPr/>
        </p:nvSpPr>
        <p:spPr>
          <a:xfrm>
            <a:off x="9897071" y="6459537"/>
            <a:ext cx="1312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/>
          </a:p>
        </p:txBody>
      </p:sp>
      <p:pic>
        <p:nvPicPr>
          <p:cNvPr id="207" name="Google Shape;207;gf0928aa8c8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825" y="152400"/>
            <a:ext cx="9444224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0928aa8c8_0_185"/>
          <p:cNvSpPr txBox="1">
            <a:spLocks noGrp="1"/>
          </p:cNvSpPr>
          <p:nvPr>
            <p:ph type="title"/>
          </p:nvPr>
        </p:nvSpPr>
        <p:spPr>
          <a:xfrm>
            <a:off x="1096994" y="758952"/>
            <a:ext cx="10055700" cy="3566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f0928aa8c8_0_185"/>
          <p:cNvSpPr txBox="1">
            <a:spLocks noGrp="1"/>
          </p:cNvSpPr>
          <p:nvPr>
            <p:ph type="body" idx="1"/>
          </p:nvPr>
        </p:nvSpPr>
        <p:spPr>
          <a:xfrm>
            <a:off x="1096994" y="4453128"/>
            <a:ext cx="100557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216" name="Google Shape;216;gf0928aa8c8_0_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763" y="142500"/>
            <a:ext cx="9210075" cy="6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gf0928aa8c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866" y="4538662"/>
            <a:ext cx="5207000" cy="18415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>
              <a:srgbClr val="000000">
                <a:alpha val="42750"/>
              </a:srgbClr>
            </a:outerShdw>
          </a:effectLst>
        </p:spPr>
      </p:pic>
      <p:pic>
        <p:nvPicPr>
          <p:cNvPr id="222" name="Google Shape;222;gf0928aa8c8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06" y="47625"/>
            <a:ext cx="4995862" cy="42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f0928aa8c8_0_0"/>
          <p:cNvSpPr/>
          <p:nvPr/>
        </p:nvSpPr>
        <p:spPr>
          <a:xfrm rot="5400000" flipH="1">
            <a:off x="4946432" y="2276331"/>
            <a:ext cx="785813" cy="2081498"/>
          </a:xfrm>
          <a:custGeom>
            <a:avLst/>
            <a:gdLst/>
            <a:ahLst/>
            <a:cxnLst/>
            <a:rect l="l" t="t" r="r" b="b"/>
            <a:pathLst>
              <a:path w="785813" h="1562100" extrusionOk="0">
                <a:moveTo>
                  <a:pt x="0" y="1342701"/>
                </a:moveTo>
                <a:lnTo>
                  <a:pt x="479660" y="1342701"/>
                </a:lnTo>
                <a:lnTo>
                  <a:pt x="479660" y="219399"/>
                </a:lnTo>
                <a:lnTo>
                  <a:pt x="392907" y="219399"/>
                </a:lnTo>
                <a:lnTo>
                  <a:pt x="589360" y="0"/>
                </a:lnTo>
                <a:lnTo>
                  <a:pt x="785813" y="219399"/>
                </a:lnTo>
                <a:lnTo>
                  <a:pt x="699059" y="219399"/>
                </a:lnTo>
                <a:lnTo>
                  <a:pt x="699059" y="1562100"/>
                </a:lnTo>
                <a:lnTo>
                  <a:pt x="0" y="1562100"/>
                </a:lnTo>
                <a:close/>
              </a:path>
            </a:pathLst>
          </a:cu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gf0928aa8c8_0_0"/>
          <p:cNvSpPr txBox="1"/>
          <p:nvPr/>
        </p:nvSpPr>
        <p:spPr>
          <a:xfrm>
            <a:off x="4016387" y="3716337"/>
            <a:ext cx="829500" cy="608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Google Shape;225;gf0928aa8c8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429" y="88900"/>
            <a:ext cx="3849687" cy="3627437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>
              <a:srgbClr val="000000">
                <a:alpha val="42750"/>
              </a:srgbClr>
            </a:outerShdw>
          </a:effectLst>
        </p:spPr>
      </p:pic>
      <p:sp>
        <p:nvSpPr>
          <p:cNvPr id="226" name="Google Shape;226;gf0928aa8c8_0_0"/>
          <p:cNvSpPr txBox="1"/>
          <p:nvPr/>
        </p:nvSpPr>
        <p:spPr>
          <a:xfrm>
            <a:off x="6862562" y="2492375"/>
            <a:ext cx="1726800" cy="431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gf0928aa8c8_0_0"/>
          <p:cNvSpPr/>
          <p:nvPr/>
        </p:nvSpPr>
        <p:spPr>
          <a:xfrm>
            <a:off x="7918504" y="3762375"/>
            <a:ext cx="575400" cy="890700"/>
          </a:xfrm>
          <a:prstGeom prst="downArrow">
            <a:avLst>
              <a:gd name="adj1" fmla="val 16364"/>
              <a:gd name="adj2" fmla="val 50000"/>
            </a:avLst>
          </a:pr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gf0928aa8c8_0_0"/>
          <p:cNvSpPr txBox="1"/>
          <p:nvPr/>
        </p:nvSpPr>
        <p:spPr>
          <a:xfrm>
            <a:off x="-55019" y="4581525"/>
            <a:ext cx="419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icrosoft JhengHei"/>
              <a:buNone/>
            </a:pPr>
            <a:r>
              <a:rPr lang="en-US" sz="16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網址：https://www.cdc.gov.tw</a:t>
            </a:r>
            <a:endParaRPr/>
          </a:p>
        </p:txBody>
      </p:sp>
      <p:sp>
        <p:nvSpPr>
          <p:cNvPr id="229" name="Google Shape;229;gf0928aa8c8_0_0"/>
          <p:cNvSpPr txBox="1"/>
          <p:nvPr/>
        </p:nvSpPr>
        <p:spPr>
          <a:xfrm>
            <a:off x="4742214" y="3868737"/>
            <a:ext cx="520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icrosoft JhengHei"/>
              <a:buNone/>
            </a:pPr>
            <a:r>
              <a:rPr lang="en-US" sz="16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１</a:t>
            </a:r>
            <a:endParaRPr/>
          </a:p>
        </p:txBody>
      </p:sp>
      <p:sp>
        <p:nvSpPr>
          <p:cNvPr id="230" name="Google Shape;230;gf0928aa8c8_0_0"/>
          <p:cNvSpPr txBox="1"/>
          <p:nvPr/>
        </p:nvSpPr>
        <p:spPr>
          <a:xfrm>
            <a:off x="8166089" y="2540000"/>
            <a:ext cx="520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icrosoft JhengHei"/>
              <a:buNone/>
            </a:pPr>
            <a:r>
              <a:rPr lang="en-US" sz="16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２</a:t>
            </a:r>
            <a:endParaRPr/>
          </a:p>
        </p:txBody>
      </p:sp>
      <p:sp>
        <p:nvSpPr>
          <p:cNvPr id="231" name="Google Shape;231;gf0928aa8c8_0_0"/>
          <p:cNvSpPr txBox="1"/>
          <p:nvPr/>
        </p:nvSpPr>
        <p:spPr>
          <a:xfrm>
            <a:off x="4460771" y="5610225"/>
            <a:ext cx="7681500" cy="433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gf0928aa8c8_0_0"/>
          <p:cNvSpPr txBox="1"/>
          <p:nvPr/>
        </p:nvSpPr>
        <p:spPr>
          <a:xfrm>
            <a:off x="11757137" y="5610225"/>
            <a:ext cx="288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icrosoft JhengHei"/>
              <a:buNone/>
            </a:pPr>
            <a:r>
              <a:rPr lang="en-US" sz="16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３</a:t>
            </a:r>
            <a:endParaRPr/>
          </a:p>
        </p:txBody>
      </p:sp>
      <p:sp>
        <p:nvSpPr>
          <p:cNvPr id="233" name="Google Shape;233;gf0928aa8c8_0_0"/>
          <p:cNvSpPr txBox="1"/>
          <p:nvPr/>
        </p:nvSpPr>
        <p:spPr>
          <a:xfrm>
            <a:off x="9897071" y="6459537"/>
            <a:ext cx="1312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9daad38d7_0_14"/>
          <p:cNvSpPr txBox="1">
            <a:spLocks noGrp="1"/>
          </p:cNvSpPr>
          <p:nvPr>
            <p:ph type="title" idx="4294967295"/>
          </p:nvPr>
        </p:nvSpPr>
        <p:spPr>
          <a:xfrm>
            <a:off x="609600" y="273050"/>
            <a:ext cx="109695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4400" i="0" u="none" strike="noStrike" cap="none">
              <a:solidFill>
                <a:srgbClr val="0369A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0" name="Google Shape;240;g89daad38d7_0_14"/>
          <p:cNvSpPr txBox="1">
            <a:spLocks noGrp="1"/>
          </p:cNvSpPr>
          <p:nvPr>
            <p:ph type="subTitle" idx="1"/>
          </p:nvPr>
        </p:nvSpPr>
        <p:spPr>
          <a:xfrm>
            <a:off x="609600" y="1604950"/>
            <a:ext cx="109695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</p:txBody>
      </p:sp>
      <p:pic>
        <p:nvPicPr>
          <p:cNvPr id="241" name="Google Shape;241;g89daad38d7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7750" y="2159388"/>
            <a:ext cx="10328849" cy="313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"/>
          <p:cNvSpPr txBox="1">
            <a:spLocks noGrp="1"/>
          </p:cNvSpPr>
          <p:nvPr>
            <p:ph type="title" idx="4294967295"/>
          </p:nvPr>
        </p:nvSpPr>
        <p:spPr>
          <a:xfrm>
            <a:off x="609600" y="273050"/>
            <a:ext cx="10969625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0">
                <a:latin typeface="Comic Sans MS"/>
                <a:ea typeface="Comic Sans MS"/>
                <a:cs typeface="Comic Sans MS"/>
                <a:sym typeface="Comic Sans MS"/>
              </a:rPr>
              <a:t>流感名詞</a:t>
            </a:r>
            <a:endParaRPr sz="4400" i="0" u="none" strike="noStrike" cap="none">
              <a:solidFill>
                <a:srgbClr val="0369A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8" name="Google Shape;248;p2"/>
          <p:cNvSpPr txBox="1">
            <a:spLocks noGrp="1"/>
          </p:cNvSpPr>
          <p:nvPr>
            <p:ph type="subTitle" idx="1"/>
          </p:nvPr>
        </p:nvSpPr>
        <p:spPr>
          <a:xfrm>
            <a:off x="609600" y="1604950"/>
            <a:ext cx="109695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4064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流感併發重症(Severe Complicated Influenza )</a:t>
            </a: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通報條件係為患者出現類流感症狀後兩週內，因併發症</a:t>
            </a: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(如肺部併發症、神經系統併發症、</a:t>
            </a: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侵襲性細菌感染、心肌炎或心包膜炎等)</a:t>
            </a: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需加護病房治療或死亡者，</a:t>
            </a: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其確定病例為流感病毒檢驗結果為陽性者。</a:t>
            </a: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827ae1b05_0_56"/>
          <p:cNvSpPr txBox="1">
            <a:spLocks noGrp="1"/>
          </p:cNvSpPr>
          <p:nvPr>
            <p:ph type="title" idx="4294967295"/>
          </p:nvPr>
        </p:nvSpPr>
        <p:spPr>
          <a:xfrm>
            <a:off x="1019800" y="2745975"/>
            <a:ext cx="109695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0">
                <a:latin typeface="Comic Sans MS"/>
                <a:ea typeface="Comic Sans MS"/>
                <a:cs typeface="Comic Sans MS"/>
                <a:sym typeface="Comic Sans MS"/>
              </a:rPr>
              <a:t>Thank you!</a:t>
            </a:r>
            <a:endParaRPr sz="4400" i="0" u="none" strike="noStrike" cap="none">
              <a:solidFill>
                <a:srgbClr val="0369A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5" name="Google Shape;255;g7827ae1b05_0_56"/>
          <p:cNvSpPr txBox="1">
            <a:spLocks noGrp="1"/>
          </p:cNvSpPr>
          <p:nvPr>
            <p:ph type="subTitle" idx="1"/>
          </p:nvPr>
        </p:nvSpPr>
        <p:spPr>
          <a:xfrm>
            <a:off x="609600" y="1604950"/>
            <a:ext cx="109695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827adb706_0_35"/>
          <p:cNvSpPr txBox="1">
            <a:spLocks noGrp="1"/>
          </p:cNvSpPr>
          <p:nvPr>
            <p:ph type="title" idx="4294967295"/>
          </p:nvPr>
        </p:nvSpPr>
        <p:spPr>
          <a:xfrm>
            <a:off x="609600" y="273050"/>
            <a:ext cx="109695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0">
                <a:latin typeface="Comic Sans MS"/>
                <a:ea typeface="Comic Sans MS"/>
                <a:cs typeface="Comic Sans MS"/>
                <a:sym typeface="Comic Sans MS"/>
              </a:rPr>
              <a:t>流行性感冒 (Influenza)</a:t>
            </a:r>
            <a:endParaRPr sz="4400" i="0" u="none" strike="noStrike" cap="none">
              <a:solidFill>
                <a:srgbClr val="0369A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" name="Google Shape;73;g7827adb706_0_35"/>
          <p:cNvSpPr txBox="1">
            <a:spLocks noGrp="1"/>
          </p:cNvSpPr>
          <p:nvPr>
            <p:ph type="subTitle" idx="1"/>
          </p:nvPr>
        </p:nvSpPr>
        <p:spPr>
          <a:xfrm>
            <a:off x="609600" y="1604950"/>
            <a:ext cx="109695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4064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流感病毒:</a:t>
            </a:r>
            <a:endParaRPr sz="2800"/>
          </a:p>
          <a:p>
            <a:pPr marL="457200" marR="0" lvl="0" indent="-4064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  屬正黏液病毒科(</a:t>
            </a:r>
            <a:r>
              <a:rPr lang="en-US" sz="2800" i="1"/>
              <a:t>Orthomyxoviridae</a:t>
            </a:r>
            <a:r>
              <a:rPr lang="en-US" sz="2800"/>
              <a:t>)</a:t>
            </a:r>
            <a:endParaRPr sz="2800"/>
          </a:p>
          <a:p>
            <a:pPr marL="457200" marR="0" lvl="0" indent="-4064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  單股有套膜的RNA病毒</a:t>
            </a:r>
            <a:endParaRPr sz="2800"/>
          </a:p>
          <a:p>
            <a:pPr marL="457200" marR="0" lvl="0" indent="-4064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  </a:t>
            </a:r>
            <a:r>
              <a:rPr lang="en-US" sz="2800">
                <a:solidFill>
                  <a:schemeClr val="dk1"/>
                </a:solidFill>
              </a:rPr>
              <a:t>急性呼吸道病症，從無症狀到嚴重併發症</a:t>
            </a:r>
            <a:endParaRPr sz="2800">
              <a:solidFill>
                <a:schemeClr val="dk1"/>
              </a:solidFill>
            </a:endParaRPr>
          </a:p>
          <a:p>
            <a:pPr marL="457200" marR="0" lvl="0" indent="-4064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  飛沫傳染與接觸傳染</a:t>
            </a:r>
            <a:endParaRPr sz="2800">
              <a:solidFill>
                <a:schemeClr val="dk1"/>
              </a:solidFill>
            </a:endParaRPr>
          </a:p>
          <a:p>
            <a:pPr marL="457200" marR="0" lvl="0" indent="-4064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  平均1個流感感染者傳染給1.28人</a:t>
            </a:r>
            <a:endParaRPr sz="2800"/>
          </a:p>
          <a:p>
            <a:pPr marL="457200" marR="0" lvl="0" indent="-4064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  潛伏期1-4天</a:t>
            </a:r>
            <a:endParaRPr sz="2800"/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  </a:t>
            </a:r>
            <a:endParaRPr sz="28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g7827adb706_0_0"/>
          <p:cNvGrpSpPr/>
          <p:nvPr/>
        </p:nvGrpSpPr>
        <p:grpSpPr>
          <a:xfrm>
            <a:off x="1800957" y="54988"/>
            <a:ext cx="8802082" cy="6748025"/>
            <a:chOff x="2338625" y="0"/>
            <a:chExt cx="6663700" cy="6748025"/>
          </a:xfrm>
        </p:grpSpPr>
        <p:pic>
          <p:nvPicPr>
            <p:cNvPr id="80" name="Google Shape;80;g7827adb706_0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40400" y="4208100"/>
              <a:ext cx="6474850" cy="2539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g7827adb706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38625" y="0"/>
              <a:ext cx="6663700" cy="4294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7827ae1b05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5675" y="129050"/>
            <a:ext cx="7633075" cy="67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9099aa070_0_0"/>
          <p:cNvSpPr txBox="1">
            <a:spLocks noGrp="1"/>
          </p:cNvSpPr>
          <p:nvPr>
            <p:ph type="title" idx="4294967295"/>
          </p:nvPr>
        </p:nvSpPr>
        <p:spPr>
          <a:xfrm>
            <a:off x="609600" y="273050"/>
            <a:ext cx="109695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0">
                <a:latin typeface="Comic Sans MS"/>
                <a:ea typeface="Comic Sans MS"/>
                <a:cs typeface="Comic Sans MS"/>
                <a:sym typeface="Comic Sans MS"/>
              </a:rPr>
              <a:t>流感大流行的歷史</a:t>
            </a:r>
            <a:endParaRPr b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Google Shape;94;g89099aa070_0_0"/>
          <p:cNvSpPr txBox="1">
            <a:spLocks noGrp="1"/>
          </p:cNvSpPr>
          <p:nvPr>
            <p:ph type="subTitle" idx="1"/>
          </p:nvPr>
        </p:nvSpPr>
        <p:spPr>
          <a:xfrm>
            <a:off x="609600" y="1604950"/>
            <a:ext cx="109695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4064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百年間主要之全球性大流行</a:t>
            </a:r>
            <a:endParaRPr sz="28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  <a:p>
            <a:pPr marL="457200" marR="0" lvl="0" indent="-355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1918年H1N1</a:t>
            </a:r>
            <a:endParaRPr sz="2000"/>
          </a:p>
          <a:p>
            <a:pPr marL="457200" marR="0" lvl="0" indent="-355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1957年H2N2</a:t>
            </a:r>
            <a:endParaRPr sz="2000"/>
          </a:p>
          <a:p>
            <a:pPr marL="457200" marR="0" lvl="0" indent="-355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1968年H3N2</a:t>
            </a:r>
            <a:endParaRPr sz="2000"/>
          </a:p>
          <a:p>
            <a:pPr marL="457200" marR="0" lvl="0" indent="-355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1977</a:t>
            </a:r>
            <a:r>
              <a:rPr lang="en-US" sz="2000">
                <a:solidFill>
                  <a:schemeClr val="dk1"/>
                </a:solidFill>
              </a:rPr>
              <a:t>年H1N1</a:t>
            </a:r>
            <a:endParaRPr sz="2000"/>
          </a:p>
          <a:p>
            <a:pPr marL="457200" marR="0" lvl="0" indent="-355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2009</a:t>
            </a:r>
            <a:r>
              <a:rPr lang="en-US" sz="2000">
                <a:solidFill>
                  <a:schemeClr val="dk1"/>
                </a:solidFill>
              </a:rPr>
              <a:t>年H1N1</a:t>
            </a:r>
            <a:endParaRPr sz="20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</p:txBody>
      </p:sp>
      <p:pic>
        <p:nvPicPr>
          <p:cNvPr id="95" name="Google Shape;95;g89099aa07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975" y="2219000"/>
            <a:ext cx="9632849" cy="39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89099aa070_0_0"/>
          <p:cNvSpPr txBox="1"/>
          <p:nvPr/>
        </p:nvSpPr>
        <p:spPr>
          <a:xfrm>
            <a:off x="2785075" y="6150400"/>
            <a:ext cx="8306700" cy="4491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4~5千萬人死亡│逾200萬人死亡│100萬人死亡│ 70萬人死亡│超過1.8萬人死亡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827ae1b05_0_9"/>
          <p:cNvSpPr txBox="1">
            <a:spLocks noGrp="1"/>
          </p:cNvSpPr>
          <p:nvPr>
            <p:ph type="title" idx="4294967295"/>
          </p:nvPr>
        </p:nvSpPr>
        <p:spPr>
          <a:xfrm>
            <a:off x="609600" y="273050"/>
            <a:ext cx="109695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0">
                <a:latin typeface="Comic Sans MS"/>
                <a:ea typeface="Comic Sans MS"/>
                <a:cs typeface="Comic Sans MS"/>
                <a:sym typeface="Comic Sans MS"/>
              </a:rPr>
              <a:t>流感高危險族群</a:t>
            </a:r>
            <a:endParaRPr sz="4400" i="0" u="none" strike="noStrike" cap="none">
              <a:solidFill>
                <a:srgbClr val="0369A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Google Shape;103;g7827ae1b05_0_9"/>
          <p:cNvSpPr txBox="1">
            <a:spLocks noGrp="1"/>
          </p:cNvSpPr>
          <p:nvPr>
            <p:ph type="subTitle" idx="1"/>
          </p:nvPr>
        </p:nvSpPr>
        <p:spPr>
          <a:xfrm>
            <a:off x="609600" y="1604950"/>
            <a:ext cx="10969500" cy="52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4064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65歲以上和小於5歲者</a:t>
            </a:r>
            <a:endParaRPr sz="2800"/>
          </a:p>
          <a:p>
            <a:pPr marL="457200" marR="0" lvl="0" indent="-4064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懷孕女性</a:t>
            </a:r>
            <a:r>
              <a:rPr lang="en-US" sz="2800">
                <a:solidFill>
                  <a:schemeClr val="dk1"/>
                </a:solidFill>
              </a:rPr>
              <a:t>，</a:t>
            </a:r>
            <a:r>
              <a:rPr lang="en-US" sz="2800"/>
              <a:t>器官移植，化學治療，愛滋病患者</a:t>
            </a:r>
            <a:endParaRPr sz="2800"/>
          </a:p>
          <a:p>
            <a:pPr marL="457200" marR="0" lvl="0" indent="-4064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慢性內科疾病，如：肺，心，腎，肝，糖尿病</a:t>
            </a:r>
            <a:endParaRPr sz="28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f0928aa8c8_0_90" descr="http://pic.pimg.tw/geetien2113165/1328510204-518723618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42" y="0"/>
            <a:ext cx="91255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f0928aa8c8_0_90"/>
          <p:cNvSpPr txBox="1"/>
          <p:nvPr/>
        </p:nvSpPr>
        <p:spPr>
          <a:xfrm>
            <a:off x="9897071" y="6459537"/>
            <a:ext cx="1312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0928aa8c8_0_96"/>
          <p:cNvSpPr txBox="1">
            <a:spLocks noGrp="1"/>
          </p:cNvSpPr>
          <p:nvPr>
            <p:ph type="title"/>
          </p:nvPr>
        </p:nvSpPr>
        <p:spPr>
          <a:xfrm>
            <a:off x="1096148" y="287337"/>
            <a:ext cx="100557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Microsoft JhengHei"/>
              <a:buNone/>
            </a:pPr>
            <a:r>
              <a:rPr lang="en-US" sz="4800" b="1" i="0" u="none">
                <a:solidFill>
                  <a:srgbClr val="40404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診斷方式</a:t>
            </a:r>
            <a:endParaRPr/>
          </a:p>
        </p:txBody>
      </p:sp>
      <p:sp>
        <p:nvSpPr>
          <p:cNvPr id="117" name="Google Shape;117;gf0928aa8c8_0_96"/>
          <p:cNvSpPr txBox="1">
            <a:spLocks noGrp="1"/>
          </p:cNvSpPr>
          <p:nvPr>
            <p:ph type="body" idx="1"/>
          </p:nvPr>
        </p:nvSpPr>
        <p:spPr>
          <a:xfrm>
            <a:off x="1273902" y="3060700"/>
            <a:ext cx="103605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 "/>
            </a:pPr>
            <a:r>
              <a:rPr lang="en-US" sz="2400" b="1" i="0" u="none">
                <a:solidFill>
                  <a:srgbClr val="40404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臨床診斷</a:t>
            </a:r>
            <a:endParaRPr/>
          </a:p>
          <a:p>
            <a:pPr marL="382587" marR="0" lvl="1" indent="-1825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</a:pPr>
            <a:r>
              <a:rPr lang="en-US" sz="2000" b="0" i="0" u="none" strike="noStrike" cap="none">
                <a:solidFill>
                  <a:srgbClr val="40404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症狀</a:t>
            </a:r>
            <a:endParaRPr/>
          </a:p>
          <a:p>
            <a:pPr marL="382587" marR="0" lvl="1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</a:pPr>
            <a:r>
              <a:rPr lang="en-US" sz="2000" b="0" i="0" u="none" strike="noStrike" cap="none">
                <a:solidFill>
                  <a:srgbClr val="40404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接觸史</a:t>
            </a:r>
            <a:endParaRPr/>
          </a:p>
          <a:p>
            <a:pPr marL="382587" marR="0" lvl="1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</a:pPr>
            <a:r>
              <a:rPr lang="en-US" sz="2000" b="0" i="0" u="none" strike="noStrike" cap="none">
                <a:solidFill>
                  <a:srgbClr val="40404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群聚史</a:t>
            </a:r>
            <a:endParaRPr/>
          </a:p>
          <a:p>
            <a:pPr marL="90487" marR="0" lvl="0" indent="-152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 "/>
            </a:pPr>
            <a:r>
              <a:rPr lang="en-US" sz="2400" b="1" i="0" u="none">
                <a:solidFill>
                  <a:srgbClr val="40404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實驗診斷</a:t>
            </a:r>
            <a:endParaRPr/>
          </a:p>
          <a:p>
            <a:pPr marL="382587" marR="0" lvl="1" indent="-1825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</a:pPr>
            <a:r>
              <a:rPr lang="en-US" sz="2000" b="0" i="0" u="none" strike="noStrike" cap="none">
                <a:solidFill>
                  <a:srgbClr val="40404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快篩(Rapid Influenza Diagnostic Tests)</a:t>
            </a:r>
            <a:endParaRPr/>
          </a:p>
          <a:p>
            <a:pPr marL="382587" marR="0" lvl="1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</a:pPr>
            <a:r>
              <a:rPr lang="en-US" sz="2000" b="0" i="0" u="none" strike="noStrike" cap="none">
                <a:solidFill>
                  <a:srgbClr val="40404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PCR檢驗</a:t>
            </a:r>
            <a:endParaRPr/>
          </a:p>
          <a:p>
            <a:pPr marL="382587" marR="0" lvl="1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</a:pPr>
            <a:r>
              <a:rPr lang="en-US" sz="2000" b="0" i="0" u="none" strike="noStrike" cap="none">
                <a:solidFill>
                  <a:srgbClr val="40404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病毒培養、免疫螢光染色等</a:t>
            </a:r>
            <a:endParaRPr/>
          </a:p>
          <a:p>
            <a:pPr marL="90487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40404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18" name="Google Shape;118;gf0928aa8c8_0_96" descr="https://encrypted-tbn0.gstatic.com/images?q=tbn:ANd9GcToCfaPWix0XK8jQzGj6BVp_UaMrCWQ0UGHQD6VNkkL4Vpivbx8n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7103" y="2241550"/>
            <a:ext cx="22479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f0928aa8c8_0_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2529" y="1905000"/>
            <a:ext cx="3810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f0928aa8c8_0_96"/>
          <p:cNvSpPr txBox="1"/>
          <p:nvPr/>
        </p:nvSpPr>
        <p:spPr>
          <a:xfrm>
            <a:off x="9897071" y="6459537"/>
            <a:ext cx="1312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418</Words>
  <Application>Microsoft Office PowerPoint</Application>
  <PresentationFormat>自訂</PresentationFormat>
  <Paragraphs>127</Paragraphs>
  <Slides>26</Slides>
  <Notes>26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26</vt:i4>
      </vt:variant>
    </vt:vector>
  </HeadingPairs>
  <TitlesOfParts>
    <vt:vector size="36" baseType="lpstr">
      <vt:lpstr>Arial</vt:lpstr>
      <vt:lpstr>BiauKai</vt:lpstr>
      <vt:lpstr>Times New Roman</vt:lpstr>
      <vt:lpstr>Calibri</vt:lpstr>
      <vt:lpstr>Comic Sans MS</vt:lpstr>
      <vt:lpstr>Noto Sans Symbols</vt:lpstr>
      <vt:lpstr>Microsoft JhengHei</vt:lpstr>
      <vt:lpstr>Arial Black</vt:lpstr>
      <vt:lpstr>POI_THEME_TEMPLATE_DESIGN</vt:lpstr>
      <vt:lpstr>POI_THEME_TEMPLATE_DESIGN</vt:lpstr>
      <vt:lpstr>流行性感冒:流行病學</vt:lpstr>
      <vt:lpstr>簡報大綱</vt:lpstr>
      <vt:lpstr>流行性感冒 (Influenza)</vt:lpstr>
      <vt:lpstr>PowerPoint 簡報</vt:lpstr>
      <vt:lpstr>PowerPoint 簡報</vt:lpstr>
      <vt:lpstr>流感大流行的歷史</vt:lpstr>
      <vt:lpstr>流感高危險族群</vt:lpstr>
      <vt:lpstr>PowerPoint 簡報</vt:lpstr>
      <vt:lpstr>診斷方式</vt:lpstr>
      <vt:lpstr>流行性感冒 (Influenza)</vt:lpstr>
      <vt:lpstr>流感病毒命名</vt:lpstr>
      <vt:lpstr>2021全世界的流感狀況</vt:lpstr>
      <vt:lpstr>PowerPoint 簡報</vt:lpstr>
      <vt:lpstr>PowerPoint 簡報</vt:lpstr>
      <vt:lpstr>PowerPoint 簡報</vt:lpstr>
      <vt:lpstr>2021全世界的流感狀況</vt:lpstr>
      <vt:lpstr>PowerPoint 簡報</vt:lpstr>
      <vt:lpstr>台灣的流感監測系統 </vt:lpstr>
      <vt:lpstr>2021台灣的流感狀況</vt:lpstr>
      <vt:lpstr>PowerPoint 簡報</vt:lpstr>
      <vt:lpstr>PowerPoint 簡報</vt:lpstr>
      <vt:lpstr>PowerPoint 簡報</vt:lpstr>
      <vt:lpstr>PowerPoint 簡報</vt:lpstr>
      <vt:lpstr>PowerPoint 簡報</vt:lpstr>
      <vt:lpstr>流感名詞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流行性感冒:流行病學</dc:title>
  <dc:creator>Lin</dc:creator>
  <cp:lastModifiedBy>Lin</cp:lastModifiedBy>
  <cp:revision>1</cp:revision>
  <dcterms:created xsi:type="dcterms:W3CDTF">2019-03-11T04:11:44Z</dcterms:created>
  <dcterms:modified xsi:type="dcterms:W3CDTF">2021-09-22T07:12:05Z</dcterms:modified>
</cp:coreProperties>
</file>