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257" r:id="rId3"/>
    <p:sldId id="472" r:id="rId4"/>
    <p:sldId id="269" r:id="rId5"/>
    <p:sldId id="273" r:id="rId6"/>
    <p:sldId id="297" r:id="rId7"/>
    <p:sldId id="307" r:id="rId8"/>
    <p:sldId id="417" r:id="rId9"/>
    <p:sldId id="275" r:id="rId10"/>
    <p:sldId id="310" r:id="rId11"/>
    <p:sldId id="295" r:id="rId12"/>
    <p:sldId id="259" r:id="rId13"/>
    <p:sldId id="320" r:id="rId14"/>
    <p:sldId id="473" r:id="rId15"/>
    <p:sldId id="416" r:id="rId16"/>
    <p:sldId id="277" r:id="rId17"/>
    <p:sldId id="278" r:id="rId18"/>
    <p:sldId id="279" r:id="rId19"/>
    <p:sldId id="280" r:id="rId20"/>
    <p:sldId id="414" r:id="rId21"/>
    <p:sldId id="474" r:id="rId22"/>
    <p:sldId id="420" r:id="rId23"/>
    <p:sldId id="419" r:id="rId24"/>
    <p:sldId id="475" r:id="rId25"/>
    <p:sldId id="366" r:id="rId26"/>
    <p:sldId id="410" r:id="rId27"/>
    <p:sldId id="411" r:id="rId28"/>
    <p:sldId id="393" r:id="rId29"/>
    <p:sldId id="371" r:id="rId30"/>
    <p:sldId id="426" r:id="rId31"/>
    <p:sldId id="376" r:id="rId32"/>
    <p:sldId id="374" r:id="rId33"/>
    <p:sldId id="380" r:id="rId34"/>
    <p:sldId id="378" r:id="rId35"/>
    <p:sldId id="379" r:id="rId36"/>
    <p:sldId id="381" r:id="rId37"/>
    <p:sldId id="382" r:id="rId38"/>
    <p:sldId id="383" r:id="rId39"/>
    <p:sldId id="384" r:id="rId40"/>
    <p:sldId id="385" r:id="rId41"/>
    <p:sldId id="455" r:id="rId42"/>
    <p:sldId id="386" r:id="rId43"/>
    <p:sldId id="388" r:id="rId44"/>
    <p:sldId id="389" r:id="rId45"/>
    <p:sldId id="390" r:id="rId46"/>
    <p:sldId id="391" r:id="rId47"/>
    <p:sldId id="412" r:id="rId48"/>
    <p:sldId id="454" r:id="rId49"/>
    <p:sldId id="421" r:id="rId50"/>
    <p:sldId id="309" r:id="rId51"/>
    <p:sldId id="422" r:id="rId52"/>
    <p:sldId id="311" r:id="rId53"/>
    <p:sldId id="449" r:id="rId54"/>
    <p:sldId id="413" r:id="rId55"/>
    <p:sldId id="477" r:id="rId56"/>
    <p:sldId id="476" r:id="rId57"/>
    <p:sldId id="464" r:id="rId58"/>
    <p:sldId id="465" r:id="rId59"/>
    <p:sldId id="466" r:id="rId60"/>
    <p:sldId id="456" r:id="rId61"/>
    <p:sldId id="396" r:id="rId62"/>
    <p:sldId id="522" r:id="rId63"/>
    <p:sldId id="524" r:id="rId64"/>
    <p:sldId id="525" r:id="rId65"/>
    <p:sldId id="401" r:id="rId66"/>
    <p:sldId id="467" r:id="rId67"/>
    <p:sldId id="402" r:id="rId68"/>
    <p:sldId id="403" r:id="rId69"/>
    <p:sldId id="478" r:id="rId70"/>
    <p:sldId id="258" r:id="rId71"/>
    <p:sldId id="468" r:id="rId72"/>
    <p:sldId id="469" r:id="rId73"/>
    <p:sldId id="261" r:id="rId74"/>
    <p:sldId id="409" r:id="rId75"/>
    <p:sldId id="264" r:id="rId76"/>
    <p:sldId id="470" r:id="rId77"/>
    <p:sldId id="346" r:id="rId78"/>
    <p:sldId id="471" r:id="rId79"/>
    <p:sldId id="406" r:id="rId80"/>
    <p:sldId id="407" r:id="rId8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56" autoAdjust="0"/>
  </p:normalViewPr>
  <p:slideViewPr>
    <p:cSldViewPr snapToGrid="0">
      <p:cViewPr>
        <p:scale>
          <a:sx n="75" d="100"/>
          <a:sy n="75" d="100"/>
        </p:scale>
        <p:origin x="173"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DBA785-D93C-4226-AE53-F4DCD1136977}" type="datetimeFigureOut">
              <a:rPr lang="zh-TW" altLang="en-US" smtClean="0"/>
              <a:t>2022/6/10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F54557-F5EE-45C6-8224-C02D97FC1289}" type="slidenum">
              <a:rPr lang="zh-TW" altLang="en-US" smtClean="0"/>
              <a:t>‹#›</a:t>
            </a:fld>
            <a:endParaRPr lang="zh-TW" altLang="en-US"/>
          </a:p>
        </p:txBody>
      </p:sp>
    </p:spTree>
    <p:extLst>
      <p:ext uri="{BB962C8B-B14F-4D97-AF65-F5344CB8AC3E}">
        <p14:creationId xmlns:p14="http://schemas.microsoft.com/office/powerpoint/2010/main" val="1520767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CF54557-F5EE-45C6-8224-C02D97FC1289}" type="slidenum">
              <a:rPr lang="zh-TW" altLang="en-US" smtClean="0"/>
              <a:t>23</a:t>
            </a:fld>
            <a:endParaRPr lang="zh-TW" altLang="en-US"/>
          </a:p>
        </p:txBody>
      </p:sp>
    </p:spTree>
    <p:extLst>
      <p:ext uri="{BB962C8B-B14F-4D97-AF65-F5344CB8AC3E}">
        <p14:creationId xmlns:p14="http://schemas.microsoft.com/office/powerpoint/2010/main" val="2236101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Figure 3. Timeline of the history of influenza virus circulation in humans since 1890s. The timeline shows the history of influenza virus type A and B circulation since 1890. There have been 6 presumptive pandemics in this time period. The Russian pandemic of ~1891 occurred prior to the discovery of the influenza virus and is known only by historical medical records. </a:t>
            </a:r>
            <a:r>
              <a:rPr lang="en-US" altLang="zh-TW" dirty="0" err="1"/>
              <a:t>Seroarcheology</a:t>
            </a:r>
            <a:r>
              <a:rPr lang="en-US" altLang="zh-TW" dirty="0"/>
              <a:t> has suggested that this outbreak was caused by an H3N8 virus. In 1918 what was known as the Spanish Influenza Pandemic took place. The H1N1 virus which had caused the pandemic was not definitively identified until lung samples from victims of the pandemic were sequenced in 2005. It is estimated that 50 to 100 million deaths were caused by this virus. H1N1 viruses circulated until 1957 when H1N1 was replaced with an H2N2 pandemic virus during the Asian pandemic. The H2N2 virus was replaced with H3N2 during the 1968 Hong Kong pandemic. In 1977, H1N1 resurfaced and since then, H1N1 and H3N2 have co-circulated. In 2009, the emergence of an H1N1 strain of swine origin replaced the former seasonal H1N1 virus ‘lineage’ which was in circulation from the 1977 lineage. In addition to circulating seasonal influenza viruses, avian virus spillover events also lead to human infection. Major avian virus spillover events occurred in 1997 and 2013 for the influenza A viruses H5N1 and H7N9, respectively. During this time period, influenza B viruses have also co-circulated in humans. *Image credit CDC for the 1918 pandemic and the</a:t>
            </a:r>
            <a:endParaRPr lang="zh-TW" altLang="en-US" dirty="0"/>
          </a:p>
        </p:txBody>
      </p:sp>
      <p:sp>
        <p:nvSpPr>
          <p:cNvPr id="4" name="投影片編號版面配置區 3"/>
          <p:cNvSpPr>
            <a:spLocks noGrp="1"/>
          </p:cNvSpPr>
          <p:nvPr>
            <p:ph type="sldNum" sz="quarter" idx="5"/>
          </p:nvPr>
        </p:nvSpPr>
        <p:spPr/>
        <p:txBody>
          <a:bodyPr/>
          <a:lstStyle/>
          <a:p>
            <a:fld id="{ECF54557-F5EE-45C6-8224-C02D97FC1289}" type="slidenum">
              <a:rPr lang="zh-TW" altLang="en-US" smtClean="0"/>
              <a:t>47</a:t>
            </a:fld>
            <a:endParaRPr lang="zh-TW" altLang="en-US"/>
          </a:p>
        </p:txBody>
      </p:sp>
    </p:spTree>
    <p:extLst>
      <p:ext uri="{BB962C8B-B14F-4D97-AF65-F5344CB8AC3E}">
        <p14:creationId xmlns:p14="http://schemas.microsoft.com/office/powerpoint/2010/main" val="3704393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8F48419C-B441-478E-A841-57A9F535F4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687E1D1B-786D-46CF-A428-CBB52BE6AE41}" type="slidenum">
              <a:rPr lang="en-US" altLang="zh-TW" smtClean="0"/>
              <a:pPr>
                <a:spcBef>
                  <a:spcPct val="0"/>
                </a:spcBef>
              </a:pPr>
              <a:t>49</a:t>
            </a:fld>
            <a:endParaRPr lang="en-US" altLang="zh-TW"/>
          </a:p>
        </p:txBody>
      </p:sp>
      <p:sp>
        <p:nvSpPr>
          <p:cNvPr id="55299" name="Rectangle 2">
            <a:extLst>
              <a:ext uri="{FF2B5EF4-FFF2-40B4-BE49-F238E27FC236}">
                <a16:creationId xmlns:a16="http://schemas.microsoft.com/office/drawing/2014/main" id="{EE39E667-9BA9-459B-BC5D-C2BEAF1ECE21}"/>
              </a:ext>
            </a:extLst>
          </p:cNvPr>
          <p:cNvSpPr>
            <a:spLocks noRot="1" noChangeArrowheads="1" noTextEdit="1"/>
          </p:cNvSpPr>
          <p:nvPr>
            <p:ph type="sldImg"/>
          </p:nvPr>
        </p:nvSpPr>
        <p:spPr>
          <a:xfrm>
            <a:off x="98425" y="750888"/>
            <a:ext cx="6594475" cy="3709987"/>
          </a:xfrm>
          <a:ln/>
        </p:spPr>
      </p:sp>
      <p:sp>
        <p:nvSpPr>
          <p:cNvPr id="55300" name="Rectangle 3">
            <a:extLst>
              <a:ext uri="{FF2B5EF4-FFF2-40B4-BE49-F238E27FC236}">
                <a16:creationId xmlns:a16="http://schemas.microsoft.com/office/drawing/2014/main" id="{0F6253F3-2596-4079-A2F4-91F0EA459251}"/>
              </a:ext>
            </a:extLst>
          </p:cNvPr>
          <p:cNvSpPr>
            <a:spLocks noGrp="1" noChangeArrowheads="1"/>
          </p:cNvSpPr>
          <p:nvPr>
            <p:ph type="body" idx="1"/>
          </p:nvPr>
        </p:nvSpPr>
        <p:spPr>
          <a:xfrm>
            <a:off x="904875" y="4716463"/>
            <a:ext cx="4979988"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latin typeface="Arial" panose="020B0604020202020204" pitchFamily="34" charset="0"/>
              </a:rPr>
              <a:t>The most devastating of the 20th century influenza pandemic was known as the Spanish flu which killed more than 20 million people around the globe between 1918-1920.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E541DB48-3ABE-4F94-8AB4-79D9E7548F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00724D75-A8E9-4B90-B34C-721BCAAA7CDE}" type="slidenum">
              <a:rPr lang="en-US" altLang="zh-TW" smtClean="0"/>
              <a:pPr>
                <a:spcBef>
                  <a:spcPct val="0"/>
                </a:spcBef>
              </a:pPr>
              <a:t>51</a:t>
            </a:fld>
            <a:endParaRPr lang="en-US" altLang="zh-TW"/>
          </a:p>
        </p:txBody>
      </p:sp>
      <p:sp>
        <p:nvSpPr>
          <p:cNvPr id="58371" name="Rectangle 2">
            <a:extLst>
              <a:ext uri="{FF2B5EF4-FFF2-40B4-BE49-F238E27FC236}">
                <a16:creationId xmlns:a16="http://schemas.microsoft.com/office/drawing/2014/main" id="{366AA863-FC6B-4877-9775-E34799D701B9}"/>
              </a:ext>
            </a:extLst>
          </p:cNvPr>
          <p:cNvSpPr>
            <a:spLocks noRot="1" noChangeArrowheads="1" noTextEdit="1"/>
          </p:cNvSpPr>
          <p:nvPr>
            <p:ph type="sldImg"/>
          </p:nvPr>
        </p:nvSpPr>
        <p:spPr>
          <a:xfrm>
            <a:off x="98425" y="750888"/>
            <a:ext cx="6594475" cy="3709987"/>
          </a:xfrm>
          <a:ln/>
        </p:spPr>
      </p:sp>
      <p:sp>
        <p:nvSpPr>
          <p:cNvPr id="58372" name="Rectangle 3">
            <a:extLst>
              <a:ext uri="{FF2B5EF4-FFF2-40B4-BE49-F238E27FC236}">
                <a16:creationId xmlns:a16="http://schemas.microsoft.com/office/drawing/2014/main" id="{41F2A817-9DD4-42BC-BDA9-796288ADA64D}"/>
              </a:ext>
            </a:extLst>
          </p:cNvPr>
          <p:cNvSpPr>
            <a:spLocks noGrp="1" noChangeArrowheads="1"/>
          </p:cNvSpPr>
          <p:nvPr>
            <p:ph type="body" idx="1"/>
          </p:nvPr>
        </p:nvSpPr>
        <p:spPr>
          <a:xfrm>
            <a:off x="904875" y="4716463"/>
            <a:ext cx="4979988"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370690B-F4CC-430E-9180-4C0ECC7F0D0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2BC31950-F753-4E8B-9A19-4124C157633B}" type="slidenum">
              <a:rPr lang="en-US" altLang="zh-TW" smtClean="0"/>
              <a:pPr>
                <a:spcBef>
                  <a:spcPct val="0"/>
                </a:spcBef>
              </a:pPr>
              <a:t>52</a:t>
            </a:fld>
            <a:endParaRPr lang="en-US" altLang="zh-TW"/>
          </a:p>
        </p:txBody>
      </p:sp>
      <p:sp>
        <p:nvSpPr>
          <p:cNvPr id="60419" name="Rectangle 2">
            <a:extLst>
              <a:ext uri="{FF2B5EF4-FFF2-40B4-BE49-F238E27FC236}">
                <a16:creationId xmlns:a16="http://schemas.microsoft.com/office/drawing/2014/main" id="{FFA20F57-A3B3-4AED-9C9B-8C6994F17422}"/>
              </a:ext>
            </a:extLst>
          </p:cNvPr>
          <p:cNvSpPr>
            <a:spLocks noRot="1" noChangeArrowheads="1" noTextEdit="1"/>
          </p:cNvSpPr>
          <p:nvPr>
            <p:ph type="sldImg"/>
          </p:nvPr>
        </p:nvSpPr>
        <p:spPr>
          <a:xfrm>
            <a:off x="98425" y="750888"/>
            <a:ext cx="6594475" cy="3709987"/>
          </a:xfrm>
          <a:ln/>
        </p:spPr>
      </p:sp>
      <p:sp>
        <p:nvSpPr>
          <p:cNvPr id="60420" name="Rectangle 3">
            <a:extLst>
              <a:ext uri="{FF2B5EF4-FFF2-40B4-BE49-F238E27FC236}">
                <a16:creationId xmlns:a16="http://schemas.microsoft.com/office/drawing/2014/main" id="{5182730A-BBBB-481A-A422-E891273623DD}"/>
              </a:ext>
            </a:extLst>
          </p:cNvPr>
          <p:cNvSpPr>
            <a:spLocks noGrp="1" noChangeArrowheads="1"/>
          </p:cNvSpPr>
          <p:nvPr>
            <p:ph type="body" idx="1"/>
          </p:nvPr>
        </p:nvSpPr>
        <p:spPr>
          <a:xfrm>
            <a:off x="904875" y="4716463"/>
            <a:ext cx="4979988"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a:extLst>
              <a:ext uri="{FF2B5EF4-FFF2-40B4-BE49-F238E27FC236}">
                <a16:creationId xmlns:a16="http://schemas.microsoft.com/office/drawing/2014/main" id="{DF3A1742-E4DD-45E4-B3AB-9C8CB7576F4E}"/>
              </a:ext>
            </a:extLst>
          </p:cNvPr>
          <p:cNvSpPr>
            <a:spLocks noGrp="1" noRot="1" noChangeAspect="1" noTextEdit="1"/>
          </p:cNvSpPr>
          <p:nvPr>
            <p:ph type="sldImg"/>
          </p:nvPr>
        </p:nvSpPr>
        <p:spPr>
          <a:ln/>
        </p:spPr>
      </p:sp>
      <p:sp>
        <p:nvSpPr>
          <p:cNvPr id="64515" name="備忘稿版面配置區 2">
            <a:extLst>
              <a:ext uri="{FF2B5EF4-FFF2-40B4-BE49-F238E27FC236}">
                <a16:creationId xmlns:a16="http://schemas.microsoft.com/office/drawing/2014/main" id="{CACBCFF5-FF89-4907-A92C-7B929222ED7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anose="020B0604020202020204" pitchFamily="34" charset="0"/>
              </a:rPr>
              <a:t>根據文獻回顧，目前確定曾經感染人類的新型</a:t>
            </a:r>
            <a:r>
              <a:rPr lang="en-US" altLang="zh-TW" dirty="0">
                <a:latin typeface="Arial" panose="020B0604020202020204" pitchFamily="34" charset="0"/>
              </a:rPr>
              <a:t>A</a:t>
            </a:r>
            <a:r>
              <a:rPr lang="zh-TW" altLang="en-US" dirty="0">
                <a:latin typeface="Arial" panose="020B0604020202020204" pitchFamily="34" charset="0"/>
              </a:rPr>
              <a:t>型流感亞型包括</a:t>
            </a:r>
            <a:r>
              <a:rPr lang="en-US" altLang="zh-TW" dirty="0">
                <a:latin typeface="Arial" panose="020B0604020202020204" pitchFamily="34" charset="0"/>
              </a:rPr>
              <a:t>H3N2v</a:t>
            </a:r>
            <a:r>
              <a:rPr lang="zh-TW" altLang="en-US" dirty="0">
                <a:latin typeface="Arial" panose="020B0604020202020204" pitchFamily="34" charset="0"/>
              </a:rPr>
              <a:t>、</a:t>
            </a:r>
            <a:r>
              <a:rPr lang="en-US" altLang="zh-TW" dirty="0">
                <a:latin typeface="Arial" panose="020B0604020202020204" pitchFamily="34" charset="0"/>
              </a:rPr>
              <a:t>H5N1</a:t>
            </a:r>
            <a:r>
              <a:rPr lang="zh-TW" altLang="en-US" dirty="0">
                <a:latin typeface="Arial" panose="020B0604020202020204" pitchFamily="34" charset="0"/>
              </a:rPr>
              <a:t>、</a:t>
            </a:r>
            <a:r>
              <a:rPr lang="en-US" altLang="zh-TW" dirty="0">
                <a:latin typeface="Arial" panose="020B0604020202020204" pitchFamily="34" charset="0"/>
              </a:rPr>
              <a:t>H5N6</a:t>
            </a:r>
            <a:r>
              <a:rPr lang="zh-TW" altLang="en-US" dirty="0">
                <a:latin typeface="Arial" panose="020B0604020202020204" pitchFamily="34" charset="0"/>
              </a:rPr>
              <a:t>、</a:t>
            </a:r>
            <a:r>
              <a:rPr lang="en-US" altLang="zh-TW" dirty="0">
                <a:latin typeface="Arial" panose="020B0604020202020204" pitchFamily="34" charset="0"/>
              </a:rPr>
              <a:t>H6N1</a:t>
            </a:r>
            <a:r>
              <a:rPr lang="zh-TW" altLang="en-US" dirty="0">
                <a:latin typeface="Arial" panose="020B0604020202020204" pitchFamily="34" charset="0"/>
              </a:rPr>
              <a:t>、</a:t>
            </a:r>
            <a:r>
              <a:rPr lang="en-US" altLang="zh-TW" dirty="0">
                <a:latin typeface="Arial" panose="020B0604020202020204" pitchFamily="34" charset="0"/>
              </a:rPr>
              <a:t>H7N2</a:t>
            </a:r>
            <a:r>
              <a:rPr lang="zh-TW" altLang="en-US" dirty="0">
                <a:latin typeface="Arial" panose="020B0604020202020204" pitchFamily="34" charset="0"/>
              </a:rPr>
              <a:t>、</a:t>
            </a:r>
            <a:r>
              <a:rPr lang="en-US" altLang="zh-TW" dirty="0">
                <a:latin typeface="Arial" panose="020B0604020202020204" pitchFamily="34" charset="0"/>
              </a:rPr>
              <a:t>H7N3</a:t>
            </a:r>
            <a:r>
              <a:rPr lang="zh-TW" altLang="en-US" dirty="0">
                <a:latin typeface="Arial" panose="020B0604020202020204" pitchFamily="34" charset="0"/>
              </a:rPr>
              <a:t>、</a:t>
            </a:r>
            <a:r>
              <a:rPr lang="en-US" altLang="zh-TW" dirty="0">
                <a:latin typeface="Arial" panose="020B0604020202020204" pitchFamily="34" charset="0"/>
              </a:rPr>
              <a:t>H7N7</a:t>
            </a:r>
            <a:r>
              <a:rPr lang="zh-TW" altLang="en-US" dirty="0">
                <a:latin typeface="Arial" panose="020B0604020202020204" pitchFamily="34" charset="0"/>
              </a:rPr>
              <a:t>、</a:t>
            </a:r>
            <a:r>
              <a:rPr lang="en-US" altLang="zh-TW" dirty="0">
                <a:latin typeface="Arial" panose="020B0604020202020204" pitchFamily="34" charset="0"/>
              </a:rPr>
              <a:t>H7N9</a:t>
            </a:r>
            <a:r>
              <a:rPr lang="zh-TW" altLang="en-US" dirty="0">
                <a:latin typeface="Arial" panose="020B0604020202020204" pitchFamily="34" charset="0"/>
              </a:rPr>
              <a:t>、</a:t>
            </a:r>
            <a:r>
              <a:rPr lang="en-US" altLang="zh-TW" dirty="0">
                <a:latin typeface="Arial" panose="020B0604020202020204" pitchFamily="34" charset="0"/>
              </a:rPr>
              <a:t>H9N2</a:t>
            </a:r>
            <a:r>
              <a:rPr lang="zh-TW" altLang="en-US" dirty="0">
                <a:latin typeface="Arial" panose="020B0604020202020204" pitchFamily="34" charset="0"/>
              </a:rPr>
              <a:t>、</a:t>
            </a:r>
            <a:r>
              <a:rPr lang="en-US" altLang="zh-TW" dirty="0">
                <a:latin typeface="Arial" panose="020B0604020202020204" pitchFamily="34" charset="0"/>
              </a:rPr>
              <a:t>H10N7</a:t>
            </a:r>
            <a:r>
              <a:rPr lang="zh-TW" altLang="en-US" dirty="0">
                <a:latin typeface="Arial" panose="020B0604020202020204" pitchFamily="34" charset="0"/>
              </a:rPr>
              <a:t>、</a:t>
            </a:r>
            <a:r>
              <a:rPr lang="en-US" altLang="zh-TW" dirty="0">
                <a:latin typeface="Arial" panose="020B0604020202020204" pitchFamily="34" charset="0"/>
              </a:rPr>
              <a:t>H10N8</a:t>
            </a:r>
            <a:r>
              <a:rPr lang="zh-TW" altLang="en-US" dirty="0">
                <a:latin typeface="Arial" panose="020B0604020202020204" pitchFamily="34" charset="0"/>
              </a:rPr>
              <a:t>等，除</a:t>
            </a:r>
            <a:r>
              <a:rPr lang="en-US" altLang="zh-TW" dirty="0">
                <a:latin typeface="Arial" panose="020B0604020202020204" pitchFamily="34" charset="0"/>
              </a:rPr>
              <a:t>H3N2v</a:t>
            </a:r>
            <a:r>
              <a:rPr lang="zh-TW" altLang="en-US" dirty="0">
                <a:latin typeface="Arial" panose="020B0604020202020204" pitchFamily="34" charset="0"/>
              </a:rPr>
              <a:t>感染來源主要為豬隻以外，其餘亞型均來自禽鳥。本表格整理前述各亞型的發生年份、個案數及死亡數、發生國家及臨床症狀，其中曾導致病患併發嚴重肺炎而死亡的亞型包括</a:t>
            </a:r>
            <a:r>
              <a:rPr lang="en-US" altLang="zh-TW" dirty="0">
                <a:latin typeface="Arial" panose="020B0604020202020204" pitchFamily="34" charset="0"/>
              </a:rPr>
              <a:t>H5N1</a:t>
            </a:r>
            <a:r>
              <a:rPr lang="zh-TW" altLang="en-US" dirty="0">
                <a:latin typeface="Arial" panose="020B0604020202020204" pitchFamily="34" charset="0"/>
              </a:rPr>
              <a:t>、</a:t>
            </a:r>
            <a:r>
              <a:rPr lang="en-US" altLang="zh-TW" dirty="0">
                <a:latin typeface="Arial" panose="020B0604020202020204" pitchFamily="34" charset="0"/>
              </a:rPr>
              <a:t>H5N6</a:t>
            </a:r>
            <a:r>
              <a:rPr lang="zh-TW" altLang="en-US" dirty="0">
                <a:latin typeface="Arial" panose="020B0604020202020204" pitchFamily="34" charset="0"/>
              </a:rPr>
              <a:t>、</a:t>
            </a:r>
            <a:r>
              <a:rPr lang="en-US" altLang="zh-TW" dirty="0">
                <a:latin typeface="Arial" panose="020B0604020202020204" pitchFamily="34" charset="0"/>
              </a:rPr>
              <a:t>H7N7</a:t>
            </a:r>
            <a:r>
              <a:rPr lang="zh-TW" altLang="en-US" dirty="0">
                <a:latin typeface="Arial" panose="020B0604020202020204" pitchFamily="34" charset="0"/>
              </a:rPr>
              <a:t>、</a:t>
            </a:r>
            <a:r>
              <a:rPr lang="en-US" altLang="zh-TW" dirty="0">
                <a:latin typeface="Arial" panose="020B0604020202020204" pitchFamily="34" charset="0"/>
              </a:rPr>
              <a:t>H7N9</a:t>
            </a:r>
            <a:r>
              <a:rPr lang="zh-TW" altLang="en-US" dirty="0">
                <a:latin typeface="Arial" panose="020B0604020202020204" pitchFamily="34" charset="0"/>
              </a:rPr>
              <a:t>及</a:t>
            </a:r>
            <a:r>
              <a:rPr lang="en-US" altLang="zh-TW" dirty="0">
                <a:latin typeface="Arial" panose="020B0604020202020204" pitchFamily="34" charset="0"/>
              </a:rPr>
              <a:t>H10N8</a:t>
            </a:r>
            <a:r>
              <a:rPr lang="zh-TW" altLang="en-US" dirty="0">
                <a:latin typeface="Arial" panose="020B0604020202020204" pitchFamily="34" charset="0"/>
              </a:rPr>
              <a:t>，</a:t>
            </a:r>
            <a:r>
              <a:rPr lang="en-US" altLang="zh-TW" dirty="0">
                <a:latin typeface="Arial" panose="020B0604020202020204" pitchFamily="34" charset="0"/>
              </a:rPr>
              <a:t>H3N2v</a:t>
            </a:r>
            <a:r>
              <a:rPr lang="zh-TW" altLang="en-US" dirty="0">
                <a:latin typeface="Arial" panose="020B0604020202020204" pitchFamily="34" charset="0"/>
              </a:rPr>
              <a:t>雖曾造成一位具慢性病史的年長病患死亡，不過整體來說各項疾病特性類似季節性流感。</a:t>
            </a:r>
          </a:p>
        </p:txBody>
      </p:sp>
      <p:sp>
        <p:nvSpPr>
          <p:cNvPr id="64516" name="投影片編號版面配置區 3">
            <a:extLst>
              <a:ext uri="{FF2B5EF4-FFF2-40B4-BE49-F238E27FC236}">
                <a16:creationId xmlns:a16="http://schemas.microsoft.com/office/drawing/2014/main" id="{9EC8111C-9E67-4E05-93BF-9E8FE0BA128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0701CB02-62F4-4D0A-B90A-24400450AAF5}" type="slidenum">
              <a:rPr lang="zh-TW" altLang="en-US" smtClean="0"/>
              <a:pPr>
                <a:spcBef>
                  <a:spcPct val="0"/>
                </a:spcBef>
              </a:pPr>
              <a:t>53</a:t>
            </a:fld>
            <a:endParaRPr lang="en-US" altLang="zh-TW"/>
          </a:p>
        </p:txBody>
      </p:sp>
    </p:spTree>
    <p:extLst>
      <p:ext uri="{BB962C8B-B14F-4D97-AF65-F5344CB8AC3E}">
        <p14:creationId xmlns:p14="http://schemas.microsoft.com/office/powerpoint/2010/main" val="3765900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Figure 4. Influenza immune imprinting and the history of circulating influenza viruses. The timeline illustrates the relationship between virus circulation and influenza virus immune imprinting at infancy. Several published studies have shown that antibodies reactive toward the imprinting virus can last throughout the host’s lifetime. Human studies investigating imprinting serology, epidemiology, or cell reactivity are noted in the figure for the time period of imprinting. The author’s last name and publication date are given. The date in parentheses refers to study subjects’ date of birth if it is not easily deduced </a:t>
            </a:r>
            <a:r>
              <a:rPr lang="en-US" altLang="zh-TW" dirty="0" err="1"/>
              <a:t>fro</a:t>
            </a:r>
            <a:endParaRPr lang="zh-TW" altLang="en-US" dirty="0"/>
          </a:p>
        </p:txBody>
      </p:sp>
      <p:sp>
        <p:nvSpPr>
          <p:cNvPr id="4" name="投影片編號版面配置區 3"/>
          <p:cNvSpPr>
            <a:spLocks noGrp="1"/>
          </p:cNvSpPr>
          <p:nvPr>
            <p:ph type="sldNum" sz="quarter" idx="5"/>
          </p:nvPr>
        </p:nvSpPr>
        <p:spPr/>
        <p:txBody>
          <a:bodyPr/>
          <a:lstStyle/>
          <a:p>
            <a:fld id="{ECF54557-F5EE-45C6-8224-C02D97FC1289}" type="slidenum">
              <a:rPr lang="zh-TW" altLang="en-US" smtClean="0"/>
              <a:t>54</a:t>
            </a:fld>
            <a:endParaRPr lang="zh-TW" altLang="en-US"/>
          </a:p>
        </p:txBody>
      </p:sp>
    </p:spTree>
    <p:extLst>
      <p:ext uri="{BB962C8B-B14F-4D97-AF65-F5344CB8AC3E}">
        <p14:creationId xmlns:p14="http://schemas.microsoft.com/office/powerpoint/2010/main" val="36561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p:cNvSpPr>
            <a:spLocks noGrp="1" noRot="1" noChangeAspect="1" noTextEdit="1"/>
          </p:cNvSpPr>
          <p:nvPr>
            <p:ph type="sldImg"/>
          </p:nvPr>
        </p:nvSpPr>
        <p:spPr>
          <a:ln/>
        </p:spPr>
      </p:sp>
      <p:sp>
        <p:nvSpPr>
          <p:cNvPr id="115715" name="備忘稿版面配置區 2"/>
          <p:cNvSpPr>
            <a:spLocks noGrp="1"/>
          </p:cNvSpPr>
          <p:nvPr>
            <p:ph type="body" idx="1"/>
          </p:nvPr>
        </p:nvSpPr>
        <p:spPr>
          <a:noFill/>
        </p:spPr>
        <p:txBody>
          <a:bodyPr/>
          <a:lstStyle/>
          <a:p>
            <a:r>
              <a:rPr lang="en-US" altLang="zh-TW" dirty="0"/>
              <a:t>Mechanism of Action of and Development of Resistance to M2 Inhibitors. In the absence of amantadine, the proton channel mediates an influx of H+ ions into the infecting virion early in the viral replication cycle, which facilitates the dissociation of the ribonucleoproteins from the virion interior and allows them to be released into the cytoplasm and transported into the cell nucleus. In highly pathogenic avian viruses (H5 and H7), the M2-proton channel protects the hemagglutinin from acid-induced inactivation in the trans-Golgi network during transport to the cell surface. In the presence of amantadine, the channel is blocked and replication is inhibited. The serine at position 31 lies partially in the protein–protein interface and partially in the channel (see inset). Replacement of serine by a larger asparagine leads to the loss of amantadine binding and the restoration of channel function. Depending on the particular amino acid, other mutations at position 26, 27, 30, or 34 may inhibit amantadine binding or allow binding without the loss of ion-channel function. Inset courtesy of Rupert Russell, Phillip Spearpoint, and Alan Hay, National Institute for Medical Research, London</a:t>
            </a:r>
            <a:endParaRPr lang="zh-TW" altLang="en-US" dirty="0">
              <a:latin typeface="Arial" panose="020B0604020202020204" pitchFamily="34" charset="0"/>
            </a:endParaRPr>
          </a:p>
        </p:txBody>
      </p:sp>
      <p:sp>
        <p:nvSpPr>
          <p:cNvPr id="115716" name="投影片編號版面配置區 3"/>
          <p:cNvSpPr>
            <a:spLocks noGrp="1"/>
          </p:cNvSpPr>
          <p:nvPr>
            <p:ph type="sldNum" sz="quarter" idx="5"/>
          </p:nvPr>
        </p:nvSpPr>
        <p:spPr>
          <a:noFill/>
        </p:spPr>
        <p:txBody>
          <a:bodyPr/>
          <a:lstStyle>
            <a:lvl1pPr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87D8DACC-EB36-4F8F-B177-A56142B268D7}" type="slidenum">
              <a:rPr lang="en-US" altLang="zh-TW" smtClean="0">
                <a:latin typeface="Arial" panose="020B0604020202020204" pitchFamily="34" charset="0"/>
              </a:rPr>
              <a:pPr>
                <a:spcBef>
                  <a:spcPct val="0"/>
                </a:spcBef>
              </a:pPr>
              <a:t>70</a:t>
            </a:fld>
            <a:endParaRPr lang="en-US" altLang="zh-TW">
              <a:latin typeface="Arial" panose="020B0604020202020204" pitchFamily="34" charset="0"/>
            </a:endParaRPr>
          </a:p>
        </p:txBody>
      </p:sp>
    </p:spTree>
    <p:extLst>
      <p:ext uri="{BB962C8B-B14F-4D97-AF65-F5344CB8AC3E}">
        <p14:creationId xmlns:p14="http://schemas.microsoft.com/office/powerpoint/2010/main" val="1839967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Amantadine- and rimantadine-resistant viruses have been recovered from approximately 30% of patients treated for acute H3N2 subtype influenza and less often from their close contacts receiving drug prophylaxis. The limited data suggest that resistant viruses can emerge rapidly during drug therapy, as early as 2-3 days into treatment. These viruses retain their resistance phenotype during multiple passages in the laboratory and appear to be genetically stable in this regard. Studies in families and in nursing homes indicate that resistant isolates appear to be transmissible from treated patients and cause typical influenza in contacts receiving drug prophylaxis. It is unknown whether resistant human viruses are capable of competing with wild-type ones during multiple cycles of infection in the absence of the drug. These viruses appear to be pathogenic, and no evidence indicates that they differ from wild-type strains. Thus, these viruses clearly possess the biologic properties that are associated with clinically important drug resistance. However, limited information is available to assess their actual impact. It is unknown what degree of selective drug pressure would be required to cause substantial transmission of resistant viruses during community outbreaks. Natural selection of antigenic variants and disappearance of previous variants may prevent the emergence of viruses that have been altered in the genes coding both for the surface glycoproteins and for the M2 protein. However, the emergence of drug-resistant influenza viruses appears to pose potential clinical problems in certain epidemiologic situations involving close contact with treated patients.</a:t>
            </a:r>
            <a:endParaRPr lang="zh-TW" altLang="en-US" dirty="0"/>
          </a:p>
        </p:txBody>
      </p:sp>
      <p:sp>
        <p:nvSpPr>
          <p:cNvPr id="4" name="投影片編號版面配置區 3"/>
          <p:cNvSpPr>
            <a:spLocks noGrp="1"/>
          </p:cNvSpPr>
          <p:nvPr>
            <p:ph type="sldNum" sz="quarter" idx="5"/>
          </p:nvPr>
        </p:nvSpPr>
        <p:spPr/>
        <p:txBody>
          <a:bodyPr/>
          <a:lstStyle/>
          <a:p>
            <a:fld id="{ECF54557-F5EE-45C6-8224-C02D97FC1289}" type="slidenum">
              <a:rPr lang="zh-TW" altLang="en-US" smtClean="0"/>
              <a:t>73</a:t>
            </a:fld>
            <a:endParaRPr lang="zh-TW" altLang="en-US"/>
          </a:p>
        </p:txBody>
      </p:sp>
    </p:spTree>
    <p:extLst>
      <p:ext uri="{BB962C8B-B14F-4D97-AF65-F5344CB8AC3E}">
        <p14:creationId xmlns:p14="http://schemas.microsoft.com/office/powerpoint/2010/main" val="1038203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a:extLst>
              <a:ext uri="{FF2B5EF4-FFF2-40B4-BE49-F238E27FC236}">
                <a16:creationId xmlns:a16="http://schemas.microsoft.com/office/drawing/2014/main" id="{6970FF23-17B8-4221-8FD1-ED999A379C59}"/>
              </a:ext>
            </a:extLst>
          </p:cNvPr>
          <p:cNvSpPr>
            <a:spLocks noGrp="1" noRot="1" noChangeAspect="1" noTextEdit="1"/>
          </p:cNvSpPr>
          <p:nvPr>
            <p:ph type="sldImg"/>
          </p:nvPr>
        </p:nvSpPr>
        <p:spPr>
          <a:ln/>
        </p:spPr>
      </p:sp>
      <p:sp>
        <p:nvSpPr>
          <p:cNvPr id="133123" name="備忘稿版面配置區 2">
            <a:extLst>
              <a:ext uri="{FF2B5EF4-FFF2-40B4-BE49-F238E27FC236}">
                <a16:creationId xmlns:a16="http://schemas.microsoft.com/office/drawing/2014/main" id="{F73C2E3F-4C59-4E5D-8436-5C5B4DEA533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Panel A shows the action of neuraminidase in the continued replication of virions in influenza infection. The replication is</a:t>
            </a:r>
          </a:p>
          <a:p>
            <a:r>
              <a:rPr lang="en-US" altLang="zh-TW">
                <a:latin typeface="Arial" panose="020B0604020202020204" pitchFamily="34" charset="0"/>
              </a:rPr>
              <a:t>blocked by neuraminidase inhibitors (Panel B), which prevent virions from being released from the surface of infected cells</a:t>
            </a:r>
            <a:endParaRPr lang="zh-TW" altLang="en-US">
              <a:latin typeface="Arial" panose="020B0604020202020204" pitchFamily="34" charset="0"/>
            </a:endParaRPr>
          </a:p>
        </p:txBody>
      </p:sp>
      <p:sp>
        <p:nvSpPr>
          <p:cNvPr id="133124" name="投影片編號版面配置區 3">
            <a:extLst>
              <a:ext uri="{FF2B5EF4-FFF2-40B4-BE49-F238E27FC236}">
                <a16:creationId xmlns:a16="http://schemas.microsoft.com/office/drawing/2014/main" id="{2FE1CD5C-5F19-4F97-94C5-05F0B05B6A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C1955A78-73FB-487A-8A5A-1BBEF69BCF8F}" type="slidenum">
              <a:rPr lang="en-US" altLang="zh-TW" smtClean="0"/>
              <a:pPr>
                <a:spcBef>
                  <a:spcPct val="0"/>
                </a:spcBef>
              </a:pPr>
              <a:t>76</a:t>
            </a:fld>
            <a:endParaRPr lang="en-US"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aseline="30000" dirty="0">
                <a:effectLst/>
              </a:rPr>
              <a:t>1</a:t>
            </a:r>
            <a:r>
              <a:rPr lang="en-US" altLang="zh-TW" dirty="0">
                <a:effectLst/>
              </a:rPr>
              <a:t> Oral </a:t>
            </a:r>
            <a:r>
              <a:rPr lang="en-US" altLang="zh-TW" dirty="0" err="1">
                <a:effectLst/>
              </a:rPr>
              <a:t>oseltamivir</a:t>
            </a:r>
            <a:r>
              <a:rPr lang="en-US" altLang="zh-TW" dirty="0">
                <a:effectLst/>
              </a:rPr>
              <a:t> is approved by the FDA for treatment of acute uncomplicated influenza in persons 14 days and older, and for chemoprophylaxis in persons 1 year and older. Although not part of the FDA-approved indications, use of oral </a:t>
            </a:r>
            <a:r>
              <a:rPr lang="en-US" altLang="zh-TW" dirty="0" err="1">
                <a:effectLst/>
              </a:rPr>
              <a:t>oseltamivir</a:t>
            </a:r>
            <a:r>
              <a:rPr lang="en-US" altLang="zh-TW" dirty="0">
                <a:effectLst/>
              </a:rPr>
              <a:t> for treatment of influenza in infants less than 14 days old, and for chemoprophylaxis in infants 3 months to 1 year of age, is recommended by the CDC and the American Academy of Pediatrics. If a child is younger than 3 months old, use of </a:t>
            </a:r>
            <a:r>
              <a:rPr lang="en-US" altLang="zh-TW" dirty="0" err="1">
                <a:effectLst/>
              </a:rPr>
              <a:t>oseltamivir</a:t>
            </a:r>
            <a:r>
              <a:rPr lang="en-US" altLang="zh-TW" dirty="0">
                <a:effectLst/>
              </a:rPr>
              <a:t> for chemoprophylaxis is not recommended unless the situation is judged critical due to limited data in this age group. </a:t>
            </a:r>
          </a:p>
          <a:p>
            <a:r>
              <a:rPr lang="en-US" altLang="zh-TW" baseline="30000" dirty="0">
                <a:effectLst/>
              </a:rPr>
              <a:t>2</a:t>
            </a:r>
            <a:r>
              <a:rPr lang="en-US" altLang="zh-TW" dirty="0">
                <a:effectLst/>
              </a:rPr>
              <a:t> Relenza is contraindicated in patients with history of allergy to milk protein.</a:t>
            </a:r>
          </a:p>
          <a:p>
            <a:r>
              <a:rPr lang="en-US" altLang="zh-TW" baseline="30000" dirty="0">
                <a:effectLst/>
              </a:rPr>
              <a:t>3</a:t>
            </a:r>
            <a:r>
              <a:rPr lang="en-US" altLang="zh-TW" dirty="0">
                <a:effectLst/>
              </a:rPr>
              <a:t> </a:t>
            </a:r>
            <a:r>
              <a:rPr lang="en-US" altLang="zh-TW" dirty="0" err="1">
                <a:effectLst/>
              </a:rPr>
              <a:t>Peramivir</a:t>
            </a:r>
            <a:r>
              <a:rPr lang="en-US" altLang="zh-TW" dirty="0">
                <a:effectLst/>
              </a:rPr>
              <a:t> efficacy is based on clinical trials in which the predominant influenza virus type was influenza A; a limited number of subjects infected with influenza B virus were enrolled.</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92F0C-B3F5-4355-87AF-0C5D20D2C06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9576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 Schematic of Influenza A, B, and C virus structure. Influenza A is defined by its surface proteins hemagglutinin (HA) and neuraminidase (NA) of which there are 18 HA and 11 NA. Influenza B viruses are categorized into two lineages (B/Yamagata and B/Victoria). The surface of both A and B viruses contains HA, NA, and the M2 proteins. Internally, A and B viruses both have eight genomic segments. Influenza C viruses have only one external spike protein (HEF) which functions both in viral entry and egress and an ion channel M2 protein. Type C viruses have 7 internal genomic segments. M1 protein line the envelope internally adjacent nuclear export protein (NEP) proteins for type A, B, and C viruses. The genomic segments are </a:t>
            </a:r>
            <a:r>
              <a:rPr lang="en-US" altLang="zh-TW" dirty="0" err="1"/>
              <a:t>encapsidated</a:t>
            </a:r>
            <a:r>
              <a:rPr lang="en-US" altLang="zh-TW" dirty="0"/>
              <a:t> by the NP protein and form the </a:t>
            </a:r>
            <a:r>
              <a:rPr lang="en-US" altLang="zh-TW" dirty="0" err="1"/>
              <a:t>ribonucleocapsid</a:t>
            </a:r>
            <a:r>
              <a:rPr lang="en-US" altLang="zh-TW" dirty="0"/>
              <a:t> with the polymerase proteins Polymerase acidic (PA), Polymerase basic 1 (PB1), and Polymerase basic 2 </a:t>
            </a:r>
            <a:endParaRPr lang="zh-TW" altLang="en-US" dirty="0"/>
          </a:p>
        </p:txBody>
      </p:sp>
      <p:sp>
        <p:nvSpPr>
          <p:cNvPr id="4" name="投影片編號版面配置區 3"/>
          <p:cNvSpPr>
            <a:spLocks noGrp="1"/>
          </p:cNvSpPr>
          <p:nvPr>
            <p:ph type="sldNum" sz="quarter" idx="5"/>
          </p:nvPr>
        </p:nvSpPr>
        <p:spPr/>
        <p:txBody>
          <a:bodyPr/>
          <a:lstStyle/>
          <a:p>
            <a:fld id="{ECF54557-F5EE-45C6-8224-C02D97FC1289}" type="slidenum">
              <a:rPr lang="zh-TW" altLang="en-US" smtClean="0"/>
              <a:t>27</a:t>
            </a:fld>
            <a:endParaRPr lang="zh-TW" altLang="en-US"/>
          </a:p>
        </p:txBody>
      </p:sp>
    </p:spTree>
    <p:extLst>
      <p:ext uri="{BB962C8B-B14F-4D97-AF65-F5344CB8AC3E}">
        <p14:creationId xmlns:p14="http://schemas.microsoft.com/office/powerpoint/2010/main" val="385138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a:extLst>
              <a:ext uri="{FF2B5EF4-FFF2-40B4-BE49-F238E27FC236}">
                <a16:creationId xmlns:a16="http://schemas.microsoft.com/office/drawing/2014/main" id="{FD278B4E-9F56-4E80-A283-186AA391EB67}"/>
              </a:ext>
            </a:extLst>
          </p:cNvPr>
          <p:cNvSpPr>
            <a:spLocks noGrp="1" noRot="1" noChangeAspect="1" noTextEdit="1"/>
          </p:cNvSpPr>
          <p:nvPr>
            <p:ph type="sldImg"/>
          </p:nvPr>
        </p:nvSpPr>
        <p:spPr>
          <a:ln/>
        </p:spPr>
      </p:sp>
      <p:sp>
        <p:nvSpPr>
          <p:cNvPr id="135171" name="備忘稿版面配置區 2">
            <a:extLst>
              <a:ext uri="{FF2B5EF4-FFF2-40B4-BE49-F238E27FC236}">
                <a16:creationId xmlns:a16="http://schemas.microsoft.com/office/drawing/2014/main" id="{EBD7399A-156C-4340-8C05-37EE6BFB62C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The neuraminidase inhibitors (NAIs) are sialic acid analogues that have</a:t>
            </a:r>
          </a:p>
          <a:p>
            <a:r>
              <a:rPr lang="en-US" altLang="zh-TW">
                <a:latin typeface="Arial" panose="020B0604020202020204" pitchFamily="34" charset="0"/>
              </a:rPr>
              <a:t>additional features which enable enhanced binding to the enzymatic site. The presence or absence of key structural features of the NAIs provides</a:t>
            </a:r>
          </a:p>
          <a:p>
            <a:r>
              <a:rPr lang="en-US" altLang="zh-TW">
                <a:latin typeface="Arial" panose="020B0604020202020204" pitchFamily="34" charset="0"/>
              </a:rPr>
              <a:t>insight into how they bind to the enzymatic site and the effect that amino acid substitutions can have on drug binding. Oseltamivir and peramivir both</a:t>
            </a:r>
          </a:p>
          <a:p>
            <a:r>
              <a:rPr lang="en-US" altLang="zh-TW">
                <a:latin typeface="Arial" panose="020B0604020202020204" pitchFamily="34" charset="0"/>
              </a:rPr>
              <a:t>share the hydrophobic pentyl ether group which, in the event of a H275Y NA mutation, means that both drugs demonstrate reduced binding to the</a:t>
            </a:r>
          </a:p>
          <a:p>
            <a:r>
              <a:rPr lang="en-US" altLang="zh-TW">
                <a:latin typeface="Arial" panose="020B0604020202020204" pitchFamily="34" charset="0"/>
              </a:rPr>
              <a:t>enzymatic site of N1 neuraminidases. *Zanamivir and laninamivir share very similar structures, except that the glycerol side chain is modified by the</a:t>
            </a:r>
          </a:p>
          <a:p>
            <a:r>
              <a:rPr lang="en-US" altLang="zh-TW">
                <a:latin typeface="Arial" panose="020B0604020202020204" pitchFamily="34" charset="0"/>
              </a:rPr>
              <a:t>addition of an alkyl group in laninamivir.</a:t>
            </a:r>
          </a:p>
          <a:p>
            <a:endParaRPr lang="en-US" altLang="zh-TW">
              <a:latin typeface="Arial" panose="020B0604020202020204" pitchFamily="34" charset="0"/>
            </a:endParaRPr>
          </a:p>
          <a:p>
            <a:r>
              <a:rPr lang="en-US" altLang="zh-TW">
                <a:latin typeface="Arial" panose="020B0604020202020204" pitchFamily="34" charset="0"/>
              </a:rPr>
              <a:t>Although all four NAIs are based on the structure of sialic acid, there are some important differences (Figure 1), such that there is little cross resistance between oseltamivir and zanamivir, that is, resistance against osel-tamivir generally does not alter zanamivir sensitivity. However, some cross resistance is observed between zanamivir and laninamivir, and between oseltamivir and peramivir depending on the location of the amino acid mutation in the NA active site. </a:t>
            </a:r>
          </a:p>
          <a:p>
            <a:endParaRPr lang="zh-TW" altLang="en-US">
              <a:latin typeface="Arial" panose="020B0604020202020204" pitchFamily="34" charset="0"/>
            </a:endParaRPr>
          </a:p>
        </p:txBody>
      </p:sp>
      <p:sp>
        <p:nvSpPr>
          <p:cNvPr id="135172" name="投影片編號版面配置區 3">
            <a:extLst>
              <a:ext uri="{FF2B5EF4-FFF2-40B4-BE49-F238E27FC236}">
                <a16:creationId xmlns:a16="http://schemas.microsoft.com/office/drawing/2014/main" id="{6F1DFC11-AF5E-4E08-9E14-9F73C023107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7073E1EF-6953-4255-B04D-7489F6C6A63A}" type="slidenum">
              <a:rPr lang="en-US" altLang="zh-TW" smtClean="0"/>
              <a:pPr>
                <a:spcBef>
                  <a:spcPct val="0"/>
                </a:spcBef>
              </a:pPr>
              <a:t>78</a:t>
            </a:fld>
            <a:endParaRPr lang="en-US" altLang="zh-TW"/>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Influenza viruses are major human pathogens with a global distribution, accounting for more than 500,000 annual deaths worldwide and with considerable impact on the quality of life and productivity of the society. Due to the limited efficacy of vaccination, antiviral drugs constitute a complementary approach in the control and prevention of influenza infections and thus play an important role in the management of influenza outbreaks and pandemics. Currently, adamantanes and neuraminidase inhibitors (NAIs) are the only two classes of anti-influenza agents approved for clinical use. However, the worldwide emergence and high prevalence of adamantane-resistant virus variants has discouraged the use of the former drugs. NAIs have proved to be very effective against influenza A and B viruses. Nevertheless, oseltamivir-resistant strains have also been reported quite frequently, as in the case of seasonal H1N1 viruses that circulated between 2007 and 2009. Indeed, the emergence of drug-resistant virus variants is always a matter of concern because it could significantly compromise the usefulness of such intervention. This highlights the need for continuous monitoring of resistance markers, as well as the development of new anti-influenza drugs and combination therapies.</a:t>
            </a:r>
            <a:endParaRPr lang="zh-TW" altLang="en-US" dirty="0"/>
          </a:p>
        </p:txBody>
      </p:sp>
      <p:sp>
        <p:nvSpPr>
          <p:cNvPr id="4" name="投影片編號版面配置區 3"/>
          <p:cNvSpPr>
            <a:spLocks noGrp="1"/>
          </p:cNvSpPr>
          <p:nvPr>
            <p:ph type="sldNum" sz="quarter" idx="5"/>
          </p:nvPr>
        </p:nvSpPr>
        <p:spPr/>
        <p:txBody>
          <a:bodyPr/>
          <a:lstStyle/>
          <a:p>
            <a:fld id="{ECF54557-F5EE-45C6-8224-C02D97FC1289}" type="slidenum">
              <a:rPr lang="zh-TW" altLang="en-US" smtClean="0"/>
              <a:t>80</a:t>
            </a:fld>
            <a:endParaRPr lang="zh-TW" altLang="en-US"/>
          </a:p>
        </p:txBody>
      </p:sp>
    </p:spTree>
    <p:extLst>
      <p:ext uri="{BB962C8B-B14F-4D97-AF65-F5344CB8AC3E}">
        <p14:creationId xmlns:p14="http://schemas.microsoft.com/office/powerpoint/2010/main" val="1160764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a:noFill/>
        </p:spPr>
        <p:txBody>
          <a:bodyPr/>
          <a:lstStyle>
            <a:lvl1pPr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r>
              <a:rPr lang="en-US" altLang="zh-TW">
                <a:latin typeface="Arial" panose="020B0604020202020204" pitchFamily="34" charset="0"/>
              </a:rPr>
              <a:t>Respiratory viruses                             David J. Miller, M.D., Ph.D.</a:t>
            </a:r>
          </a:p>
        </p:txBody>
      </p:sp>
      <p:sp>
        <p:nvSpPr>
          <p:cNvPr id="25603" name="Rectangle 3"/>
          <p:cNvSpPr>
            <a:spLocks noGrp="1" noChangeArrowheads="1"/>
          </p:cNvSpPr>
          <p:nvPr>
            <p:ph type="dt" sz="quarter" idx="1"/>
          </p:nvPr>
        </p:nvSpPr>
        <p:spPr>
          <a:noFill/>
        </p:spPr>
        <p:txBody>
          <a:bodyPr/>
          <a:lstStyle>
            <a:lvl1pPr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CE173770-2D00-412C-B421-8F5647853C8D}" type="datetime1">
              <a:rPr lang="en-US" altLang="zh-TW" smtClean="0">
                <a:latin typeface="Arial" panose="020B0604020202020204" pitchFamily="34" charset="0"/>
              </a:rPr>
              <a:pPr>
                <a:spcBef>
                  <a:spcPct val="0"/>
                </a:spcBef>
              </a:pPr>
              <a:t>6/10/2022</a:t>
            </a:fld>
            <a:endParaRPr lang="en-US" altLang="zh-TW">
              <a:latin typeface="Arial" panose="020B0604020202020204" pitchFamily="34" charset="0"/>
            </a:endParaRPr>
          </a:p>
        </p:txBody>
      </p:sp>
      <p:sp>
        <p:nvSpPr>
          <p:cNvPr id="25604" name="Rectangle 7"/>
          <p:cNvSpPr>
            <a:spLocks noGrp="1" noChangeArrowheads="1"/>
          </p:cNvSpPr>
          <p:nvPr>
            <p:ph type="sldNum" sz="quarter" idx="5"/>
          </p:nvPr>
        </p:nvSpPr>
        <p:spPr>
          <a:noFill/>
        </p:spPr>
        <p:txBody>
          <a:bodyPr/>
          <a:lstStyle>
            <a:lvl1pPr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E3D765DF-72AE-4553-BE90-7A46189B6DD5}" type="slidenum">
              <a:rPr lang="en-US" altLang="zh-TW" smtClean="0">
                <a:latin typeface="Arial" panose="020B0604020202020204" pitchFamily="34" charset="0"/>
              </a:rPr>
              <a:pPr>
                <a:spcBef>
                  <a:spcPct val="0"/>
                </a:spcBef>
              </a:pPr>
              <a:t>29</a:t>
            </a:fld>
            <a:endParaRPr lang="en-US" altLang="zh-TW">
              <a:latin typeface="Arial" panose="020B0604020202020204" pitchFamily="34" charset="0"/>
            </a:endParaRPr>
          </a:p>
        </p:txBody>
      </p:sp>
      <p:sp>
        <p:nvSpPr>
          <p:cNvPr id="25605" name="Rectangle 2"/>
          <p:cNvSpPr>
            <a:spLocks noGrp="1" noRot="1" noChangeAspect="1" noChangeArrowheads="1" noTextEdit="1"/>
          </p:cNvSpPr>
          <p:nvPr>
            <p:ph type="sldImg"/>
          </p:nvPr>
        </p:nvSpPr>
        <p:spPr>
          <a:xfrm>
            <a:off x="106363" y="739775"/>
            <a:ext cx="6578600" cy="3702050"/>
          </a:xfrm>
          <a:ln/>
        </p:spPr>
      </p:sp>
      <p:sp>
        <p:nvSpPr>
          <p:cNvPr id="25606" name="Rectangle 3"/>
          <p:cNvSpPr>
            <a:spLocks noGrp="1" noChangeArrowheads="1"/>
          </p:cNvSpPr>
          <p:nvPr>
            <p:ph type="body" idx="1"/>
          </p:nvPr>
        </p:nvSpPr>
        <p:spPr>
          <a:xfrm>
            <a:off x="906463" y="4687888"/>
            <a:ext cx="4976812" cy="4524375"/>
          </a:xfrm>
          <a:noFill/>
        </p:spPr>
        <p:txBody>
          <a:bodyPr lIns="92704" tIns="46352" rIns="92704" bIns="46352"/>
          <a:lstStyle/>
          <a:p>
            <a:pPr eaLnBrk="1" hangingPunct="1"/>
            <a:r>
              <a:rPr lang="en-US" altLang="zh-TW" dirty="0" err="1">
                <a:latin typeface="Arial" panose="020B0604020202020204" pitchFamily="34" charset="0"/>
              </a:rPr>
              <a:t>Hemaglutinin</a:t>
            </a:r>
            <a:r>
              <a:rPr lang="en-US" altLang="zh-TW" dirty="0">
                <a:latin typeface="Arial" panose="020B0604020202020204" pitchFamily="34" charset="0"/>
              </a:rPr>
              <a:t> (HA) binds sialic acid residues on the cell surface, allowing the virus to enter the cell by endocytosis.  </a:t>
            </a:r>
          </a:p>
          <a:p>
            <a:pPr eaLnBrk="1" hangingPunct="1"/>
            <a:endParaRPr lang="en-US" altLang="zh-TW" dirty="0">
              <a:latin typeface="Arial" panose="020B0604020202020204" pitchFamily="34" charset="0"/>
            </a:endParaRPr>
          </a:p>
          <a:p>
            <a:pPr eaLnBrk="1" hangingPunct="1"/>
            <a:r>
              <a:rPr lang="en-US" altLang="zh-TW" dirty="0">
                <a:latin typeface="Arial" panose="020B0604020202020204" pitchFamily="34" charset="0"/>
              </a:rPr>
              <a:t>M2 is an ion channel that is activated by low </a:t>
            </a:r>
            <a:r>
              <a:rPr lang="en-US" altLang="zh-TW" dirty="0" err="1">
                <a:latin typeface="Arial" panose="020B0604020202020204" pitchFamily="34" charset="0"/>
              </a:rPr>
              <a:t>pH.</a:t>
            </a:r>
            <a:r>
              <a:rPr lang="en-US" altLang="zh-TW" dirty="0">
                <a:latin typeface="Arial" panose="020B0604020202020204" pitchFamily="34" charset="0"/>
              </a:rPr>
              <a:t>  </a:t>
            </a:r>
          </a:p>
        </p:txBody>
      </p:sp>
    </p:spTree>
    <p:extLst>
      <p:ext uri="{BB962C8B-B14F-4D97-AF65-F5344CB8AC3E}">
        <p14:creationId xmlns:p14="http://schemas.microsoft.com/office/powerpoint/2010/main" val="120298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a:extLst>
              <a:ext uri="{FF2B5EF4-FFF2-40B4-BE49-F238E27FC236}">
                <a16:creationId xmlns:a16="http://schemas.microsoft.com/office/drawing/2014/main" id="{41FB11D1-DB10-4CE9-99F6-A9013C186BB8}"/>
              </a:ext>
            </a:extLst>
          </p:cNvPr>
          <p:cNvSpPr>
            <a:spLocks noGrp="1" noRot="1" noChangeAspect="1" noTextEdit="1"/>
          </p:cNvSpPr>
          <p:nvPr>
            <p:ph type="sldImg"/>
          </p:nvPr>
        </p:nvSpPr>
        <p:spPr>
          <a:ln/>
        </p:spPr>
      </p:sp>
      <p:sp>
        <p:nvSpPr>
          <p:cNvPr id="28675" name="備忘稿版面配置區 2">
            <a:extLst>
              <a:ext uri="{FF2B5EF4-FFF2-40B4-BE49-F238E27FC236}">
                <a16:creationId xmlns:a16="http://schemas.microsoft.com/office/drawing/2014/main" id="{61D2E4FD-AE41-4A0F-937C-717E52114E3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(a) Influenza A virus has a lipid bilayer envelope, within which are eight RNA genomic segments, each of which is associated with the trimeric viral RNA polymerase (PB1, PB2, PA) and coated with multiple nucleoproteins (NPs) to form the vRNPs. The outer layer of the lipid envelope is spiked with multiple copies of HA, NA and a small number of M2, whereas the M1 molecules keep vRNPs attached to the inner layer. (b) The viral surface glycoprotein HA binds to the host cell-surface sialic acid receptors, and the virus is transported into the cell in an endocytic vesicle. The low pH in the endosome triggers a conformational change in the HA protein that leads to fusion of the viral and endosomal membranes. The low pH also triggers the flow of protons into the virus via the M2 ion channel, thereby dissociating the vRNPs from M1 matrix proteins. The vRNPs that are released into the cytoplasm are transported into the nucleus by recognition of the nuclear localization sequences (NLSs) on nucleoproteins83 only when the M1 molecules are dissociated. (c) In the nucleus, the viral polymerase initiates viral mRNA synthesis with 5′-capped RNA fragments cleaved from host pre-mRNAs. The PB2 subunit binds the 5′ cap of host pre-mRNAs84, and the endonuclease domain in PA subunit cleaves the pre-mRNA 10–13 nucleotides downstream from the cap85. Viral mRNA transcription is subsequently initiated from the cleaved 3′ end of the capped RNA segment85, 86. This 'cap snatching' occurs on nascent pre-mRNAs. (d) Viral mRNAs are transported to the cytoplasm for translation into viral proteins. The surface proteins HA, M2 and NA are processed in the endoplasmic reticulum (ER), glycosylated in the Golgi apparatus and transported to the cell membrane. (e) The NS1 protein of influenza A virus serves a critical role in suppressing the production of host mRNAs by inhibiting the 3′-end processing of host pre-mRNAs60, 87, consequently blocking the production of host mRNAs, including interferon-β mRNAs. Unlike host pre-mRNAs, the viral mRNAs do not require 3′-end processing by the host cell machinery. Therefore, the viral mRNAs are transported to the cytoplasm, whereas the host mRNA synthesis is predominantly blocked. (f) The viral polymerase is responsible for not only capped RNA-primed mRNA synthesis but also unprimed replication of vRNAs in steps (−) vRNA → (+) cRNA → (−) vRNA. The nucleoprotein molecules are required for these two steps of replication and are deposited on the cRNA and vRNA during RNA synthesis30. The resulting vRNPs are subsequently transported to the cytoplasm, mediated by a M1–NS2 complex that is bound to the vRNPs; NS2 interacts with human CRM1 protein that exports the vRNPs from the nucleus88. (g) The vRNPs reach the cell membrane to be incorporated into new viruses (reviewed in ref. 89) that are budded out. The HA and NA proteins in new viruses contain terminal sialic acids that would cause the viruses to clump together and adhere to the cell surface. The NA of newly formed viruses cleaves these sialic acid residues, thereby releasing the virus from the host cell.</a:t>
            </a:r>
            <a:endParaRPr lang="zh-TW" altLang="en-US">
              <a:latin typeface="Arial" panose="020B0604020202020204" pitchFamily="34" charset="0"/>
            </a:endParaRPr>
          </a:p>
        </p:txBody>
      </p:sp>
      <p:sp>
        <p:nvSpPr>
          <p:cNvPr id="28676" name="投影片編號版面配置區 3">
            <a:extLst>
              <a:ext uri="{FF2B5EF4-FFF2-40B4-BE49-F238E27FC236}">
                <a16:creationId xmlns:a16="http://schemas.microsoft.com/office/drawing/2014/main" id="{0EBD9A75-6651-4101-8DA0-DAE910348E9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7F843BB0-60EE-4E10-AEDA-6E315C1573B6}" type="slidenum">
              <a:rPr lang="en-US" altLang="zh-TW" smtClean="0"/>
              <a:pPr>
                <a:spcBef>
                  <a:spcPct val="0"/>
                </a:spcBef>
              </a:pPr>
              <a:t>30</a:t>
            </a:fld>
            <a:endParaRPr lang="en-US"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C845AA49-0625-4E0A-B189-59D70787EEBD}" type="slidenum">
              <a:rPr lang="en-US" altLang="zh-TW" smtClean="0">
                <a:latin typeface="Arial" panose="020B0604020202020204" pitchFamily="34" charset="0"/>
              </a:rPr>
              <a:pPr>
                <a:spcBef>
                  <a:spcPct val="0"/>
                </a:spcBef>
              </a:pPr>
              <a:t>33</a:t>
            </a:fld>
            <a:endParaRPr lang="en-US" altLang="zh-TW">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147868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8E558137-F35C-4D4D-AF64-174DAAE462E5}" type="slidenum">
              <a:rPr lang="zh-TW" altLang="es-ES_tradnl" smtClean="0">
                <a:latin typeface="Arial" panose="020B0604020202020204" pitchFamily="34" charset="0"/>
              </a:rPr>
              <a:pPr>
                <a:spcBef>
                  <a:spcPct val="0"/>
                </a:spcBef>
              </a:pPr>
              <a:t>35</a:t>
            </a:fld>
            <a:endParaRPr lang="es-ES_tradnl" altLang="zh-TW">
              <a:latin typeface="Arial" panose="020B0604020202020204" pitchFamily="34" charset="0"/>
            </a:endParaRPr>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zh-TW">
              <a:latin typeface="Times" panose="02020603050405020304" pitchFamily="18" charset="0"/>
            </a:endParaRPr>
          </a:p>
        </p:txBody>
      </p:sp>
    </p:spTree>
    <p:extLst>
      <p:ext uri="{BB962C8B-B14F-4D97-AF65-F5344CB8AC3E}">
        <p14:creationId xmlns:p14="http://schemas.microsoft.com/office/powerpoint/2010/main" val="1684396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solidFill>
            <a:srgbClr val="FFFFFF"/>
          </a:solidFill>
          <a:ln/>
        </p:spPr>
      </p:sp>
      <p:sp>
        <p:nvSpPr>
          <p:cNvPr id="45059" name="Rectangle 3"/>
          <p:cNvSpPr>
            <a:spLocks noGrp="1" noChangeArrowheads="1"/>
          </p:cNvSpPr>
          <p:nvPr>
            <p:ph type="body" idx="1"/>
          </p:nvPr>
        </p:nvSpPr>
        <p:spPr>
          <a:xfrm>
            <a:off x="904875" y="4716463"/>
            <a:ext cx="4979988" cy="4468812"/>
          </a:xfrm>
          <a:solidFill>
            <a:srgbClr val="FFFFFF"/>
          </a:solidFill>
          <a:ln>
            <a:solidFill>
              <a:srgbClr val="000000"/>
            </a:solidFill>
            <a:miter lim="800000"/>
            <a:headEnd/>
            <a:tailEnd/>
          </a:ln>
        </p:spPr>
        <p:txBody>
          <a:bodyPr/>
          <a:lstStyle/>
          <a:p>
            <a:pPr eaLnBrk="1" hangingPunct="1"/>
            <a:endParaRPr lang="en-US" altLang="zh-TW">
              <a:latin typeface="Arial" panose="020B0604020202020204" pitchFamily="34" charset="0"/>
            </a:endParaRPr>
          </a:p>
        </p:txBody>
      </p:sp>
    </p:spTree>
    <p:extLst>
      <p:ext uri="{BB962C8B-B14F-4D97-AF65-F5344CB8AC3E}">
        <p14:creationId xmlns:p14="http://schemas.microsoft.com/office/powerpoint/2010/main" val="989326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solidFill>
            <a:srgbClr val="FFFFFF"/>
          </a:solidFill>
          <a:ln/>
        </p:spPr>
      </p:sp>
      <p:sp>
        <p:nvSpPr>
          <p:cNvPr id="49155" name="Rectangle 3"/>
          <p:cNvSpPr>
            <a:spLocks noGrp="1" noChangeArrowheads="1"/>
          </p:cNvSpPr>
          <p:nvPr>
            <p:ph type="body" idx="1"/>
          </p:nvPr>
        </p:nvSpPr>
        <p:spPr>
          <a:xfrm>
            <a:off x="904875" y="4716463"/>
            <a:ext cx="4979988" cy="4468812"/>
          </a:xfrm>
          <a:solidFill>
            <a:srgbClr val="FFFFFF"/>
          </a:solidFill>
          <a:ln>
            <a:solidFill>
              <a:srgbClr val="000000"/>
            </a:solidFill>
            <a:miter lim="800000"/>
            <a:headEnd/>
            <a:tailEnd/>
          </a:ln>
        </p:spPr>
        <p:txBody>
          <a:bodyPr/>
          <a:lstStyle/>
          <a:p>
            <a:endParaRPr lang="en-US" altLang="zh-TW">
              <a:latin typeface="Arial" panose="020B0604020202020204" pitchFamily="34" charset="0"/>
            </a:endParaRPr>
          </a:p>
        </p:txBody>
      </p:sp>
    </p:spTree>
    <p:extLst>
      <p:ext uri="{BB962C8B-B14F-4D97-AF65-F5344CB8AC3E}">
        <p14:creationId xmlns:p14="http://schemas.microsoft.com/office/powerpoint/2010/main" val="72185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a:ln/>
        </p:spPr>
      </p:sp>
      <p:sp>
        <p:nvSpPr>
          <p:cNvPr id="52227" name="備忘稿版面配置區 2"/>
          <p:cNvSpPr>
            <a:spLocks noGrp="1"/>
          </p:cNvSpPr>
          <p:nvPr>
            <p:ph type="body" idx="1"/>
          </p:nvPr>
        </p:nvSpPr>
        <p:spPr>
          <a:noFill/>
        </p:spPr>
        <p:txBody>
          <a:bodyPr/>
          <a:lstStyle/>
          <a:p>
            <a:r>
              <a:rPr lang="en-US" altLang="zh-TW">
                <a:latin typeface="Arial" panose="020B0604020202020204" pitchFamily="34" charset="0"/>
              </a:rPr>
              <a:t>Figure 3. The genesis of avian influenza A (H7N9) influenza virus. The novel H7N9 viruses likely resulted from the reassortment of at least four avian influenza A virus</a:t>
            </a:r>
          </a:p>
          <a:p>
            <a:r>
              <a:rPr lang="en-US" altLang="zh-TW">
                <a:latin typeface="Arial" panose="020B0604020202020204" pitchFamily="34" charset="0"/>
              </a:rPr>
              <a:t>strains. The hemagglutinin (HA) gene of the H7N9 viruses is closely related to the Eurasian lineage of avian influenza viruses and to that of the avian H7N3 viruses recently</a:t>
            </a:r>
          </a:p>
          <a:p>
            <a:r>
              <a:rPr lang="en-US" altLang="zh-TW">
                <a:latin typeface="Arial" panose="020B0604020202020204" pitchFamily="34" charset="0"/>
              </a:rPr>
              <a:t>isolated from ducks in Eastern China. The neuraminidase (NA) gene of the novel H7N9 viruses is closely related to that of avian H2N9 and/or H11N9 influenza viruses</a:t>
            </a:r>
          </a:p>
          <a:p>
            <a:r>
              <a:rPr lang="en-US" altLang="zh-TW">
                <a:latin typeface="Arial" panose="020B0604020202020204" pitchFamily="34" charset="0"/>
              </a:rPr>
              <a:t>isolated from wild migratory birds along the East Asian flyway. The remaining six viral genes likely originated from two distinct subgroups of an H9N2 sub-lineage</a:t>
            </a:r>
          </a:p>
          <a:p>
            <a:r>
              <a:rPr lang="en-US" altLang="zh-TW">
                <a:latin typeface="Arial" panose="020B0604020202020204" pitchFamily="34" charset="0"/>
              </a:rPr>
              <a:t>circulating in poultry in Eastern China. The virus encircled by the broken line represents a possible precursor of H7N9 avian influenza viruses. Although the H7N9 viruses</a:t>
            </a:r>
          </a:p>
          <a:p>
            <a:r>
              <a:rPr lang="en-US" altLang="zh-TW">
                <a:latin typeface="Arial" panose="020B0604020202020204" pitchFamily="34" charset="0"/>
              </a:rPr>
              <a:t>currently circulating in birds do not encode determinants of mammalian adaptation (i.e., PB2-627K, PB2-701N, or PB2-591K/R and HA-226L/I), such mutations can arise</a:t>
            </a:r>
          </a:p>
          <a:p>
            <a:r>
              <a:rPr lang="en-US" altLang="zh-TW">
                <a:latin typeface="Arial" panose="020B0604020202020204" pitchFamily="34" charset="0"/>
              </a:rPr>
              <a:t>during H7N9 virus replication in humans. This figure was created by modification of a figure in</a:t>
            </a:r>
            <a:endParaRPr lang="zh-TW" altLang="en-US">
              <a:latin typeface="Arial" panose="020B0604020202020204" pitchFamily="34" charset="0"/>
            </a:endParaRPr>
          </a:p>
        </p:txBody>
      </p:sp>
      <p:sp>
        <p:nvSpPr>
          <p:cNvPr id="52228" name="投影片編號版面配置區 3"/>
          <p:cNvSpPr>
            <a:spLocks noGrp="1"/>
          </p:cNvSpPr>
          <p:nvPr>
            <p:ph type="sldNum" sz="quarter" idx="5"/>
          </p:nvPr>
        </p:nvSpPr>
        <p:spPr>
          <a:noFill/>
        </p:spPr>
        <p:txBody>
          <a:bodyPr/>
          <a:lstStyle>
            <a:lvl1pPr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09638">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4D5ED12C-362D-4085-98A2-A6FF3D9D3544}" type="slidenum">
              <a:rPr lang="en-US" altLang="zh-TW" smtClean="0">
                <a:latin typeface="Arial" panose="020B0604020202020204" pitchFamily="34" charset="0"/>
              </a:rPr>
              <a:pPr>
                <a:spcBef>
                  <a:spcPct val="0"/>
                </a:spcBef>
              </a:pPr>
              <a:t>46</a:t>
            </a:fld>
            <a:endParaRPr lang="en-US" altLang="zh-TW">
              <a:latin typeface="Arial" panose="020B0604020202020204" pitchFamily="34" charset="0"/>
            </a:endParaRPr>
          </a:p>
        </p:txBody>
      </p:sp>
    </p:spTree>
    <p:extLst>
      <p:ext uri="{BB962C8B-B14F-4D97-AF65-F5344CB8AC3E}">
        <p14:creationId xmlns:p14="http://schemas.microsoft.com/office/powerpoint/2010/main" val="3913624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399B9C-9F57-4E79-90B8-95E7E99E0F16}"/>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38F62097-8645-490E-AFD8-BD9A337588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BC59253D-563A-4BDF-81C5-00707E866608}"/>
              </a:ext>
            </a:extLst>
          </p:cNvPr>
          <p:cNvSpPr>
            <a:spLocks noGrp="1"/>
          </p:cNvSpPr>
          <p:nvPr>
            <p:ph type="dt" sz="half" idx="10"/>
          </p:nvPr>
        </p:nvSpPr>
        <p:spPr/>
        <p:txBody>
          <a:bodyPr/>
          <a:lstStyle/>
          <a:p>
            <a:fld id="{03BD47A1-1273-42CF-9D52-7B00E4B87926}" type="datetimeFigureOut">
              <a:rPr lang="zh-TW" altLang="en-US" smtClean="0"/>
              <a:t>2022/6/10</a:t>
            </a:fld>
            <a:endParaRPr lang="zh-TW" altLang="en-US"/>
          </a:p>
        </p:txBody>
      </p:sp>
      <p:sp>
        <p:nvSpPr>
          <p:cNvPr id="5" name="頁尾版面配置區 4">
            <a:extLst>
              <a:ext uri="{FF2B5EF4-FFF2-40B4-BE49-F238E27FC236}">
                <a16:creationId xmlns:a16="http://schemas.microsoft.com/office/drawing/2014/main" id="{1460867B-CFFE-4EAD-B41A-73022CC1061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C6C5B5D-D19A-4944-ADEF-24C490C0F4D8}"/>
              </a:ext>
            </a:extLst>
          </p:cNvPr>
          <p:cNvSpPr>
            <a:spLocks noGrp="1"/>
          </p:cNvSpPr>
          <p:nvPr>
            <p:ph type="sldNum" sz="quarter" idx="12"/>
          </p:nvPr>
        </p:nvSpPr>
        <p:spPr/>
        <p:txBody>
          <a:body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137576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0B2457-1DE7-404B-B199-C86C7E1EB8BE}"/>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FC322217-EAFC-45D8-A41F-BE964B269DB5}"/>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947C9F1-5FC6-47D9-959D-5DF2835A46BB}"/>
              </a:ext>
            </a:extLst>
          </p:cNvPr>
          <p:cNvSpPr>
            <a:spLocks noGrp="1"/>
          </p:cNvSpPr>
          <p:nvPr>
            <p:ph type="dt" sz="half" idx="10"/>
          </p:nvPr>
        </p:nvSpPr>
        <p:spPr/>
        <p:txBody>
          <a:bodyPr/>
          <a:lstStyle/>
          <a:p>
            <a:fld id="{03BD47A1-1273-42CF-9D52-7B00E4B87926}" type="datetimeFigureOut">
              <a:rPr lang="zh-TW" altLang="en-US" smtClean="0"/>
              <a:t>2022/6/10</a:t>
            </a:fld>
            <a:endParaRPr lang="zh-TW" altLang="en-US"/>
          </a:p>
        </p:txBody>
      </p:sp>
      <p:sp>
        <p:nvSpPr>
          <p:cNvPr id="5" name="頁尾版面配置區 4">
            <a:extLst>
              <a:ext uri="{FF2B5EF4-FFF2-40B4-BE49-F238E27FC236}">
                <a16:creationId xmlns:a16="http://schemas.microsoft.com/office/drawing/2014/main" id="{0C71D5B4-F2F1-49C1-8057-843EC1A29BA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32DECD7-7B96-4DA1-B480-6BDD33A45B56}"/>
              </a:ext>
            </a:extLst>
          </p:cNvPr>
          <p:cNvSpPr>
            <a:spLocks noGrp="1"/>
          </p:cNvSpPr>
          <p:nvPr>
            <p:ph type="sldNum" sz="quarter" idx="12"/>
          </p:nvPr>
        </p:nvSpPr>
        <p:spPr/>
        <p:txBody>
          <a:body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4143402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1299679F-7537-433F-BE1E-F0DAA69352F6}"/>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998148E9-4E11-4FC6-A26A-AD47AB8551F2}"/>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D978CCA-D96C-4695-9EB0-FE65EB1D99AC}"/>
              </a:ext>
            </a:extLst>
          </p:cNvPr>
          <p:cNvSpPr>
            <a:spLocks noGrp="1"/>
          </p:cNvSpPr>
          <p:nvPr>
            <p:ph type="dt" sz="half" idx="10"/>
          </p:nvPr>
        </p:nvSpPr>
        <p:spPr/>
        <p:txBody>
          <a:bodyPr/>
          <a:lstStyle/>
          <a:p>
            <a:fld id="{03BD47A1-1273-42CF-9D52-7B00E4B87926}" type="datetimeFigureOut">
              <a:rPr lang="zh-TW" altLang="en-US" smtClean="0"/>
              <a:t>2022/6/10</a:t>
            </a:fld>
            <a:endParaRPr lang="zh-TW" altLang="en-US"/>
          </a:p>
        </p:txBody>
      </p:sp>
      <p:sp>
        <p:nvSpPr>
          <p:cNvPr id="5" name="頁尾版面配置區 4">
            <a:extLst>
              <a:ext uri="{FF2B5EF4-FFF2-40B4-BE49-F238E27FC236}">
                <a16:creationId xmlns:a16="http://schemas.microsoft.com/office/drawing/2014/main" id="{17D7A1F7-6FAD-4CB5-9649-488958649EF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8FEB405-9D34-4573-8323-683BF65661F7}"/>
              </a:ext>
            </a:extLst>
          </p:cNvPr>
          <p:cNvSpPr>
            <a:spLocks noGrp="1"/>
          </p:cNvSpPr>
          <p:nvPr>
            <p:ph type="sldNum" sz="quarter" idx="12"/>
          </p:nvPr>
        </p:nvSpPr>
        <p:spPr/>
        <p:txBody>
          <a:body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3218765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5BDCDC-DE41-41C6-AD48-1ACA5C9C135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E99E765-A0D0-4B2A-AEE0-4C46FF5565ED}"/>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49D2938-A60A-4297-80A8-4F8F66974019}"/>
              </a:ext>
            </a:extLst>
          </p:cNvPr>
          <p:cNvSpPr>
            <a:spLocks noGrp="1"/>
          </p:cNvSpPr>
          <p:nvPr>
            <p:ph type="dt" sz="half" idx="10"/>
          </p:nvPr>
        </p:nvSpPr>
        <p:spPr/>
        <p:txBody>
          <a:bodyPr/>
          <a:lstStyle/>
          <a:p>
            <a:fld id="{03BD47A1-1273-42CF-9D52-7B00E4B87926}" type="datetimeFigureOut">
              <a:rPr lang="zh-TW" altLang="en-US" smtClean="0"/>
              <a:t>2022/6/10</a:t>
            </a:fld>
            <a:endParaRPr lang="zh-TW" altLang="en-US"/>
          </a:p>
        </p:txBody>
      </p:sp>
      <p:sp>
        <p:nvSpPr>
          <p:cNvPr id="5" name="頁尾版面配置區 4">
            <a:extLst>
              <a:ext uri="{FF2B5EF4-FFF2-40B4-BE49-F238E27FC236}">
                <a16:creationId xmlns:a16="http://schemas.microsoft.com/office/drawing/2014/main" id="{452DB8C1-22D1-4E06-9A95-2934295473F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85E29D1-982C-4F4F-AB51-67A21FE938FD}"/>
              </a:ext>
            </a:extLst>
          </p:cNvPr>
          <p:cNvSpPr>
            <a:spLocks noGrp="1"/>
          </p:cNvSpPr>
          <p:nvPr>
            <p:ph type="sldNum" sz="quarter" idx="12"/>
          </p:nvPr>
        </p:nvSpPr>
        <p:spPr/>
        <p:txBody>
          <a:body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124126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F59CAF-F29E-4C51-A2D0-129DC7EFFEF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15F85C55-A272-473D-96B0-CFFE00139D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4D0CB636-BF5D-401B-B334-E2B715850370}"/>
              </a:ext>
            </a:extLst>
          </p:cNvPr>
          <p:cNvSpPr>
            <a:spLocks noGrp="1"/>
          </p:cNvSpPr>
          <p:nvPr>
            <p:ph type="dt" sz="half" idx="10"/>
          </p:nvPr>
        </p:nvSpPr>
        <p:spPr/>
        <p:txBody>
          <a:bodyPr/>
          <a:lstStyle/>
          <a:p>
            <a:fld id="{03BD47A1-1273-42CF-9D52-7B00E4B87926}" type="datetimeFigureOut">
              <a:rPr lang="zh-TW" altLang="en-US" smtClean="0"/>
              <a:t>2022/6/10</a:t>
            </a:fld>
            <a:endParaRPr lang="zh-TW" altLang="en-US"/>
          </a:p>
        </p:txBody>
      </p:sp>
      <p:sp>
        <p:nvSpPr>
          <p:cNvPr id="5" name="頁尾版面配置區 4">
            <a:extLst>
              <a:ext uri="{FF2B5EF4-FFF2-40B4-BE49-F238E27FC236}">
                <a16:creationId xmlns:a16="http://schemas.microsoft.com/office/drawing/2014/main" id="{F5A19628-12F0-4706-BE74-DD4A9ED2147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383260A-933B-40B7-8307-A5755840AEBB}"/>
              </a:ext>
            </a:extLst>
          </p:cNvPr>
          <p:cNvSpPr>
            <a:spLocks noGrp="1"/>
          </p:cNvSpPr>
          <p:nvPr>
            <p:ph type="sldNum" sz="quarter" idx="12"/>
          </p:nvPr>
        </p:nvSpPr>
        <p:spPr/>
        <p:txBody>
          <a:body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111117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A45137-8221-4679-891D-BF2232B19A8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CAD6ADD9-0D75-4409-BC35-369FA6360E76}"/>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9070A63D-B2C8-4156-8212-4C829E81903D}"/>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A7284E8E-DD55-47A1-A81A-27634497984D}"/>
              </a:ext>
            </a:extLst>
          </p:cNvPr>
          <p:cNvSpPr>
            <a:spLocks noGrp="1"/>
          </p:cNvSpPr>
          <p:nvPr>
            <p:ph type="dt" sz="half" idx="10"/>
          </p:nvPr>
        </p:nvSpPr>
        <p:spPr/>
        <p:txBody>
          <a:bodyPr/>
          <a:lstStyle/>
          <a:p>
            <a:fld id="{03BD47A1-1273-42CF-9D52-7B00E4B87926}" type="datetimeFigureOut">
              <a:rPr lang="zh-TW" altLang="en-US" smtClean="0"/>
              <a:t>2022/6/10</a:t>
            </a:fld>
            <a:endParaRPr lang="zh-TW" altLang="en-US"/>
          </a:p>
        </p:txBody>
      </p:sp>
      <p:sp>
        <p:nvSpPr>
          <p:cNvPr id="6" name="頁尾版面配置區 5">
            <a:extLst>
              <a:ext uri="{FF2B5EF4-FFF2-40B4-BE49-F238E27FC236}">
                <a16:creationId xmlns:a16="http://schemas.microsoft.com/office/drawing/2014/main" id="{FFA4550B-4592-4192-A842-EC8E6A81184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2BD7341B-10DB-4201-BF03-DD2138D8B28C}"/>
              </a:ext>
            </a:extLst>
          </p:cNvPr>
          <p:cNvSpPr>
            <a:spLocks noGrp="1"/>
          </p:cNvSpPr>
          <p:nvPr>
            <p:ph type="sldNum" sz="quarter" idx="12"/>
          </p:nvPr>
        </p:nvSpPr>
        <p:spPr/>
        <p:txBody>
          <a:body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1077836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46AB01-135E-41AE-B825-B3A88B4334F2}"/>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67583B7-5588-4BBF-AAFA-6EDCBB6DE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04F2FECE-103D-4B4D-8633-A3027DC13EF1}"/>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63C9246F-415A-4340-84D3-D91B12E41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566D9D58-B1FF-450F-A77B-CE19111F86DE}"/>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E92A6E41-A746-4EDD-A0F1-C396D244015D}"/>
              </a:ext>
            </a:extLst>
          </p:cNvPr>
          <p:cNvSpPr>
            <a:spLocks noGrp="1"/>
          </p:cNvSpPr>
          <p:nvPr>
            <p:ph type="dt" sz="half" idx="10"/>
          </p:nvPr>
        </p:nvSpPr>
        <p:spPr/>
        <p:txBody>
          <a:bodyPr/>
          <a:lstStyle/>
          <a:p>
            <a:fld id="{03BD47A1-1273-42CF-9D52-7B00E4B87926}" type="datetimeFigureOut">
              <a:rPr lang="zh-TW" altLang="en-US" smtClean="0"/>
              <a:t>2022/6/10</a:t>
            </a:fld>
            <a:endParaRPr lang="zh-TW" altLang="en-US"/>
          </a:p>
        </p:txBody>
      </p:sp>
      <p:sp>
        <p:nvSpPr>
          <p:cNvPr id="8" name="頁尾版面配置區 7">
            <a:extLst>
              <a:ext uri="{FF2B5EF4-FFF2-40B4-BE49-F238E27FC236}">
                <a16:creationId xmlns:a16="http://schemas.microsoft.com/office/drawing/2014/main" id="{F077CFEF-F04A-4BD6-9F2C-983979DA539F}"/>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F729CA55-802C-4C73-9B59-2692B8D877EC}"/>
              </a:ext>
            </a:extLst>
          </p:cNvPr>
          <p:cNvSpPr>
            <a:spLocks noGrp="1"/>
          </p:cNvSpPr>
          <p:nvPr>
            <p:ph type="sldNum" sz="quarter" idx="12"/>
          </p:nvPr>
        </p:nvSpPr>
        <p:spPr/>
        <p:txBody>
          <a:body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418694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2D8EEA-540C-4917-B302-4A2925BFC4AF}"/>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012B240B-5F2C-48D9-9D1C-5E8735AD12EC}"/>
              </a:ext>
            </a:extLst>
          </p:cNvPr>
          <p:cNvSpPr>
            <a:spLocks noGrp="1"/>
          </p:cNvSpPr>
          <p:nvPr>
            <p:ph type="dt" sz="half" idx="10"/>
          </p:nvPr>
        </p:nvSpPr>
        <p:spPr/>
        <p:txBody>
          <a:bodyPr/>
          <a:lstStyle/>
          <a:p>
            <a:fld id="{03BD47A1-1273-42CF-9D52-7B00E4B87926}" type="datetimeFigureOut">
              <a:rPr lang="zh-TW" altLang="en-US" smtClean="0"/>
              <a:t>2022/6/10</a:t>
            </a:fld>
            <a:endParaRPr lang="zh-TW" altLang="en-US"/>
          </a:p>
        </p:txBody>
      </p:sp>
      <p:sp>
        <p:nvSpPr>
          <p:cNvPr id="4" name="頁尾版面配置區 3">
            <a:extLst>
              <a:ext uri="{FF2B5EF4-FFF2-40B4-BE49-F238E27FC236}">
                <a16:creationId xmlns:a16="http://schemas.microsoft.com/office/drawing/2014/main" id="{F90D9568-1274-486F-9228-70EB2F0C0669}"/>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8BD0CED4-3A06-4EA1-8C65-15F2E03854E5}"/>
              </a:ext>
            </a:extLst>
          </p:cNvPr>
          <p:cNvSpPr>
            <a:spLocks noGrp="1"/>
          </p:cNvSpPr>
          <p:nvPr>
            <p:ph type="sldNum" sz="quarter" idx="12"/>
          </p:nvPr>
        </p:nvSpPr>
        <p:spPr/>
        <p:txBody>
          <a:body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331268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CDA94E1A-7725-42F7-A8C4-9F6A9FB9D36E}"/>
              </a:ext>
            </a:extLst>
          </p:cNvPr>
          <p:cNvSpPr>
            <a:spLocks noGrp="1"/>
          </p:cNvSpPr>
          <p:nvPr>
            <p:ph type="dt" sz="half" idx="10"/>
          </p:nvPr>
        </p:nvSpPr>
        <p:spPr/>
        <p:txBody>
          <a:bodyPr/>
          <a:lstStyle/>
          <a:p>
            <a:fld id="{03BD47A1-1273-42CF-9D52-7B00E4B87926}" type="datetimeFigureOut">
              <a:rPr lang="zh-TW" altLang="en-US" smtClean="0"/>
              <a:t>2022/6/10</a:t>
            </a:fld>
            <a:endParaRPr lang="zh-TW" altLang="en-US"/>
          </a:p>
        </p:txBody>
      </p:sp>
      <p:sp>
        <p:nvSpPr>
          <p:cNvPr id="3" name="頁尾版面配置區 2">
            <a:extLst>
              <a:ext uri="{FF2B5EF4-FFF2-40B4-BE49-F238E27FC236}">
                <a16:creationId xmlns:a16="http://schemas.microsoft.com/office/drawing/2014/main" id="{D5BD1B25-B5DE-411D-B0CA-7DF42850B6F3}"/>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BE781516-F90B-43BC-9706-175D97F315DD}"/>
              </a:ext>
            </a:extLst>
          </p:cNvPr>
          <p:cNvSpPr>
            <a:spLocks noGrp="1"/>
          </p:cNvSpPr>
          <p:nvPr>
            <p:ph type="sldNum" sz="quarter" idx="12"/>
          </p:nvPr>
        </p:nvSpPr>
        <p:spPr/>
        <p:txBody>
          <a:body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2198851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2F0B60-37A3-435A-B13A-89F2A8E97257}"/>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F34F1370-C307-4981-B00D-8B996F4D8A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FAE3BC64-D738-4950-A033-1E3CE9188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9BF9E480-8ED3-4812-84F8-B0B6D79F6A1F}"/>
              </a:ext>
            </a:extLst>
          </p:cNvPr>
          <p:cNvSpPr>
            <a:spLocks noGrp="1"/>
          </p:cNvSpPr>
          <p:nvPr>
            <p:ph type="dt" sz="half" idx="10"/>
          </p:nvPr>
        </p:nvSpPr>
        <p:spPr/>
        <p:txBody>
          <a:bodyPr/>
          <a:lstStyle/>
          <a:p>
            <a:fld id="{03BD47A1-1273-42CF-9D52-7B00E4B87926}" type="datetimeFigureOut">
              <a:rPr lang="zh-TW" altLang="en-US" smtClean="0"/>
              <a:t>2022/6/10</a:t>
            </a:fld>
            <a:endParaRPr lang="zh-TW" altLang="en-US"/>
          </a:p>
        </p:txBody>
      </p:sp>
      <p:sp>
        <p:nvSpPr>
          <p:cNvPr id="6" name="頁尾版面配置區 5">
            <a:extLst>
              <a:ext uri="{FF2B5EF4-FFF2-40B4-BE49-F238E27FC236}">
                <a16:creationId xmlns:a16="http://schemas.microsoft.com/office/drawing/2014/main" id="{69E5145F-E91A-4A13-B78F-27C15113653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42FC0A0-5B2B-4323-85B7-D1EE42E347FD}"/>
              </a:ext>
            </a:extLst>
          </p:cNvPr>
          <p:cNvSpPr>
            <a:spLocks noGrp="1"/>
          </p:cNvSpPr>
          <p:nvPr>
            <p:ph type="sldNum" sz="quarter" idx="12"/>
          </p:nvPr>
        </p:nvSpPr>
        <p:spPr/>
        <p:txBody>
          <a:body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218075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39344D-F4DD-44F6-8B44-E93BF81794E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25B82999-F4B9-49EB-BCFD-353D3DB72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F5D64B0D-CF0B-4533-9150-9DE77107E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47B8F9D6-F2B5-468B-A425-3E65A43AD9E7}"/>
              </a:ext>
            </a:extLst>
          </p:cNvPr>
          <p:cNvSpPr>
            <a:spLocks noGrp="1"/>
          </p:cNvSpPr>
          <p:nvPr>
            <p:ph type="dt" sz="half" idx="10"/>
          </p:nvPr>
        </p:nvSpPr>
        <p:spPr/>
        <p:txBody>
          <a:bodyPr/>
          <a:lstStyle/>
          <a:p>
            <a:fld id="{03BD47A1-1273-42CF-9D52-7B00E4B87926}" type="datetimeFigureOut">
              <a:rPr lang="zh-TW" altLang="en-US" smtClean="0"/>
              <a:t>2022/6/10</a:t>
            </a:fld>
            <a:endParaRPr lang="zh-TW" altLang="en-US"/>
          </a:p>
        </p:txBody>
      </p:sp>
      <p:sp>
        <p:nvSpPr>
          <p:cNvPr id="6" name="頁尾版面配置區 5">
            <a:extLst>
              <a:ext uri="{FF2B5EF4-FFF2-40B4-BE49-F238E27FC236}">
                <a16:creationId xmlns:a16="http://schemas.microsoft.com/office/drawing/2014/main" id="{3C941F98-A0B0-4B37-86AB-08D224A9456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B3D22A3-0F86-46EA-8FCB-F80F391663F7}"/>
              </a:ext>
            </a:extLst>
          </p:cNvPr>
          <p:cNvSpPr>
            <a:spLocks noGrp="1"/>
          </p:cNvSpPr>
          <p:nvPr>
            <p:ph type="sldNum" sz="quarter" idx="12"/>
          </p:nvPr>
        </p:nvSpPr>
        <p:spPr/>
        <p:txBody>
          <a:body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1172634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A341364-6691-473A-AFC0-4BFE8975B5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1FEFBC0-9E51-4763-A420-E2631444AA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675BBE7-DCD6-43A9-BB41-669252E87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D47A1-1273-42CF-9D52-7B00E4B87926}" type="datetimeFigureOut">
              <a:rPr lang="zh-TW" altLang="en-US" smtClean="0"/>
              <a:t>2022/6/10</a:t>
            </a:fld>
            <a:endParaRPr lang="zh-TW" altLang="en-US"/>
          </a:p>
        </p:txBody>
      </p:sp>
      <p:sp>
        <p:nvSpPr>
          <p:cNvPr id="5" name="頁尾版面配置區 4">
            <a:extLst>
              <a:ext uri="{FF2B5EF4-FFF2-40B4-BE49-F238E27FC236}">
                <a16:creationId xmlns:a16="http://schemas.microsoft.com/office/drawing/2014/main" id="{01FE0F29-4319-4CC4-ACD7-8643828C40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299F3A2D-45CB-4E9A-9302-54C0E241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78905-C5C0-46D9-9FE1-EFAA6E431562}" type="slidenum">
              <a:rPr lang="zh-TW" altLang="en-US" smtClean="0"/>
              <a:t>‹#›</a:t>
            </a:fld>
            <a:endParaRPr lang="zh-TW" altLang="en-US"/>
          </a:p>
        </p:txBody>
      </p:sp>
    </p:spTree>
    <p:extLst>
      <p:ext uri="{BB962C8B-B14F-4D97-AF65-F5344CB8AC3E}">
        <p14:creationId xmlns:p14="http://schemas.microsoft.com/office/powerpoint/2010/main" val="1305073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image" Target="../media/image64.wmf"/><Relationship Id="rId3" Type="http://schemas.openxmlformats.org/officeDocument/2006/relationships/image" Target="../media/image54.wmf"/><Relationship Id="rId7" Type="http://schemas.openxmlformats.org/officeDocument/2006/relationships/image" Target="../media/image58.wmf"/><Relationship Id="rId12" Type="http://schemas.openxmlformats.org/officeDocument/2006/relationships/image" Target="../media/image63.wmf"/><Relationship Id="rId17" Type="http://schemas.openxmlformats.org/officeDocument/2006/relationships/image" Target="../media/image68.wmf"/><Relationship Id="rId2" Type="http://schemas.openxmlformats.org/officeDocument/2006/relationships/notesSlide" Target="../notesSlides/notesSlide6.xml"/><Relationship Id="rId16" Type="http://schemas.openxmlformats.org/officeDocument/2006/relationships/image" Target="../media/image67.wmf"/><Relationship Id="rId1" Type="http://schemas.openxmlformats.org/officeDocument/2006/relationships/slideLayout" Target="../slideLayouts/slideLayout7.xml"/><Relationship Id="rId6" Type="http://schemas.openxmlformats.org/officeDocument/2006/relationships/image" Target="../media/image57.wmf"/><Relationship Id="rId11" Type="http://schemas.openxmlformats.org/officeDocument/2006/relationships/image" Target="../media/image62.wmf"/><Relationship Id="rId5" Type="http://schemas.openxmlformats.org/officeDocument/2006/relationships/image" Target="../media/image56.wmf"/><Relationship Id="rId15" Type="http://schemas.openxmlformats.org/officeDocument/2006/relationships/image" Target="../media/image66.wmf"/><Relationship Id="rId10" Type="http://schemas.openxmlformats.org/officeDocument/2006/relationships/image" Target="../media/image61.wmf"/><Relationship Id="rId4" Type="http://schemas.openxmlformats.org/officeDocument/2006/relationships/image" Target="../media/image55.wmf"/><Relationship Id="rId9" Type="http://schemas.openxmlformats.org/officeDocument/2006/relationships/image" Target="../media/image60.wmf"/><Relationship Id="rId14" Type="http://schemas.openxmlformats.org/officeDocument/2006/relationships/image" Target="../media/image65.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3.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86.png"/><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87.png"/><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15.jpeg"/><Relationship Id="rId4" Type="http://schemas.openxmlformats.org/officeDocument/2006/relationships/image" Target="../media/image114.jpeg"/></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D9228D-4555-4C71-990B-D5545902DA6F}"/>
              </a:ext>
            </a:extLst>
          </p:cNvPr>
          <p:cNvSpPr>
            <a:spLocks noGrp="1"/>
          </p:cNvSpPr>
          <p:nvPr>
            <p:ph type="ctr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nchor="ctr"/>
          <a:lstStyle/>
          <a:p>
            <a:r>
              <a:rPr lang="zh-TW" altLang="en-US" dirty="0">
                <a:latin typeface="標楷體" panose="03000509000000000000" pitchFamily="65" charset="-120"/>
                <a:ea typeface="標楷體" panose="03000509000000000000" pitchFamily="65" charset="-120"/>
              </a:rPr>
              <a:t>流感的流行病學</a:t>
            </a:r>
          </a:p>
        </p:txBody>
      </p:sp>
      <p:sp>
        <p:nvSpPr>
          <p:cNvPr id="3" name="副標題 2">
            <a:extLst>
              <a:ext uri="{FF2B5EF4-FFF2-40B4-BE49-F238E27FC236}">
                <a16:creationId xmlns:a16="http://schemas.microsoft.com/office/drawing/2014/main" id="{3175EA6C-F033-4FA5-AB74-9C956CF80FD6}"/>
              </a:ext>
            </a:extLst>
          </p:cNvPr>
          <p:cNvSpPr>
            <a:spLocks noGrp="1"/>
          </p:cNvSpPr>
          <p:nvPr>
            <p:ph type="subTitle" idx="1"/>
          </p:nvPr>
        </p:nvSpPr>
        <p:spPr/>
        <p:txBody>
          <a:bodyPr anchor="ctr"/>
          <a:lstStyle/>
          <a:p>
            <a:r>
              <a:rPr lang="zh-TW" altLang="en-US" dirty="0">
                <a:latin typeface="標楷體" panose="03000509000000000000" pitchFamily="65" charset="-120"/>
                <a:ea typeface="標楷體" panose="03000509000000000000" pitchFamily="65" charset="-120"/>
              </a:rPr>
              <a:t>李雋元</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高醫附院 感染科</a:t>
            </a:r>
          </a:p>
        </p:txBody>
      </p:sp>
    </p:spTree>
    <p:extLst>
      <p:ext uri="{BB962C8B-B14F-4D97-AF65-F5344CB8AC3E}">
        <p14:creationId xmlns:p14="http://schemas.microsoft.com/office/powerpoint/2010/main" val="866094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03A7255-D0F9-428A-BBA4-8454DCB67C06}"/>
              </a:ext>
            </a:extLst>
          </p:cNvPr>
          <p:cNvPicPr>
            <a:picLocks noChangeAspect="1"/>
          </p:cNvPicPr>
          <p:nvPr/>
        </p:nvPicPr>
        <p:blipFill>
          <a:blip r:embed="rId2"/>
          <a:stretch>
            <a:fillRect/>
          </a:stretch>
        </p:blipFill>
        <p:spPr>
          <a:xfrm>
            <a:off x="5874656" y="23565"/>
            <a:ext cx="5942723" cy="2267983"/>
          </a:xfrm>
          <a:prstGeom prst="rect">
            <a:avLst/>
          </a:prstGeom>
        </p:spPr>
      </p:pic>
      <p:pic>
        <p:nvPicPr>
          <p:cNvPr id="5" name="圖片 4">
            <a:extLst>
              <a:ext uri="{FF2B5EF4-FFF2-40B4-BE49-F238E27FC236}">
                <a16:creationId xmlns:a16="http://schemas.microsoft.com/office/drawing/2014/main" id="{A5B29519-76F1-4DEC-BD14-AE3C960F3D28}"/>
              </a:ext>
            </a:extLst>
          </p:cNvPr>
          <p:cNvPicPr>
            <a:picLocks noChangeAspect="1"/>
          </p:cNvPicPr>
          <p:nvPr/>
        </p:nvPicPr>
        <p:blipFill>
          <a:blip r:embed="rId3"/>
          <a:stretch>
            <a:fillRect/>
          </a:stretch>
        </p:blipFill>
        <p:spPr>
          <a:xfrm>
            <a:off x="3502426" y="414892"/>
            <a:ext cx="2052888" cy="1159609"/>
          </a:xfrm>
          <a:prstGeom prst="rect">
            <a:avLst/>
          </a:prstGeom>
        </p:spPr>
      </p:pic>
      <p:cxnSp>
        <p:nvCxnSpPr>
          <p:cNvPr id="6" name="直線單箭頭接點 5">
            <a:extLst>
              <a:ext uri="{FF2B5EF4-FFF2-40B4-BE49-F238E27FC236}">
                <a16:creationId xmlns:a16="http://schemas.microsoft.com/office/drawing/2014/main" id="{88EDAD01-4EBA-4A28-9608-6FDB9E593859}"/>
              </a:ext>
            </a:extLst>
          </p:cNvPr>
          <p:cNvCxnSpPr>
            <a:cxnSpLocks/>
          </p:cNvCxnSpPr>
          <p:nvPr/>
        </p:nvCxnSpPr>
        <p:spPr>
          <a:xfrm flipV="1">
            <a:off x="7365152" y="1641065"/>
            <a:ext cx="473830" cy="3682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D40D1A75-CD5F-4B3A-8C40-12BF2560677D}"/>
              </a:ext>
            </a:extLst>
          </p:cNvPr>
          <p:cNvSpPr/>
          <p:nvPr/>
        </p:nvSpPr>
        <p:spPr>
          <a:xfrm>
            <a:off x="7838981" y="1544309"/>
            <a:ext cx="1348215" cy="246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FF0000"/>
                </a:solidFill>
              </a:rPr>
              <a:t>2019-2020</a:t>
            </a:r>
            <a:endParaRPr lang="zh-TW" altLang="en-US" dirty="0">
              <a:solidFill>
                <a:srgbClr val="FF0000"/>
              </a:solidFill>
            </a:endParaRPr>
          </a:p>
        </p:txBody>
      </p:sp>
      <p:sp>
        <p:nvSpPr>
          <p:cNvPr id="8" name="矩形 7">
            <a:extLst>
              <a:ext uri="{FF2B5EF4-FFF2-40B4-BE49-F238E27FC236}">
                <a16:creationId xmlns:a16="http://schemas.microsoft.com/office/drawing/2014/main" id="{CD2B9EA6-145B-4AC9-AA0E-5F6D5E8CFD88}"/>
              </a:ext>
            </a:extLst>
          </p:cNvPr>
          <p:cNvSpPr/>
          <p:nvPr/>
        </p:nvSpPr>
        <p:spPr>
          <a:xfrm>
            <a:off x="192525" y="2639396"/>
            <a:ext cx="3060012" cy="2677656"/>
          </a:xfrm>
          <a:prstGeom prst="rect">
            <a:avLst/>
          </a:prstGeom>
        </p:spPr>
        <p:txBody>
          <a:bodyPr wrap="square">
            <a:spAutoFit/>
          </a:bodyPr>
          <a:lstStyle/>
          <a:p>
            <a:r>
              <a:rPr lang="en-US" altLang="zh-TW" sz="1400" dirty="0"/>
              <a:t>Influenza data reported to the World Health Organization’s (WHO’s) </a:t>
            </a:r>
            <a:r>
              <a:rPr lang="en-US" altLang="zh-TW" sz="1400" dirty="0" err="1"/>
              <a:t>FluNet</a:t>
            </a:r>
            <a:endParaRPr lang="en-US" altLang="zh-TW" sz="1400" dirty="0"/>
          </a:p>
          <a:p>
            <a:r>
              <a:rPr lang="en-US" altLang="zh-TW" sz="1400" dirty="0"/>
              <a:t>platform from three Southern Hemisphere countries that serve as robust sentinel sites for influenza from Oceania (Australia), South America (Chile), and Southern Africa (South Africa) showed </a:t>
            </a:r>
            <a:r>
              <a:rPr lang="en-US" altLang="zh-TW" sz="1400" dirty="0">
                <a:solidFill>
                  <a:srgbClr val="FF0000"/>
                </a:solidFill>
              </a:rPr>
              <a:t>very low influenza activity during June–August 2020</a:t>
            </a:r>
            <a:r>
              <a:rPr lang="en-US" altLang="zh-TW" sz="1400" dirty="0"/>
              <a:t>, the months that constitute the typical Southern Hemisphere</a:t>
            </a:r>
          </a:p>
          <a:p>
            <a:r>
              <a:rPr lang="en-US" altLang="zh-TW" sz="1400" dirty="0"/>
              <a:t>influenza season</a:t>
            </a:r>
            <a:endParaRPr lang="zh-TW" altLang="en-US" sz="1400" dirty="0"/>
          </a:p>
        </p:txBody>
      </p:sp>
      <p:pic>
        <p:nvPicPr>
          <p:cNvPr id="9" name="圖片 8">
            <a:extLst>
              <a:ext uri="{FF2B5EF4-FFF2-40B4-BE49-F238E27FC236}">
                <a16:creationId xmlns:a16="http://schemas.microsoft.com/office/drawing/2014/main" id="{E12D2E6B-05A8-4DB2-BA6A-A61FEB8F77F7}"/>
              </a:ext>
            </a:extLst>
          </p:cNvPr>
          <p:cNvPicPr>
            <a:picLocks noChangeAspect="1"/>
          </p:cNvPicPr>
          <p:nvPr/>
        </p:nvPicPr>
        <p:blipFill>
          <a:blip r:embed="rId4"/>
          <a:stretch>
            <a:fillRect/>
          </a:stretch>
        </p:blipFill>
        <p:spPr>
          <a:xfrm>
            <a:off x="5985125" y="2312231"/>
            <a:ext cx="5721380" cy="2512732"/>
          </a:xfrm>
          <a:prstGeom prst="rect">
            <a:avLst/>
          </a:prstGeom>
        </p:spPr>
      </p:pic>
      <p:pic>
        <p:nvPicPr>
          <p:cNvPr id="10" name="圖片 9">
            <a:extLst>
              <a:ext uri="{FF2B5EF4-FFF2-40B4-BE49-F238E27FC236}">
                <a16:creationId xmlns:a16="http://schemas.microsoft.com/office/drawing/2014/main" id="{DB65C753-4EC6-4F33-898B-F890C3067320}"/>
              </a:ext>
            </a:extLst>
          </p:cNvPr>
          <p:cNvPicPr>
            <a:picLocks noChangeAspect="1"/>
          </p:cNvPicPr>
          <p:nvPr/>
        </p:nvPicPr>
        <p:blipFill>
          <a:blip r:embed="rId5"/>
          <a:stretch>
            <a:fillRect/>
          </a:stretch>
        </p:blipFill>
        <p:spPr>
          <a:xfrm>
            <a:off x="3521758" y="2458524"/>
            <a:ext cx="2014223" cy="1340374"/>
          </a:xfrm>
          <a:prstGeom prst="rect">
            <a:avLst/>
          </a:prstGeom>
        </p:spPr>
      </p:pic>
      <p:cxnSp>
        <p:nvCxnSpPr>
          <p:cNvPr id="11" name="直線單箭頭接點 10">
            <a:extLst>
              <a:ext uri="{FF2B5EF4-FFF2-40B4-BE49-F238E27FC236}">
                <a16:creationId xmlns:a16="http://schemas.microsoft.com/office/drawing/2014/main" id="{47D0991C-8F37-41FE-B971-D88842237D17}"/>
              </a:ext>
            </a:extLst>
          </p:cNvPr>
          <p:cNvCxnSpPr/>
          <p:nvPr/>
        </p:nvCxnSpPr>
        <p:spPr>
          <a:xfrm flipV="1">
            <a:off x="8333023" y="3594960"/>
            <a:ext cx="512064" cy="5608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63A54B4E-71C0-40B9-92EF-53EE8D9AE041}"/>
              </a:ext>
            </a:extLst>
          </p:cNvPr>
          <p:cNvSpPr/>
          <p:nvPr/>
        </p:nvSpPr>
        <p:spPr>
          <a:xfrm>
            <a:off x="8853964" y="3348302"/>
            <a:ext cx="1348215" cy="246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FF0000"/>
                </a:solidFill>
              </a:rPr>
              <a:t>2019-2020</a:t>
            </a:r>
            <a:endParaRPr lang="zh-TW" altLang="en-US" dirty="0">
              <a:solidFill>
                <a:srgbClr val="FF0000"/>
              </a:solidFill>
            </a:endParaRPr>
          </a:p>
        </p:txBody>
      </p:sp>
      <p:pic>
        <p:nvPicPr>
          <p:cNvPr id="14" name="圖片 13">
            <a:extLst>
              <a:ext uri="{FF2B5EF4-FFF2-40B4-BE49-F238E27FC236}">
                <a16:creationId xmlns:a16="http://schemas.microsoft.com/office/drawing/2014/main" id="{CDA1580D-9C3A-478F-BFC5-7413FCE6B101}"/>
              </a:ext>
            </a:extLst>
          </p:cNvPr>
          <p:cNvPicPr>
            <a:picLocks noChangeAspect="1"/>
          </p:cNvPicPr>
          <p:nvPr/>
        </p:nvPicPr>
        <p:blipFill>
          <a:blip r:embed="rId6"/>
          <a:stretch>
            <a:fillRect/>
          </a:stretch>
        </p:blipFill>
        <p:spPr>
          <a:xfrm>
            <a:off x="5984396" y="4549676"/>
            <a:ext cx="5721381" cy="2259295"/>
          </a:xfrm>
          <a:prstGeom prst="rect">
            <a:avLst/>
          </a:prstGeom>
        </p:spPr>
      </p:pic>
      <p:cxnSp>
        <p:nvCxnSpPr>
          <p:cNvPr id="15" name="直線單箭頭接點 14">
            <a:extLst>
              <a:ext uri="{FF2B5EF4-FFF2-40B4-BE49-F238E27FC236}">
                <a16:creationId xmlns:a16="http://schemas.microsoft.com/office/drawing/2014/main" id="{0C114E00-3B03-4EA7-BF2A-003ED0D7EA1F}"/>
              </a:ext>
            </a:extLst>
          </p:cNvPr>
          <p:cNvCxnSpPr/>
          <p:nvPr/>
        </p:nvCxnSpPr>
        <p:spPr>
          <a:xfrm flipV="1">
            <a:off x="8331286" y="5876747"/>
            <a:ext cx="512064" cy="5608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4977B201-52C6-453A-949E-42EF92F15682}"/>
              </a:ext>
            </a:extLst>
          </p:cNvPr>
          <p:cNvSpPr/>
          <p:nvPr/>
        </p:nvSpPr>
        <p:spPr>
          <a:xfrm>
            <a:off x="8843349" y="5743852"/>
            <a:ext cx="1348215" cy="246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FF0000"/>
                </a:solidFill>
              </a:rPr>
              <a:t>2019-2020</a:t>
            </a:r>
            <a:endParaRPr lang="zh-TW" altLang="en-US" dirty="0">
              <a:solidFill>
                <a:srgbClr val="FF0000"/>
              </a:solidFill>
            </a:endParaRPr>
          </a:p>
        </p:txBody>
      </p:sp>
      <p:pic>
        <p:nvPicPr>
          <p:cNvPr id="17" name="圖片 16">
            <a:extLst>
              <a:ext uri="{FF2B5EF4-FFF2-40B4-BE49-F238E27FC236}">
                <a16:creationId xmlns:a16="http://schemas.microsoft.com/office/drawing/2014/main" id="{190F9A7C-8F7E-429B-AD67-9616CD449E56}"/>
              </a:ext>
            </a:extLst>
          </p:cNvPr>
          <p:cNvPicPr>
            <a:picLocks noChangeAspect="1"/>
          </p:cNvPicPr>
          <p:nvPr/>
        </p:nvPicPr>
        <p:blipFill>
          <a:blip r:embed="rId7"/>
          <a:stretch>
            <a:fillRect/>
          </a:stretch>
        </p:blipFill>
        <p:spPr>
          <a:xfrm>
            <a:off x="3521757" y="4798979"/>
            <a:ext cx="2014224" cy="1342816"/>
          </a:xfrm>
          <a:prstGeom prst="rect">
            <a:avLst/>
          </a:prstGeom>
        </p:spPr>
      </p:pic>
      <p:sp>
        <p:nvSpPr>
          <p:cNvPr id="18" name="矩形 17">
            <a:extLst>
              <a:ext uri="{FF2B5EF4-FFF2-40B4-BE49-F238E27FC236}">
                <a16:creationId xmlns:a16="http://schemas.microsoft.com/office/drawing/2014/main" id="{58F3F0E6-B101-45DC-BC2C-53D8EFE5283D}"/>
              </a:ext>
            </a:extLst>
          </p:cNvPr>
          <p:cNvSpPr/>
          <p:nvPr/>
        </p:nvSpPr>
        <p:spPr>
          <a:xfrm>
            <a:off x="0" y="6519446"/>
            <a:ext cx="5525144" cy="338554"/>
          </a:xfrm>
          <a:prstGeom prst="rect">
            <a:avLst/>
          </a:prstGeom>
        </p:spPr>
        <p:txBody>
          <a:bodyPr wrap="square">
            <a:spAutoFit/>
          </a:bodyPr>
          <a:lstStyle/>
          <a:p>
            <a:pPr algn="ctr"/>
            <a:r>
              <a:rPr lang="en-US" altLang="zh-TW" sz="1600" i="1" dirty="0"/>
              <a:t>MMWR </a:t>
            </a:r>
            <a:r>
              <a:rPr lang="en-US" altLang="zh-TW" sz="1600" i="1" dirty="0" err="1"/>
              <a:t>Morb</a:t>
            </a:r>
            <a:r>
              <a:rPr lang="en-US" altLang="zh-TW" sz="1600" i="1" dirty="0"/>
              <a:t> Mortal </a:t>
            </a:r>
            <a:r>
              <a:rPr lang="en-US" altLang="zh-TW" sz="1600" i="1" dirty="0" err="1"/>
              <a:t>Wkly</a:t>
            </a:r>
            <a:r>
              <a:rPr lang="en-US" altLang="zh-TW" sz="1600" i="1" dirty="0"/>
              <a:t> Rep</a:t>
            </a:r>
            <a:r>
              <a:rPr lang="en-US" altLang="zh-TW" sz="1600" dirty="0"/>
              <a:t>. 2020 Sep 18;69(37):1305-1309</a:t>
            </a:r>
            <a:endParaRPr lang="zh-TW" altLang="en-US" sz="1600" dirty="0"/>
          </a:p>
        </p:txBody>
      </p:sp>
    </p:spTree>
    <p:extLst>
      <p:ext uri="{BB962C8B-B14F-4D97-AF65-F5344CB8AC3E}">
        <p14:creationId xmlns:p14="http://schemas.microsoft.com/office/powerpoint/2010/main" val="140101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D2F8F3-C170-4228-A3DF-257C9F4C931B}"/>
              </a:ext>
            </a:extLst>
          </p:cNvPr>
          <p:cNvSpPr>
            <a:spLocks noGrp="1"/>
          </p:cNvSpPr>
          <p:nvPr>
            <p:ph type="title"/>
          </p:nvPr>
        </p:nvSpPr>
        <p: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txBody>
          <a:bodyPr/>
          <a:lstStyle/>
          <a:p>
            <a:pPr algn="ctr"/>
            <a:r>
              <a:rPr lang="en-US" altLang="zh-TW" dirty="0"/>
              <a:t>COVID-19 and Influenza Co-infection: A Systematic Review and Meta-Analysis</a:t>
            </a:r>
            <a:endParaRPr lang="zh-TW" altLang="en-US" dirty="0"/>
          </a:p>
        </p:txBody>
      </p:sp>
      <p:sp>
        <p:nvSpPr>
          <p:cNvPr id="6" name="矩形 5">
            <a:extLst>
              <a:ext uri="{FF2B5EF4-FFF2-40B4-BE49-F238E27FC236}">
                <a16:creationId xmlns:a16="http://schemas.microsoft.com/office/drawing/2014/main" id="{9135CE30-F73C-4521-9B44-F9AABD849C56}"/>
              </a:ext>
            </a:extLst>
          </p:cNvPr>
          <p:cNvSpPr/>
          <p:nvPr/>
        </p:nvSpPr>
        <p:spPr>
          <a:xfrm>
            <a:off x="8158480" y="6513195"/>
            <a:ext cx="4033520" cy="338554"/>
          </a:xfrm>
          <a:prstGeom prst="rect">
            <a:avLst/>
          </a:prstGeom>
        </p:spPr>
        <p:txBody>
          <a:bodyPr wrap="square">
            <a:spAutoFit/>
          </a:bodyPr>
          <a:lstStyle/>
          <a:p>
            <a:r>
              <a:rPr lang="en-US" altLang="zh-TW" sz="1600" i="1" dirty="0"/>
              <a:t>Front Med (Lausanne). </a:t>
            </a:r>
            <a:r>
              <a:rPr lang="en-US" altLang="zh-TW" sz="1600" dirty="0"/>
              <a:t>2021 Jun 25;8:681469.</a:t>
            </a:r>
            <a:endParaRPr lang="zh-TW" altLang="en-US" sz="1600" dirty="0"/>
          </a:p>
        </p:txBody>
      </p:sp>
      <p:pic>
        <p:nvPicPr>
          <p:cNvPr id="7" name="圖片 6">
            <a:extLst>
              <a:ext uri="{FF2B5EF4-FFF2-40B4-BE49-F238E27FC236}">
                <a16:creationId xmlns:a16="http://schemas.microsoft.com/office/drawing/2014/main" id="{F7640195-9A49-46CF-8609-1939DBAA4441}"/>
              </a:ext>
            </a:extLst>
          </p:cNvPr>
          <p:cNvPicPr>
            <a:picLocks noChangeAspect="1"/>
          </p:cNvPicPr>
          <p:nvPr/>
        </p:nvPicPr>
        <p:blipFill>
          <a:blip r:embed="rId2"/>
          <a:stretch>
            <a:fillRect/>
          </a:stretch>
        </p:blipFill>
        <p:spPr>
          <a:xfrm>
            <a:off x="838200" y="1702920"/>
            <a:ext cx="10742083" cy="4035902"/>
          </a:xfrm>
          <a:prstGeom prst="rect">
            <a:avLst/>
          </a:prstGeom>
        </p:spPr>
      </p:pic>
      <p:sp>
        <p:nvSpPr>
          <p:cNvPr id="8" name="矩形 7">
            <a:extLst>
              <a:ext uri="{FF2B5EF4-FFF2-40B4-BE49-F238E27FC236}">
                <a16:creationId xmlns:a16="http://schemas.microsoft.com/office/drawing/2014/main" id="{106E52D9-26E4-4CF4-9484-98F8B28C4F28}"/>
              </a:ext>
            </a:extLst>
          </p:cNvPr>
          <p:cNvSpPr/>
          <p:nvPr/>
        </p:nvSpPr>
        <p:spPr>
          <a:xfrm>
            <a:off x="6624320" y="2069871"/>
            <a:ext cx="1442720" cy="3616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矩形 8">
            <a:extLst>
              <a:ext uri="{FF2B5EF4-FFF2-40B4-BE49-F238E27FC236}">
                <a16:creationId xmlns:a16="http://schemas.microsoft.com/office/drawing/2014/main" id="{86CAD4E5-13AB-4800-96FE-FE7C472409D5}"/>
              </a:ext>
            </a:extLst>
          </p:cNvPr>
          <p:cNvSpPr/>
          <p:nvPr/>
        </p:nvSpPr>
        <p:spPr>
          <a:xfrm>
            <a:off x="1391180" y="5876429"/>
            <a:ext cx="9962620" cy="646331"/>
          </a:xfrm>
          <a:prstGeom prst="rect">
            <a:avLst/>
          </a:prstGeom>
          <a:solidFill>
            <a:srgbClr val="FFFFCC"/>
          </a:solidFill>
          <a:ln>
            <a:solidFill>
              <a:schemeClr val="tx1"/>
            </a:solidFill>
          </a:ln>
        </p:spPr>
        <p:txBody>
          <a:bodyPr wrap="square">
            <a:spAutoFit/>
          </a:bodyPr>
          <a:lstStyle/>
          <a:p>
            <a:pPr algn="ctr"/>
            <a:r>
              <a:rPr lang="en-US" altLang="zh-TW" sz="1600" dirty="0"/>
              <a:t>The prevalence of influenza infection was </a:t>
            </a:r>
            <a:r>
              <a:rPr lang="en-US" altLang="zh-TW" b="1" dirty="0">
                <a:solidFill>
                  <a:srgbClr val="FF0000"/>
                </a:solidFill>
              </a:rPr>
              <a:t>0.8%</a:t>
            </a:r>
            <a:r>
              <a:rPr lang="en-US" altLang="zh-TW" sz="1600" dirty="0"/>
              <a:t> in patients with confirmed COVID-19. The frequency of influenza virus co-infection among patients with COVID-19 was </a:t>
            </a:r>
            <a:r>
              <a:rPr lang="en-US" altLang="zh-TW" b="1" dirty="0">
                <a:solidFill>
                  <a:srgbClr val="FF0000"/>
                </a:solidFill>
              </a:rPr>
              <a:t>4.5%</a:t>
            </a:r>
            <a:r>
              <a:rPr lang="en-US" altLang="zh-TW" sz="1600" dirty="0"/>
              <a:t> in Asia and </a:t>
            </a:r>
            <a:r>
              <a:rPr lang="en-US" altLang="zh-TW" b="1" dirty="0">
                <a:solidFill>
                  <a:srgbClr val="FF0000"/>
                </a:solidFill>
              </a:rPr>
              <a:t>0.4%</a:t>
            </a:r>
            <a:r>
              <a:rPr lang="en-US" altLang="zh-TW" sz="1600" dirty="0"/>
              <a:t> in the America.</a:t>
            </a:r>
            <a:endParaRPr lang="zh-TW" altLang="en-US" sz="1600" dirty="0"/>
          </a:p>
        </p:txBody>
      </p:sp>
    </p:spTree>
    <p:extLst>
      <p:ext uri="{BB962C8B-B14F-4D97-AF65-F5344CB8AC3E}">
        <p14:creationId xmlns:p14="http://schemas.microsoft.com/office/powerpoint/2010/main" val="150072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6E0791-1F11-495E-BEEB-9FF5453AFA2B}"/>
              </a:ext>
            </a:extLst>
          </p:cNvPr>
          <p:cNvSpPr>
            <a:spLocks noGrp="1"/>
          </p:cNvSpPr>
          <p:nvPr>
            <p:ph type="title"/>
          </p:nvPr>
        </p:nvSpPr>
        <p: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txBody>
          <a:bodyPr>
            <a:noAutofit/>
          </a:bodyPr>
          <a:lstStyle/>
          <a:p>
            <a:pPr algn="ctr"/>
            <a:r>
              <a:rPr lang="en-US" altLang="zh-TW" sz="2800" dirty="0"/>
              <a:t>Rates of co-infection with SARS-CoV-2 and influenza virus in COVID-19 children and adult patients</a:t>
            </a:r>
            <a:endParaRPr lang="zh-TW" altLang="en-US" sz="2800" dirty="0"/>
          </a:p>
        </p:txBody>
      </p:sp>
      <p:sp>
        <p:nvSpPr>
          <p:cNvPr id="4" name="矩形 3">
            <a:extLst>
              <a:ext uri="{FF2B5EF4-FFF2-40B4-BE49-F238E27FC236}">
                <a16:creationId xmlns:a16="http://schemas.microsoft.com/office/drawing/2014/main" id="{32208051-1ECA-40D5-9777-4DDA50D41288}"/>
              </a:ext>
            </a:extLst>
          </p:cNvPr>
          <p:cNvSpPr/>
          <p:nvPr/>
        </p:nvSpPr>
        <p:spPr>
          <a:xfrm>
            <a:off x="8340437" y="6492875"/>
            <a:ext cx="3943927" cy="369332"/>
          </a:xfrm>
          <a:prstGeom prst="rect">
            <a:avLst/>
          </a:prstGeom>
        </p:spPr>
        <p:txBody>
          <a:bodyPr wrap="square">
            <a:spAutoFit/>
          </a:bodyPr>
          <a:lstStyle/>
          <a:p>
            <a:r>
              <a:rPr lang="fr-FR" altLang="zh-TW" i="1" dirty="0"/>
              <a:t>J Clin Virol Plus</a:t>
            </a:r>
            <a:r>
              <a:rPr lang="fr-FR" altLang="zh-TW" dirty="0"/>
              <a:t>. 2021 Sep;1(3):100036.</a:t>
            </a:r>
            <a:endParaRPr lang="zh-TW" altLang="en-US" dirty="0"/>
          </a:p>
        </p:txBody>
      </p:sp>
      <p:pic>
        <p:nvPicPr>
          <p:cNvPr id="7" name="圖片 6">
            <a:extLst>
              <a:ext uri="{FF2B5EF4-FFF2-40B4-BE49-F238E27FC236}">
                <a16:creationId xmlns:a16="http://schemas.microsoft.com/office/drawing/2014/main" id="{A88B12E0-AD0F-41BB-9731-2D502673C322}"/>
              </a:ext>
            </a:extLst>
          </p:cNvPr>
          <p:cNvPicPr>
            <a:picLocks noChangeAspect="1"/>
          </p:cNvPicPr>
          <p:nvPr/>
        </p:nvPicPr>
        <p:blipFill>
          <a:blip r:embed="rId2"/>
          <a:stretch>
            <a:fillRect/>
          </a:stretch>
        </p:blipFill>
        <p:spPr>
          <a:xfrm>
            <a:off x="416963" y="2575429"/>
            <a:ext cx="5482611" cy="3032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圖片 7">
            <a:extLst>
              <a:ext uri="{FF2B5EF4-FFF2-40B4-BE49-F238E27FC236}">
                <a16:creationId xmlns:a16="http://schemas.microsoft.com/office/drawing/2014/main" id="{1A2459BA-FD36-4619-90CB-FAED7B3D4F68}"/>
              </a:ext>
            </a:extLst>
          </p:cNvPr>
          <p:cNvPicPr>
            <a:picLocks noChangeAspect="1"/>
          </p:cNvPicPr>
          <p:nvPr/>
        </p:nvPicPr>
        <p:blipFill>
          <a:blip r:embed="rId3"/>
          <a:stretch>
            <a:fillRect/>
          </a:stretch>
        </p:blipFill>
        <p:spPr>
          <a:xfrm>
            <a:off x="6096000" y="2575429"/>
            <a:ext cx="5579744" cy="2390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矩形 9">
            <a:extLst>
              <a:ext uri="{FF2B5EF4-FFF2-40B4-BE49-F238E27FC236}">
                <a16:creationId xmlns:a16="http://schemas.microsoft.com/office/drawing/2014/main" id="{E5B7354D-2323-4A1B-856D-C77C5ACEB30D}"/>
              </a:ext>
            </a:extLst>
          </p:cNvPr>
          <p:cNvSpPr/>
          <p:nvPr/>
        </p:nvSpPr>
        <p:spPr>
          <a:xfrm>
            <a:off x="1427849" y="1840671"/>
            <a:ext cx="9129316" cy="584775"/>
          </a:xfrm>
          <a:prstGeom prst="rect">
            <a:avLst/>
          </a:prstGeom>
        </p:spPr>
        <p:txBody>
          <a:bodyPr wrap="square">
            <a:spAutoFit/>
          </a:bodyPr>
          <a:lstStyle/>
          <a:p>
            <a:pPr algn="ctr"/>
            <a:r>
              <a:rPr lang="en-US" altLang="zh-TW" sz="1600" dirty="0">
                <a:solidFill>
                  <a:schemeClr val="bg1">
                    <a:lumMod val="65000"/>
                  </a:schemeClr>
                </a:solidFill>
              </a:rPr>
              <a:t>18,021 patients infected with SARS-CoV-2 who were tested for influenza viruses.</a:t>
            </a:r>
          </a:p>
          <a:p>
            <a:pPr algn="ctr"/>
            <a:r>
              <a:rPr lang="en-US" altLang="zh-TW" sz="1600" dirty="0">
                <a:solidFill>
                  <a:schemeClr val="bg1">
                    <a:lumMod val="65000"/>
                  </a:schemeClr>
                </a:solidFill>
              </a:rPr>
              <a:t>Of them, 143 patients were co-infected.</a:t>
            </a:r>
            <a:endParaRPr lang="zh-TW" altLang="en-US" sz="1600" dirty="0">
              <a:solidFill>
                <a:schemeClr val="bg1">
                  <a:lumMod val="65000"/>
                </a:schemeClr>
              </a:solidFill>
            </a:endParaRPr>
          </a:p>
        </p:txBody>
      </p:sp>
      <p:sp>
        <p:nvSpPr>
          <p:cNvPr id="11" name="矩形 10">
            <a:extLst>
              <a:ext uri="{FF2B5EF4-FFF2-40B4-BE49-F238E27FC236}">
                <a16:creationId xmlns:a16="http://schemas.microsoft.com/office/drawing/2014/main" id="{7C01583C-0B9A-460D-8B21-74A8413887B1}"/>
              </a:ext>
            </a:extLst>
          </p:cNvPr>
          <p:cNvSpPr/>
          <p:nvPr/>
        </p:nvSpPr>
        <p:spPr>
          <a:xfrm>
            <a:off x="856855" y="5819711"/>
            <a:ext cx="10085438" cy="646331"/>
          </a:xfrm>
          <a:prstGeom prst="rect">
            <a:avLst/>
          </a:prstGeom>
        </p:spPr>
        <p:txBody>
          <a:bodyPr wrap="square">
            <a:spAutoFit/>
          </a:bodyPr>
          <a:lstStyle/>
          <a:p>
            <a:pPr algn="ctr"/>
            <a:r>
              <a:rPr lang="en-US" altLang="zh-TW" dirty="0"/>
              <a:t>The proportion of co-infection in children was 3.2%, 95% CI = [0.9– 10.9] and that among adult patients was 0.3%, 95% CI = [0.1 – 1.2]</a:t>
            </a:r>
            <a:endParaRPr lang="zh-TW" altLang="en-US" dirty="0"/>
          </a:p>
        </p:txBody>
      </p:sp>
    </p:spTree>
    <p:extLst>
      <p:ext uri="{BB962C8B-B14F-4D97-AF65-F5344CB8AC3E}">
        <p14:creationId xmlns:p14="http://schemas.microsoft.com/office/powerpoint/2010/main" val="1512829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AE0A68-B715-4E17-B870-1F67ABC65E01}"/>
              </a:ext>
            </a:extLst>
          </p:cNvPr>
          <p:cNvSpPr>
            <a:spLocks noGrp="1"/>
          </p:cNvSpPr>
          <p:nvPr>
            <p:ph type="title"/>
          </p:nvPr>
        </p:nvSpPr>
        <p: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txBody>
          <a:bodyPr/>
          <a:lstStyle/>
          <a:p>
            <a:pPr algn="ctr"/>
            <a:r>
              <a:rPr lang="en-US" altLang="zh-TW" dirty="0"/>
              <a:t>Conclusions</a:t>
            </a:r>
            <a:endParaRPr lang="zh-TW" altLang="en-US" dirty="0"/>
          </a:p>
        </p:txBody>
      </p:sp>
      <p:sp>
        <p:nvSpPr>
          <p:cNvPr id="3" name="內容版面配置區 2">
            <a:extLst>
              <a:ext uri="{FF2B5EF4-FFF2-40B4-BE49-F238E27FC236}">
                <a16:creationId xmlns:a16="http://schemas.microsoft.com/office/drawing/2014/main" id="{C8EDA848-0A79-494B-82E1-E734A6A508FD}"/>
              </a:ext>
            </a:extLst>
          </p:cNvPr>
          <p:cNvSpPr>
            <a:spLocks noGrp="1"/>
          </p:cNvSpPr>
          <p:nvPr>
            <p:ph idx="1"/>
          </p:nvPr>
        </p:nvSpPr>
        <p:spPr>
          <a:xfrm>
            <a:off x="838200" y="1825625"/>
            <a:ext cx="10515600" cy="3660775"/>
          </a:xfrm>
        </p:spPr>
        <p:txBody>
          <a:bodyPr anchor="ctr"/>
          <a:lstStyle/>
          <a:p>
            <a:r>
              <a:rPr lang="en-US" altLang="zh-TW" dirty="0"/>
              <a:t>The global trends of season influenza decline because of widespread implementation of measures to mitigate transmission of SARS-CoV-2.</a:t>
            </a:r>
          </a:p>
          <a:p>
            <a:endParaRPr lang="en-US" altLang="zh-TW" dirty="0"/>
          </a:p>
          <a:p>
            <a:r>
              <a:rPr lang="en-US" altLang="zh-TW" dirty="0"/>
              <a:t>Therefore, the co-infection of influenza and COVID-19 remain </a:t>
            </a:r>
            <a:r>
              <a:rPr lang="en-US" altLang="zh-TW" dirty="0">
                <a:solidFill>
                  <a:srgbClr val="FF0000"/>
                </a:solidFill>
              </a:rPr>
              <a:t>low</a:t>
            </a:r>
            <a:r>
              <a:rPr lang="en-US" altLang="zh-TW" dirty="0"/>
              <a:t>.</a:t>
            </a:r>
            <a:endParaRPr lang="zh-TW" altLang="en-US" dirty="0"/>
          </a:p>
        </p:txBody>
      </p:sp>
      <p:pic>
        <p:nvPicPr>
          <p:cNvPr id="4" name="圖片 3">
            <a:extLst>
              <a:ext uri="{FF2B5EF4-FFF2-40B4-BE49-F238E27FC236}">
                <a16:creationId xmlns:a16="http://schemas.microsoft.com/office/drawing/2014/main" id="{D4C70EE6-B4DF-46EB-97CD-87599B0BB244}"/>
              </a:ext>
            </a:extLst>
          </p:cNvPr>
          <p:cNvPicPr>
            <a:picLocks noChangeAspect="1"/>
          </p:cNvPicPr>
          <p:nvPr/>
        </p:nvPicPr>
        <p:blipFill>
          <a:blip r:embed="rId2"/>
          <a:stretch>
            <a:fillRect/>
          </a:stretch>
        </p:blipFill>
        <p:spPr>
          <a:xfrm>
            <a:off x="10048875" y="4714875"/>
            <a:ext cx="2143125" cy="2143125"/>
          </a:xfrm>
          <a:prstGeom prst="rect">
            <a:avLst/>
          </a:prstGeom>
        </p:spPr>
      </p:pic>
    </p:spTree>
    <p:extLst>
      <p:ext uri="{BB962C8B-B14F-4D97-AF65-F5344CB8AC3E}">
        <p14:creationId xmlns:p14="http://schemas.microsoft.com/office/powerpoint/2010/main" val="1967119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A2F7E-4F44-40A7-BB94-931B27BA76FB}"/>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r>
              <a:rPr lang="zh-TW" altLang="en-US" dirty="0">
                <a:latin typeface="標楷體" panose="03000509000000000000" pitchFamily="65" charset="-120"/>
                <a:ea typeface="標楷體" panose="03000509000000000000" pitchFamily="65" charset="-120"/>
              </a:rPr>
              <a:t>大綱</a:t>
            </a:r>
          </a:p>
        </p:txBody>
      </p:sp>
      <p:sp>
        <p:nvSpPr>
          <p:cNvPr id="3" name="內容版面配置區 2">
            <a:extLst>
              <a:ext uri="{FF2B5EF4-FFF2-40B4-BE49-F238E27FC236}">
                <a16:creationId xmlns:a16="http://schemas.microsoft.com/office/drawing/2014/main" id="{0E9F0C55-6806-4B28-BD91-F97EABA4E307}"/>
              </a:ext>
            </a:extLst>
          </p:cNvPr>
          <p:cNvSpPr>
            <a:spLocks noGrp="1"/>
          </p:cNvSpPr>
          <p:nvPr>
            <p:ph idx="1"/>
          </p:nvPr>
        </p:nvSpPr>
        <p:spPr/>
        <p:txBody>
          <a:bodyPr/>
          <a:lstStyle/>
          <a:p>
            <a:r>
              <a:rPr lang="zh-TW" altLang="en-US" dirty="0">
                <a:solidFill>
                  <a:schemeClr val="bg1">
                    <a:lumMod val="85000"/>
                  </a:schemeClr>
                </a:solidFill>
                <a:latin typeface="標楷體" panose="03000509000000000000" pitchFamily="65" charset="-120"/>
                <a:ea typeface="標楷體" panose="03000509000000000000" pitchFamily="65" charset="-120"/>
              </a:rPr>
              <a:t>在</a:t>
            </a:r>
            <a:r>
              <a:rPr lang="en-US" altLang="zh-TW" dirty="0">
                <a:solidFill>
                  <a:schemeClr val="bg1">
                    <a:lumMod val="85000"/>
                  </a:schemeClr>
                </a:solidFill>
                <a:latin typeface="標楷體" panose="03000509000000000000" pitchFamily="65" charset="-120"/>
                <a:ea typeface="標楷體" panose="03000509000000000000" pitchFamily="65" charset="-120"/>
              </a:rPr>
              <a:t>COVID-19</a:t>
            </a:r>
            <a:r>
              <a:rPr lang="zh-TW" altLang="en-US" dirty="0">
                <a:solidFill>
                  <a:schemeClr val="bg1">
                    <a:lumMod val="85000"/>
                  </a:schemeClr>
                </a:solidFill>
                <a:latin typeface="標楷體" panose="03000509000000000000" pitchFamily="65" charset="-120"/>
                <a:ea typeface="標楷體" panose="03000509000000000000" pitchFamily="65" charset="-120"/>
              </a:rPr>
              <a:t>疫情下，流感的疫情如何呢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在</a:t>
            </a:r>
            <a:r>
              <a:rPr lang="en-US" altLang="zh-TW" dirty="0">
                <a:latin typeface="標楷體" panose="03000509000000000000" pitchFamily="65" charset="-120"/>
                <a:ea typeface="標楷體" panose="03000509000000000000" pitchFamily="65" charset="-120"/>
              </a:rPr>
              <a:t>COVID-19</a:t>
            </a:r>
            <a:r>
              <a:rPr lang="zh-TW" altLang="en-US" dirty="0">
                <a:latin typeface="標楷體" panose="03000509000000000000" pitchFamily="65" charset="-120"/>
                <a:ea typeface="標楷體" panose="03000509000000000000" pitchFamily="65" charset="-120"/>
              </a:rPr>
              <a:t>疫情下，其它呼吸道病毒的疫情如何呢</a:t>
            </a:r>
            <a:r>
              <a:rPr lang="en-US" altLang="zh-TW" dirty="0">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放寬</a:t>
            </a:r>
            <a:r>
              <a:rPr lang="en-US" altLang="zh-TW" dirty="0">
                <a:solidFill>
                  <a:schemeClr val="bg1">
                    <a:lumMod val="85000"/>
                  </a:schemeClr>
                </a:solidFill>
                <a:latin typeface="標楷體" panose="03000509000000000000" pitchFamily="65" charset="-120"/>
                <a:ea typeface="標楷體" panose="03000509000000000000" pitchFamily="65" charset="-120"/>
              </a:rPr>
              <a:t>non-pharmaceutical</a:t>
            </a:r>
            <a:r>
              <a:rPr lang="zh-TW" altLang="en-US" dirty="0">
                <a:solidFill>
                  <a:schemeClr val="bg1">
                    <a:lumMod val="85000"/>
                  </a:schemeClr>
                </a:solidFill>
                <a:latin typeface="標楷體" panose="03000509000000000000" pitchFamily="65" charset="-120"/>
                <a:ea typeface="標楷體" panose="03000509000000000000" pitchFamily="65" charset="-120"/>
              </a:rPr>
              <a:t> </a:t>
            </a:r>
            <a:r>
              <a:rPr lang="en-US" altLang="zh-TW" dirty="0">
                <a:solidFill>
                  <a:schemeClr val="bg1">
                    <a:lumMod val="85000"/>
                  </a:schemeClr>
                </a:solidFill>
                <a:latin typeface="標楷體" panose="03000509000000000000" pitchFamily="65" charset="-120"/>
                <a:ea typeface="標楷體" panose="03000509000000000000" pitchFamily="65" charset="-120"/>
              </a:rPr>
              <a:t>interventions</a:t>
            </a:r>
            <a:r>
              <a:rPr lang="zh-TW" altLang="en-US" dirty="0">
                <a:solidFill>
                  <a:schemeClr val="bg1">
                    <a:lumMod val="85000"/>
                  </a:schemeClr>
                </a:solidFill>
                <a:latin typeface="標楷體" panose="03000509000000000000" pitchFamily="65" charset="-120"/>
                <a:ea typeface="標楷體" panose="03000509000000000000" pitchFamily="65" charset="-120"/>
              </a:rPr>
              <a:t>管制後，呼吸道感染的疫情可能會如何呢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為什麼我們要來認識流感的威脅呢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流感的症狀、併發症與其它病原菌的共同感染</a:t>
            </a:r>
            <a:endParaRPr lang="en-US" altLang="zh-TW" dirty="0">
              <a:solidFill>
                <a:schemeClr val="bg1">
                  <a:lumMod val="85000"/>
                </a:schemeClr>
              </a:solidFill>
              <a:latin typeface="標楷體" panose="03000509000000000000" pitchFamily="65" charset="-120"/>
              <a:ea typeface="標楷體" panose="03000509000000000000" pitchFamily="65" charset="-120"/>
            </a:endParaRPr>
          </a:p>
          <a:p>
            <a:r>
              <a:rPr lang="zh-TW" altLang="en-US" dirty="0">
                <a:solidFill>
                  <a:schemeClr val="bg1">
                    <a:lumMod val="85000"/>
                  </a:schemeClr>
                </a:solidFill>
                <a:latin typeface="標楷體" panose="03000509000000000000" pitchFamily="65" charset="-120"/>
                <a:ea typeface="標楷體" panose="03000509000000000000" pitchFamily="65" charset="-120"/>
              </a:rPr>
              <a:t>抗藥性流感病毒株</a:t>
            </a:r>
          </a:p>
        </p:txBody>
      </p:sp>
    </p:spTree>
    <p:extLst>
      <p:ext uri="{BB962C8B-B14F-4D97-AF65-F5344CB8AC3E}">
        <p14:creationId xmlns:p14="http://schemas.microsoft.com/office/powerpoint/2010/main" val="1878434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BB6F9F-4F8D-4534-9B00-D43A89BD4E13}"/>
              </a:ext>
            </a:extLst>
          </p:cNvPr>
          <p:cNvSpPr>
            <a:spLocks noGrp="1"/>
          </p:cNvSpPr>
          <p:nvPr>
            <p:ph type="title"/>
          </p:nvPr>
        </p:nvSpPr>
        <p:spPr/>
        <p:txBody>
          <a:bodyPr/>
          <a:lstStyle/>
          <a:p>
            <a:endParaRPr lang="zh-TW" altLang="en-US" dirty="0"/>
          </a:p>
        </p:txBody>
      </p:sp>
      <p:sp>
        <p:nvSpPr>
          <p:cNvPr id="4" name="矩形 3">
            <a:extLst>
              <a:ext uri="{FF2B5EF4-FFF2-40B4-BE49-F238E27FC236}">
                <a16:creationId xmlns:a16="http://schemas.microsoft.com/office/drawing/2014/main" id="{97F1059A-8CE2-48EE-935E-AC8F4AAC1E76}"/>
              </a:ext>
            </a:extLst>
          </p:cNvPr>
          <p:cNvSpPr/>
          <p:nvPr/>
        </p:nvSpPr>
        <p:spPr>
          <a:xfrm>
            <a:off x="8385700" y="6546143"/>
            <a:ext cx="3770050" cy="307777"/>
          </a:xfrm>
          <a:prstGeom prst="rect">
            <a:avLst/>
          </a:prstGeom>
        </p:spPr>
        <p:txBody>
          <a:bodyPr wrap="square">
            <a:spAutoFit/>
          </a:bodyPr>
          <a:lstStyle/>
          <a:p>
            <a:r>
              <a:rPr lang="en-US" altLang="zh-TW" sz="1400" i="1" dirty="0"/>
              <a:t>Clin Microbiol Infect</a:t>
            </a:r>
            <a:r>
              <a:rPr lang="en-US" altLang="zh-TW" sz="1400" dirty="0"/>
              <a:t>. 2020 Dec 31;27(5):811-812.</a:t>
            </a:r>
            <a:endParaRPr lang="zh-TW" altLang="en-US" sz="1400" dirty="0"/>
          </a:p>
        </p:txBody>
      </p:sp>
      <p:pic>
        <p:nvPicPr>
          <p:cNvPr id="6" name="圖片 5">
            <a:extLst>
              <a:ext uri="{FF2B5EF4-FFF2-40B4-BE49-F238E27FC236}">
                <a16:creationId xmlns:a16="http://schemas.microsoft.com/office/drawing/2014/main" id="{291601D7-527A-49D5-B4FE-6E131B3ABAF4}"/>
              </a:ext>
            </a:extLst>
          </p:cNvPr>
          <p:cNvPicPr>
            <a:picLocks noChangeAspect="1"/>
          </p:cNvPicPr>
          <p:nvPr/>
        </p:nvPicPr>
        <p:blipFill>
          <a:blip r:embed="rId2"/>
          <a:stretch>
            <a:fillRect/>
          </a:stretch>
        </p:blipFill>
        <p:spPr>
          <a:xfrm>
            <a:off x="552474" y="2130344"/>
            <a:ext cx="11258287" cy="4356108"/>
          </a:xfrm>
          <a:prstGeom prst="rect">
            <a:avLst/>
          </a:prstGeom>
        </p:spPr>
      </p:pic>
      <p:pic>
        <p:nvPicPr>
          <p:cNvPr id="7" name="圖片 6">
            <a:extLst>
              <a:ext uri="{FF2B5EF4-FFF2-40B4-BE49-F238E27FC236}">
                <a16:creationId xmlns:a16="http://schemas.microsoft.com/office/drawing/2014/main" id="{C6ACA7E7-2EFF-43D7-BAFB-E10628429C09}"/>
              </a:ext>
            </a:extLst>
          </p:cNvPr>
          <p:cNvPicPr>
            <a:picLocks noChangeAspect="1"/>
          </p:cNvPicPr>
          <p:nvPr/>
        </p:nvPicPr>
        <p:blipFill>
          <a:blip r:embed="rId3"/>
          <a:stretch>
            <a:fillRect/>
          </a:stretch>
        </p:blipFill>
        <p:spPr>
          <a:xfrm>
            <a:off x="10330497" y="1"/>
            <a:ext cx="1825253" cy="1325564"/>
          </a:xfrm>
          <a:prstGeom prst="rect">
            <a:avLst/>
          </a:prstGeom>
        </p:spPr>
      </p:pic>
      <p:sp>
        <p:nvSpPr>
          <p:cNvPr id="8" name="矩形 7">
            <a:extLst>
              <a:ext uri="{FF2B5EF4-FFF2-40B4-BE49-F238E27FC236}">
                <a16:creationId xmlns:a16="http://schemas.microsoft.com/office/drawing/2014/main" id="{D422B4A5-84B5-4779-A502-91BD66D7C416}"/>
              </a:ext>
            </a:extLst>
          </p:cNvPr>
          <p:cNvSpPr/>
          <p:nvPr/>
        </p:nvSpPr>
        <p:spPr>
          <a:xfrm>
            <a:off x="1114739" y="1830996"/>
            <a:ext cx="9543766" cy="307777"/>
          </a:xfrm>
          <a:prstGeom prst="rect">
            <a:avLst/>
          </a:prstGeom>
        </p:spPr>
        <p:txBody>
          <a:bodyPr wrap="none">
            <a:spAutoFit/>
          </a:bodyPr>
          <a:lstStyle/>
          <a:p>
            <a:r>
              <a:rPr lang="zh-TW" altLang="en-US" sz="1400" dirty="0"/>
              <a:t> </a:t>
            </a:r>
            <a:r>
              <a:rPr lang="en-US" altLang="zh-TW" sz="1400" dirty="0"/>
              <a:t>Hospitalized patients in Hadassah Medical Center (1100 inpatient beds tertiary medical </a:t>
            </a:r>
            <a:r>
              <a:rPr lang="en-US" altLang="zh-TW" sz="1400" dirty="0" err="1"/>
              <a:t>centre</a:t>
            </a:r>
            <a:r>
              <a:rPr lang="en-US" altLang="zh-TW" sz="1400" dirty="0"/>
              <a:t> in Jerusalem), April-August 2020. </a:t>
            </a:r>
            <a:endParaRPr lang="zh-TW" altLang="en-US" sz="1400" dirty="0"/>
          </a:p>
        </p:txBody>
      </p:sp>
      <p:sp>
        <p:nvSpPr>
          <p:cNvPr id="9" name="矩形 8">
            <a:extLst>
              <a:ext uri="{FF2B5EF4-FFF2-40B4-BE49-F238E27FC236}">
                <a16:creationId xmlns:a16="http://schemas.microsoft.com/office/drawing/2014/main" id="{26497916-E9F6-499B-8A60-07A6A21FE361}"/>
              </a:ext>
            </a:extLst>
          </p:cNvPr>
          <p:cNvSpPr/>
          <p:nvPr/>
        </p:nvSpPr>
        <p:spPr>
          <a:xfrm>
            <a:off x="2754445" y="2713560"/>
            <a:ext cx="1544715" cy="26265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B29D4DFF-9BAD-47FA-81E3-23E620B21B86}"/>
              </a:ext>
            </a:extLst>
          </p:cNvPr>
          <p:cNvSpPr/>
          <p:nvPr/>
        </p:nvSpPr>
        <p:spPr>
          <a:xfrm>
            <a:off x="6309211" y="2706162"/>
            <a:ext cx="1544715" cy="2626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2" name="圖片 11">
            <a:extLst>
              <a:ext uri="{FF2B5EF4-FFF2-40B4-BE49-F238E27FC236}">
                <a16:creationId xmlns:a16="http://schemas.microsoft.com/office/drawing/2014/main" id="{4951FCF1-02BD-405F-9968-26A02C5FA044}"/>
              </a:ext>
            </a:extLst>
          </p:cNvPr>
          <p:cNvPicPr>
            <a:picLocks noChangeAspect="1"/>
          </p:cNvPicPr>
          <p:nvPr/>
        </p:nvPicPr>
        <p:blipFill>
          <a:blip r:embed="rId4"/>
          <a:stretch>
            <a:fillRect/>
          </a:stretch>
        </p:blipFill>
        <p:spPr>
          <a:xfrm>
            <a:off x="115409" y="110792"/>
            <a:ext cx="2039300" cy="1520205"/>
          </a:xfrm>
          <a:prstGeom prst="rect">
            <a:avLst/>
          </a:prstGeom>
        </p:spPr>
      </p:pic>
      <p:sp>
        <p:nvSpPr>
          <p:cNvPr id="13" name="箭號: 向下 12">
            <a:extLst>
              <a:ext uri="{FF2B5EF4-FFF2-40B4-BE49-F238E27FC236}">
                <a16:creationId xmlns:a16="http://schemas.microsoft.com/office/drawing/2014/main" id="{8B64A1AD-CBCB-4849-8513-076540D103A7}"/>
              </a:ext>
            </a:extLst>
          </p:cNvPr>
          <p:cNvSpPr/>
          <p:nvPr/>
        </p:nvSpPr>
        <p:spPr>
          <a:xfrm>
            <a:off x="716280" y="3623593"/>
            <a:ext cx="73025" cy="10086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箭號: 向下 13">
            <a:extLst>
              <a:ext uri="{FF2B5EF4-FFF2-40B4-BE49-F238E27FC236}">
                <a16:creationId xmlns:a16="http://schemas.microsoft.com/office/drawing/2014/main" id="{B50ED493-E38C-4913-9EB2-BD1ACF8CCF37}"/>
              </a:ext>
            </a:extLst>
          </p:cNvPr>
          <p:cNvSpPr/>
          <p:nvPr/>
        </p:nvSpPr>
        <p:spPr>
          <a:xfrm>
            <a:off x="716280" y="3791973"/>
            <a:ext cx="73025" cy="10086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箭號: 向下 14">
            <a:extLst>
              <a:ext uri="{FF2B5EF4-FFF2-40B4-BE49-F238E27FC236}">
                <a16:creationId xmlns:a16="http://schemas.microsoft.com/office/drawing/2014/main" id="{4A5C7064-2477-42A6-8079-CF00361E75C9}"/>
              </a:ext>
            </a:extLst>
          </p:cNvPr>
          <p:cNvSpPr/>
          <p:nvPr/>
        </p:nvSpPr>
        <p:spPr>
          <a:xfrm>
            <a:off x="716280" y="4869971"/>
            <a:ext cx="73025" cy="10086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箭號: 向下 15">
            <a:extLst>
              <a:ext uri="{FF2B5EF4-FFF2-40B4-BE49-F238E27FC236}">
                <a16:creationId xmlns:a16="http://schemas.microsoft.com/office/drawing/2014/main" id="{9BF895BF-F150-428F-A53D-53FC30243711}"/>
              </a:ext>
            </a:extLst>
          </p:cNvPr>
          <p:cNvSpPr/>
          <p:nvPr/>
        </p:nvSpPr>
        <p:spPr>
          <a:xfrm>
            <a:off x="716280" y="5210916"/>
            <a:ext cx="73025" cy="10086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 name="矩形 2">
            <a:extLst>
              <a:ext uri="{FF2B5EF4-FFF2-40B4-BE49-F238E27FC236}">
                <a16:creationId xmlns:a16="http://schemas.microsoft.com/office/drawing/2014/main" id="{3408C0E8-F59F-4ADE-8813-C2BAAA990726}"/>
              </a:ext>
            </a:extLst>
          </p:cNvPr>
          <p:cNvSpPr/>
          <p:nvPr/>
        </p:nvSpPr>
        <p:spPr>
          <a:xfrm>
            <a:off x="815939" y="3937272"/>
            <a:ext cx="10606381" cy="52832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矩形 4">
            <a:extLst>
              <a:ext uri="{FF2B5EF4-FFF2-40B4-BE49-F238E27FC236}">
                <a16:creationId xmlns:a16="http://schemas.microsoft.com/office/drawing/2014/main" id="{A51E8DF1-6A1F-4AAB-BFFA-0A5AE86A29B9}"/>
              </a:ext>
            </a:extLst>
          </p:cNvPr>
          <p:cNvSpPr/>
          <p:nvPr/>
        </p:nvSpPr>
        <p:spPr>
          <a:xfrm>
            <a:off x="824816" y="3596960"/>
            <a:ext cx="10606381" cy="1565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FF0000"/>
                </a:solidFill>
              </a:ln>
              <a:noFill/>
            </a:endParaRPr>
          </a:p>
        </p:txBody>
      </p:sp>
      <p:sp>
        <p:nvSpPr>
          <p:cNvPr id="17" name="矩形 16">
            <a:extLst>
              <a:ext uri="{FF2B5EF4-FFF2-40B4-BE49-F238E27FC236}">
                <a16:creationId xmlns:a16="http://schemas.microsoft.com/office/drawing/2014/main" id="{2779195B-DC38-439B-A2A4-F678D128B9CB}"/>
              </a:ext>
            </a:extLst>
          </p:cNvPr>
          <p:cNvSpPr/>
          <p:nvPr/>
        </p:nvSpPr>
        <p:spPr>
          <a:xfrm>
            <a:off x="817415" y="3758238"/>
            <a:ext cx="10606381" cy="1565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FF0000"/>
                </a:solidFill>
              </a:ln>
              <a:noFill/>
            </a:endParaRPr>
          </a:p>
        </p:txBody>
      </p:sp>
      <p:sp>
        <p:nvSpPr>
          <p:cNvPr id="18" name="矩形 17">
            <a:extLst>
              <a:ext uri="{FF2B5EF4-FFF2-40B4-BE49-F238E27FC236}">
                <a16:creationId xmlns:a16="http://schemas.microsoft.com/office/drawing/2014/main" id="{1188942D-2576-4EF6-8EF0-2F8F070E3411}"/>
              </a:ext>
            </a:extLst>
          </p:cNvPr>
          <p:cNvSpPr/>
          <p:nvPr/>
        </p:nvSpPr>
        <p:spPr>
          <a:xfrm>
            <a:off x="815939" y="4819480"/>
            <a:ext cx="10606381" cy="1565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FF0000"/>
                </a:solidFill>
              </a:ln>
              <a:noFill/>
            </a:endParaRPr>
          </a:p>
        </p:txBody>
      </p:sp>
      <p:sp>
        <p:nvSpPr>
          <p:cNvPr id="19" name="矩形 18">
            <a:extLst>
              <a:ext uri="{FF2B5EF4-FFF2-40B4-BE49-F238E27FC236}">
                <a16:creationId xmlns:a16="http://schemas.microsoft.com/office/drawing/2014/main" id="{1FD565FE-FB95-4600-834E-75E5D7D67F01}"/>
              </a:ext>
            </a:extLst>
          </p:cNvPr>
          <p:cNvSpPr/>
          <p:nvPr/>
        </p:nvSpPr>
        <p:spPr>
          <a:xfrm>
            <a:off x="815939" y="5200676"/>
            <a:ext cx="10606381" cy="1565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FF0000"/>
                </a:solidFill>
              </a:ln>
              <a:noFill/>
            </a:endParaRPr>
          </a:p>
        </p:txBody>
      </p:sp>
    </p:spTree>
    <p:extLst>
      <p:ext uri="{BB962C8B-B14F-4D97-AF65-F5344CB8AC3E}">
        <p14:creationId xmlns:p14="http://schemas.microsoft.com/office/powerpoint/2010/main" val="409795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3" grpId="0" animBg="1"/>
      <p:bldP spid="5"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B2311C8-9141-4D61-B7E5-6EE8017D392F}"/>
              </a:ext>
            </a:extLst>
          </p:cNvPr>
          <p:cNvPicPr>
            <a:picLocks noChangeAspect="1"/>
          </p:cNvPicPr>
          <p:nvPr/>
        </p:nvPicPr>
        <p:blipFill>
          <a:blip r:embed="rId2"/>
          <a:stretch>
            <a:fillRect/>
          </a:stretch>
        </p:blipFill>
        <p:spPr>
          <a:xfrm>
            <a:off x="1189379" y="184245"/>
            <a:ext cx="9614745" cy="6166587"/>
          </a:xfrm>
          <a:prstGeom prst="rect">
            <a:avLst/>
          </a:prstGeom>
        </p:spPr>
      </p:pic>
      <p:sp>
        <p:nvSpPr>
          <p:cNvPr id="6" name="矩形 5">
            <a:extLst>
              <a:ext uri="{FF2B5EF4-FFF2-40B4-BE49-F238E27FC236}">
                <a16:creationId xmlns:a16="http://schemas.microsoft.com/office/drawing/2014/main" id="{F9D917FC-09AF-4D35-9EE0-D397D261E799}"/>
              </a:ext>
            </a:extLst>
          </p:cNvPr>
          <p:cNvSpPr/>
          <p:nvPr/>
        </p:nvSpPr>
        <p:spPr>
          <a:xfrm>
            <a:off x="8028373" y="6488668"/>
            <a:ext cx="4240567" cy="369332"/>
          </a:xfrm>
          <a:prstGeom prst="rect">
            <a:avLst/>
          </a:prstGeom>
        </p:spPr>
        <p:txBody>
          <a:bodyPr wrap="square">
            <a:spAutoFit/>
          </a:bodyPr>
          <a:lstStyle/>
          <a:p>
            <a:r>
              <a:rPr lang="en-US" altLang="zh-TW" i="1" dirty="0"/>
              <a:t>Lancet Reg Health Am</a:t>
            </a:r>
            <a:r>
              <a:rPr lang="en-US" altLang="zh-TW" dirty="0"/>
              <a:t>. 2021 Jul 17;100015</a:t>
            </a:r>
            <a:endParaRPr lang="zh-TW" altLang="en-US" dirty="0"/>
          </a:p>
        </p:txBody>
      </p:sp>
      <p:pic>
        <p:nvPicPr>
          <p:cNvPr id="7" name="圖片 6">
            <a:extLst>
              <a:ext uri="{FF2B5EF4-FFF2-40B4-BE49-F238E27FC236}">
                <a16:creationId xmlns:a16="http://schemas.microsoft.com/office/drawing/2014/main" id="{0F168992-0FCE-4078-9268-B03A7584A2F1}"/>
              </a:ext>
            </a:extLst>
          </p:cNvPr>
          <p:cNvPicPr>
            <a:picLocks noChangeAspect="1"/>
          </p:cNvPicPr>
          <p:nvPr/>
        </p:nvPicPr>
        <p:blipFill>
          <a:blip r:embed="rId3"/>
          <a:stretch>
            <a:fillRect/>
          </a:stretch>
        </p:blipFill>
        <p:spPr>
          <a:xfrm>
            <a:off x="9481351" y="93511"/>
            <a:ext cx="2585714" cy="1292857"/>
          </a:xfrm>
          <a:prstGeom prst="rect">
            <a:avLst/>
          </a:prstGeom>
        </p:spPr>
      </p:pic>
      <p:sp>
        <p:nvSpPr>
          <p:cNvPr id="2" name="矩形 1">
            <a:extLst>
              <a:ext uri="{FF2B5EF4-FFF2-40B4-BE49-F238E27FC236}">
                <a16:creationId xmlns:a16="http://schemas.microsoft.com/office/drawing/2014/main" id="{0FA07E58-D824-410B-BD51-BE1F6EB9E0A9}"/>
              </a:ext>
            </a:extLst>
          </p:cNvPr>
          <p:cNvSpPr/>
          <p:nvPr/>
        </p:nvSpPr>
        <p:spPr>
          <a:xfrm>
            <a:off x="9611360" y="2895600"/>
            <a:ext cx="731520" cy="259080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矩形 7">
            <a:extLst>
              <a:ext uri="{FF2B5EF4-FFF2-40B4-BE49-F238E27FC236}">
                <a16:creationId xmlns:a16="http://schemas.microsoft.com/office/drawing/2014/main" id="{C38B1537-57AA-49F2-9C5D-360C14C9E2FF}"/>
              </a:ext>
            </a:extLst>
          </p:cNvPr>
          <p:cNvSpPr/>
          <p:nvPr/>
        </p:nvSpPr>
        <p:spPr>
          <a:xfrm>
            <a:off x="2611120" y="304800"/>
            <a:ext cx="1056640" cy="23284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矩形 8">
            <a:extLst>
              <a:ext uri="{FF2B5EF4-FFF2-40B4-BE49-F238E27FC236}">
                <a16:creationId xmlns:a16="http://schemas.microsoft.com/office/drawing/2014/main" id="{197D5B62-CBB4-4A10-B412-8A2E346D9742}"/>
              </a:ext>
            </a:extLst>
          </p:cNvPr>
          <p:cNvSpPr/>
          <p:nvPr/>
        </p:nvSpPr>
        <p:spPr>
          <a:xfrm>
            <a:off x="2600960" y="579120"/>
            <a:ext cx="1473200" cy="23284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8CEF63B-AF6C-4FA8-B842-1E4CF7D2125E}"/>
              </a:ext>
            </a:extLst>
          </p:cNvPr>
          <p:cNvSpPr/>
          <p:nvPr/>
        </p:nvSpPr>
        <p:spPr>
          <a:xfrm>
            <a:off x="2611120" y="873759"/>
            <a:ext cx="2468880" cy="2259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1" name="矩形 10">
            <a:extLst>
              <a:ext uri="{FF2B5EF4-FFF2-40B4-BE49-F238E27FC236}">
                <a16:creationId xmlns:a16="http://schemas.microsoft.com/office/drawing/2014/main" id="{E7F5AD72-20C6-4E05-9E7D-FDF562ADCF2C}"/>
              </a:ext>
            </a:extLst>
          </p:cNvPr>
          <p:cNvSpPr/>
          <p:nvPr/>
        </p:nvSpPr>
        <p:spPr>
          <a:xfrm>
            <a:off x="2600960" y="1178559"/>
            <a:ext cx="2468880" cy="22593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矩形 11">
            <a:extLst>
              <a:ext uri="{FF2B5EF4-FFF2-40B4-BE49-F238E27FC236}">
                <a16:creationId xmlns:a16="http://schemas.microsoft.com/office/drawing/2014/main" id="{AF1DF421-3E7C-495E-BEC9-34A066A33819}"/>
              </a:ext>
            </a:extLst>
          </p:cNvPr>
          <p:cNvSpPr/>
          <p:nvPr/>
        </p:nvSpPr>
        <p:spPr>
          <a:xfrm>
            <a:off x="2611120" y="1466281"/>
            <a:ext cx="1351280" cy="22593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75394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1DDA814-25D3-4C4A-89DB-55D030BD7CF9}"/>
              </a:ext>
            </a:extLst>
          </p:cNvPr>
          <p:cNvPicPr>
            <a:picLocks noChangeAspect="1"/>
          </p:cNvPicPr>
          <p:nvPr/>
        </p:nvPicPr>
        <p:blipFill>
          <a:blip r:embed="rId2"/>
          <a:stretch>
            <a:fillRect/>
          </a:stretch>
        </p:blipFill>
        <p:spPr>
          <a:xfrm>
            <a:off x="1739417" y="451906"/>
            <a:ext cx="8682967" cy="6040970"/>
          </a:xfrm>
          <a:prstGeom prst="rect">
            <a:avLst/>
          </a:prstGeom>
        </p:spPr>
      </p:pic>
      <p:sp>
        <p:nvSpPr>
          <p:cNvPr id="6" name="矩形 5">
            <a:extLst>
              <a:ext uri="{FF2B5EF4-FFF2-40B4-BE49-F238E27FC236}">
                <a16:creationId xmlns:a16="http://schemas.microsoft.com/office/drawing/2014/main" id="{DE3BC680-E4B8-4922-BCCB-9B967EE2AEAC}"/>
              </a:ext>
            </a:extLst>
          </p:cNvPr>
          <p:cNvSpPr/>
          <p:nvPr/>
        </p:nvSpPr>
        <p:spPr>
          <a:xfrm>
            <a:off x="8028373" y="6488668"/>
            <a:ext cx="4240567" cy="369332"/>
          </a:xfrm>
          <a:prstGeom prst="rect">
            <a:avLst/>
          </a:prstGeom>
        </p:spPr>
        <p:txBody>
          <a:bodyPr wrap="square">
            <a:spAutoFit/>
          </a:bodyPr>
          <a:lstStyle/>
          <a:p>
            <a:r>
              <a:rPr lang="en-US" altLang="zh-TW" i="1" dirty="0"/>
              <a:t>Lancet Reg Health Am</a:t>
            </a:r>
            <a:r>
              <a:rPr lang="en-US" altLang="zh-TW" dirty="0"/>
              <a:t>. 2021 Jul 17;100015</a:t>
            </a:r>
            <a:endParaRPr lang="zh-TW" altLang="en-US" dirty="0"/>
          </a:p>
        </p:txBody>
      </p:sp>
      <p:sp>
        <p:nvSpPr>
          <p:cNvPr id="2" name="矩形 1">
            <a:extLst>
              <a:ext uri="{FF2B5EF4-FFF2-40B4-BE49-F238E27FC236}">
                <a16:creationId xmlns:a16="http://schemas.microsoft.com/office/drawing/2014/main" id="{A11B682D-B191-4B26-99C5-85BCBD6E324D}"/>
              </a:ext>
            </a:extLst>
          </p:cNvPr>
          <p:cNvSpPr/>
          <p:nvPr/>
        </p:nvSpPr>
        <p:spPr>
          <a:xfrm>
            <a:off x="3471169" y="612559"/>
            <a:ext cx="1056443" cy="32847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矩形 6">
            <a:extLst>
              <a:ext uri="{FF2B5EF4-FFF2-40B4-BE49-F238E27FC236}">
                <a16:creationId xmlns:a16="http://schemas.microsoft.com/office/drawing/2014/main" id="{1A63A928-40D2-46A2-B866-36CD15A5C8D8}"/>
              </a:ext>
            </a:extLst>
          </p:cNvPr>
          <p:cNvSpPr/>
          <p:nvPr/>
        </p:nvSpPr>
        <p:spPr>
          <a:xfrm>
            <a:off x="7992863" y="600722"/>
            <a:ext cx="1056443" cy="32847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矩形 7">
            <a:extLst>
              <a:ext uri="{FF2B5EF4-FFF2-40B4-BE49-F238E27FC236}">
                <a16:creationId xmlns:a16="http://schemas.microsoft.com/office/drawing/2014/main" id="{7B87D31E-DE5F-4521-AC8B-9811260940A1}"/>
              </a:ext>
            </a:extLst>
          </p:cNvPr>
          <p:cNvSpPr/>
          <p:nvPr/>
        </p:nvSpPr>
        <p:spPr>
          <a:xfrm>
            <a:off x="3460812" y="3673876"/>
            <a:ext cx="1056443" cy="32847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矩形 8">
            <a:extLst>
              <a:ext uri="{FF2B5EF4-FFF2-40B4-BE49-F238E27FC236}">
                <a16:creationId xmlns:a16="http://schemas.microsoft.com/office/drawing/2014/main" id="{C8535403-DAF9-44E4-863D-137396D5DDB9}"/>
              </a:ext>
            </a:extLst>
          </p:cNvPr>
          <p:cNvSpPr/>
          <p:nvPr/>
        </p:nvSpPr>
        <p:spPr>
          <a:xfrm>
            <a:off x="7794594" y="3638366"/>
            <a:ext cx="1518082" cy="3284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5217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4D19AA6-034E-43D1-AEDB-A1372500FD45}"/>
              </a:ext>
            </a:extLst>
          </p:cNvPr>
          <p:cNvPicPr>
            <a:picLocks noChangeAspect="1"/>
          </p:cNvPicPr>
          <p:nvPr/>
        </p:nvPicPr>
        <p:blipFill>
          <a:blip r:embed="rId2"/>
          <a:stretch>
            <a:fillRect/>
          </a:stretch>
        </p:blipFill>
        <p:spPr>
          <a:xfrm>
            <a:off x="1521169" y="379307"/>
            <a:ext cx="9371732" cy="6211223"/>
          </a:xfrm>
          <a:prstGeom prst="rect">
            <a:avLst/>
          </a:prstGeom>
        </p:spPr>
      </p:pic>
      <p:sp>
        <p:nvSpPr>
          <p:cNvPr id="6" name="矩形 5">
            <a:extLst>
              <a:ext uri="{FF2B5EF4-FFF2-40B4-BE49-F238E27FC236}">
                <a16:creationId xmlns:a16="http://schemas.microsoft.com/office/drawing/2014/main" id="{D6BBD49A-76AD-4C9D-ACBD-53B642B0622D}"/>
              </a:ext>
            </a:extLst>
          </p:cNvPr>
          <p:cNvSpPr/>
          <p:nvPr/>
        </p:nvSpPr>
        <p:spPr>
          <a:xfrm>
            <a:off x="8028373" y="6488668"/>
            <a:ext cx="4240567" cy="369332"/>
          </a:xfrm>
          <a:prstGeom prst="rect">
            <a:avLst/>
          </a:prstGeom>
        </p:spPr>
        <p:txBody>
          <a:bodyPr wrap="square">
            <a:spAutoFit/>
          </a:bodyPr>
          <a:lstStyle/>
          <a:p>
            <a:r>
              <a:rPr lang="en-US" altLang="zh-TW" i="1" dirty="0"/>
              <a:t>Lancet Reg Health Am</a:t>
            </a:r>
            <a:r>
              <a:rPr lang="en-US" altLang="zh-TW" dirty="0"/>
              <a:t>. 2021 Jul 17;100015</a:t>
            </a:r>
            <a:endParaRPr lang="zh-TW" altLang="en-US" dirty="0"/>
          </a:p>
        </p:txBody>
      </p:sp>
      <p:sp>
        <p:nvSpPr>
          <p:cNvPr id="4" name="矩形 3">
            <a:extLst>
              <a:ext uri="{FF2B5EF4-FFF2-40B4-BE49-F238E27FC236}">
                <a16:creationId xmlns:a16="http://schemas.microsoft.com/office/drawing/2014/main" id="{864FE2AB-C3F6-417B-94D3-DB474F8FCCC7}"/>
              </a:ext>
            </a:extLst>
          </p:cNvPr>
          <p:cNvSpPr/>
          <p:nvPr/>
        </p:nvSpPr>
        <p:spPr>
          <a:xfrm>
            <a:off x="3417903" y="532660"/>
            <a:ext cx="1056443" cy="32847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矩形 6">
            <a:extLst>
              <a:ext uri="{FF2B5EF4-FFF2-40B4-BE49-F238E27FC236}">
                <a16:creationId xmlns:a16="http://schemas.microsoft.com/office/drawing/2014/main" id="{6FEA57F8-F7DC-4005-8231-FE6236DFA2F1}"/>
              </a:ext>
            </a:extLst>
          </p:cNvPr>
          <p:cNvSpPr/>
          <p:nvPr/>
        </p:nvSpPr>
        <p:spPr>
          <a:xfrm>
            <a:off x="3419383" y="3738978"/>
            <a:ext cx="1056443" cy="32847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矩形 7">
            <a:extLst>
              <a:ext uri="{FF2B5EF4-FFF2-40B4-BE49-F238E27FC236}">
                <a16:creationId xmlns:a16="http://schemas.microsoft.com/office/drawing/2014/main" id="{27EF315E-4A5C-4474-A9EB-98C79FE8AE74}"/>
              </a:ext>
            </a:extLst>
          </p:cNvPr>
          <p:cNvSpPr/>
          <p:nvPr/>
        </p:nvSpPr>
        <p:spPr>
          <a:xfrm>
            <a:off x="8214805" y="554327"/>
            <a:ext cx="1056443" cy="32847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矩形 8">
            <a:extLst>
              <a:ext uri="{FF2B5EF4-FFF2-40B4-BE49-F238E27FC236}">
                <a16:creationId xmlns:a16="http://schemas.microsoft.com/office/drawing/2014/main" id="{48E3D571-F240-4DD0-89DC-082789087121}"/>
              </a:ext>
            </a:extLst>
          </p:cNvPr>
          <p:cNvSpPr/>
          <p:nvPr/>
        </p:nvSpPr>
        <p:spPr>
          <a:xfrm>
            <a:off x="8028373" y="3735492"/>
            <a:ext cx="1630532" cy="32847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51789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8D99FA2-CCEC-43F7-A994-39D737C8755E}"/>
              </a:ext>
            </a:extLst>
          </p:cNvPr>
          <p:cNvPicPr>
            <a:picLocks noChangeAspect="1"/>
          </p:cNvPicPr>
          <p:nvPr/>
        </p:nvPicPr>
        <p:blipFill>
          <a:blip r:embed="rId2"/>
          <a:stretch>
            <a:fillRect/>
          </a:stretch>
        </p:blipFill>
        <p:spPr>
          <a:xfrm>
            <a:off x="570753" y="921648"/>
            <a:ext cx="11050493" cy="4952951"/>
          </a:xfrm>
          <a:prstGeom prst="rect">
            <a:avLst/>
          </a:prstGeom>
        </p:spPr>
      </p:pic>
      <p:sp>
        <p:nvSpPr>
          <p:cNvPr id="6" name="矩形 5">
            <a:extLst>
              <a:ext uri="{FF2B5EF4-FFF2-40B4-BE49-F238E27FC236}">
                <a16:creationId xmlns:a16="http://schemas.microsoft.com/office/drawing/2014/main" id="{3C0E992B-E369-45E0-B1B3-7D6413384A61}"/>
              </a:ext>
            </a:extLst>
          </p:cNvPr>
          <p:cNvSpPr/>
          <p:nvPr/>
        </p:nvSpPr>
        <p:spPr>
          <a:xfrm>
            <a:off x="8413072" y="6519446"/>
            <a:ext cx="3778928" cy="338554"/>
          </a:xfrm>
          <a:prstGeom prst="rect">
            <a:avLst/>
          </a:prstGeom>
        </p:spPr>
        <p:txBody>
          <a:bodyPr wrap="square">
            <a:spAutoFit/>
          </a:bodyPr>
          <a:lstStyle/>
          <a:p>
            <a:r>
              <a:rPr lang="en-US" altLang="zh-TW" sz="1600" i="1" dirty="0"/>
              <a:t>Lancet Reg Health Am</a:t>
            </a:r>
            <a:r>
              <a:rPr lang="en-US" altLang="zh-TW" sz="1600" dirty="0"/>
              <a:t>. 2021 Jul 17;100015</a:t>
            </a:r>
            <a:endParaRPr lang="zh-TW" altLang="en-US" sz="1600" dirty="0"/>
          </a:p>
        </p:txBody>
      </p:sp>
      <p:sp>
        <p:nvSpPr>
          <p:cNvPr id="7" name="矩形 6">
            <a:extLst>
              <a:ext uri="{FF2B5EF4-FFF2-40B4-BE49-F238E27FC236}">
                <a16:creationId xmlns:a16="http://schemas.microsoft.com/office/drawing/2014/main" id="{B136477A-FD31-4C66-B566-555296D5B480}"/>
              </a:ext>
            </a:extLst>
          </p:cNvPr>
          <p:cNvSpPr/>
          <p:nvPr/>
        </p:nvSpPr>
        <p:spPr>
          <a:xfrm>
            <a:off x="701337" y="3420713"/>
            <a:ext cx="9792070" cy="23651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矩形 7">
            <a:extLst>
              <a:ext uri="{FF2B5EF4-FFF2-40B4-BE49-F238E27FC236}">
                <a16:creationId xmlns:a16="http://schemas.microsoft.com/office/drawing/2014/main" id="{8758A4C9-CF89-4D08-AB44-7204FCA6CEE9}"/>
              </a:ext>
            </a:extLst>
          </p:cNvPr>
          <p:cNvSpPr/>
          <p:nvPr/>
        </p:nvSpPr>
        <p:spPr>
          <a:xfrm>
            <a:off x="843379" y="5036448"/>
            <a:ext cx="1216240" cy="39668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9" name="圖片 8">
            <a:extLst>
              <a:ext uri="{FF2B5EF4-FFF2-40B4-BE49-F238E27FC236}">
                <a16:creationId xmlns:a16="http://schemas.microsoft.com/office/drawing/2014/main" id="{74354711-D707-4E46-A06F-5F2F42114A5D}"/>
              </a:ext>
            </a:extLst>
          </p:cNvPr>
          <p:cNvPicPr>
            <a:picLocks noChangeAspect="1"/>
          </p:cNvPicPr>
          <p:nvPr/>
        </p:nvPicPr>
        <p:blipFill>
          <a:blip r:embed="rId3"/>
          <a:stretch>
            <a:fillRect/>
          </a:stretch>
        </p:blipFill>
        <p:spPr>
          <a:xfrm>
            <a:off x="10061299" y="49910"/>
            <a:ext cx="2059032" cy="1029516"/>
          </a:xfrm>
          <a:prstGeom prst="rect">
            <a:avLst/>
          </a:prstGeom>
        </p:spPr>
      </p:pic>
      <p:sp>
        <p:nvSpPr>
          <p:cNvPr id="2" name="矩形 1">
            <a:extLst>
              <a:ext uri="{FF2B5EF4-FFF2-40B4-BE49-F238E27FC236}">
                <a16:creationId xmlns:a16="http://schemas.microsoft.com/office/drawing/2014/main" id="{7943297A-9630-4BD8-9C03-6854DDBA1EAA}"/>
              </a:ext>
            </a:extLst>
          </p:cNvPr>
          <p:cNvSpPr/>
          <p:nvPr/>
        </p:nvSpPr>
        <p:spPr>
          <a:xfrm>
            <a:off x="674216" y="5827691"/>
            <a:ext cx="10821391" cy="738664"/>
          </a:xfrm>
          <a:prstGeom prst="rect">
            <a:avLst/>
          </a:prstGeom>
          <a:solidFill>
            <a:srgbClr val="FFFFCC"/>
          </a:solidFill>
          <a:ln>
            <a:solidFill>
              <a:schemeClr val="tx1"/>
            </a:solidFill>
          </a:ln>
        </p:spPr>
        <p:txBody>
          <a:bodyPr wrap="square">
            <a:spAutoFit/>
          </a:bodyPr>
          <a:lstStyle/>
          <a:p>
            <a:pPr algn="ctr"/>
            <a:r>
              <a:rPr lang="en-US" altLang="zh-TW" sz="1400" dirty="0"/>
              <a:t>We report an effective absence of the annual seasonal epidemic of most seasonal respiratory viruses in 2020/2021. This dramatic decrease is likely related to implementation of multi-layered public health measures during the pandemic. The impact of such measures may have relevance for public health practice in mitigating seasonal respiratory virus epidemics and for informing responses to future respiratory virus pandemics</a:t>
            </a:r>
            <a:endParaRPr lang="zh-TW" altLang="en-US" sz="1400" dirty="0"/>
          </a:p>
        </p:txBody>
      </p:sp>
      <p:sp>
        <p:nvSpPr>
          <p:cNvPr id="10" name="矩形 9">
            <a:extLst>
              <a:ext uri="{FF2B5EF4-FFF2-40B4-BE49-F238E27FC236}">
                <a16:creationId xmlns:a16="http://schemas.microsoft.com/office/drawing/2014/main" id="{64199DE9-8C33-41A5-9C82-814FED3C7A6B}"/>
              </a:ext>
            </a:extLst>
          </p:cNvPr>
          <p:cNvSpPr/>
          <p:nvPr/>
        </p:nvSpPr>
        <p:spPr>
          <a:xfrm>
            <a:off x="843379" y="4206582"/>
            <a:ext cx="1216240" cy="39668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矩形 10">
            <a:extLst>
              <a:ext uri="{FF2B5EF4-FFF2-40B4-BE49-F238E27FC236}">
                <a16:creationId xmlns:a16="http://schemas.microsoft.com/office/drawing/2014/main" id="{57AC302D-B2BE-4B5E-A64D-82F05CCFEB5D}"/>
              </a:ext>
            </a:extLst>
          </p:cNvPr>
          <p:cNvSpPr/>
          <p:nvPr/>
        </p:nvSpPr>
        <p:spPr>
          <a:xfrm>
            <a:off x="8514178" y="4984501"/>
            <a:ext cx="1869341" cy="39668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矩形 11">
            <a:extLst>
              <a:ext uri="{FF2B5EF4-FFF2-40B4-BE49-F238E27FC236}">
                <a16:creationId xmlns:a16="http://schemas.microsoft.com/office/drawing/2014/main" id="{617A846D-9452-48BE-9DA0-07C4DEBCD3A5}"/>
              </a:ext>
            </a:extLst>
          </p:cNvPr>
          <p:cNvSpPr/>
          <p:nvPr/>
        </p:nvSpPr>
        <p:spPr>
          <a:xfrm>
            <a:off x="8514178" y="4213129"/>
            <a:ext cx="1869341" cy="39668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79604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A2F7E-4F44-40A7-BB94-931B27BA76FB}"/>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r>
              <a:rPr lang="zh-TW" altLang="en-US" dirty="0">
                <a:latin typeface="標楷體" panose="03000509000000000000" pitchFamily="65" charset="-120"/>
                <a:ea typeface="標楷體" panose="03000509000000000000" pitchFamily="65" charset="-120"/>
              </a:rPr>
              <a:t>大綱</a:t>
            </a:r>
          </a:p>
        </p:txBody>
      </p:sp>
      <p:sp>
        <p:nvSpPr>
          <p:cNvPr id="3" name="內容版面配置區 2">
            <a:extLst>
              <a:ext uri="{FF2B5EF4-FFF2-40B4-BE49-F238E27FC236}">
                <a16:creationId xmlns:a16="http://schemas.microsoft.com/office/drawing/2014/main" id="{0E9F0C55-6806-4B28-BD91-F97EABA4E307}"/>
              </a:ext>
            </a:extLst>
          </p:cNvPr>
          <p:cNvSpPr>
            <a:spLocks noGrp="1"/>
          </p:cNvSpPr>
          <p:nvPr>
            <p:ph idx="1"/>
          </p:nvPr>
        </p:nvSpPr>
        <p:spPr/>
        <p:txBody>
          <a:bodyPr/>
          <a:lstStyle/>
          <a:p>
            <a:r>
              <a:rPr lang="zh-TW" altLang="en-US" dirty="0">
                <a:latin typeface="標楷體" panose="03000509000000000000" pitchFamily="65" charset="-120"/>
                <a:ea typeface="標楷體" panose="03000509000000000000" pitchFamily="65" charset="-120"/>
              </a:rPr>
              <a:t>在</a:t>
            </a:r>
            <a:r>
              <a:rPr lang="en-US" altLang="zh-TW" dirty="0">
                <a:latin typeface="標楷體" panose="03000509000000000000" pitchFamily="65" charset="-120"/>
                <a:ea typeface="標楷體" panose="03000509000000000000" pitchFamily="65" charset="-120"/>
              </a:rPr>
              <a:t>COVID-19</a:t>
            </a:r>
            <a:r>
              <a:rPr lang="zh-TW" altLang="en-US" dirty="0">
                <a:latin typeface="標楷體" panose="03000509000000000000" pitchFamily="65" charset="-120"/>
                <a:ea typeface="標楷體" panose="03000509000000000000" pitchFamily="65" charset="-120"/>
              </a:rPr>
              <a:t>疫情下，流感的疫情如何呢</a:t>
            </a:r>
            <a:r>
              <a:rPr lang="en-US" altLang="zh-TW" dirty="0">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在</a:t>
            </a:r>
            <a:r>
              <a:rPr lang="en-US" altLang="zh-TW" dirty="0">
                <a:latin typeface="標楷體" panose="03000509000000000000" pitchFamily="65" charset="-120"/>
                <a:ea typeface="標楷體" panose="03000509000000000000" pitchFamily="65" charset="-120"/>
              </a:rPr>
              <a:t>COVID-19</a:t>
            </a:r>
            <a:r>
              <a:rPr lang="zh-TW" altLang="en-US" dirty="0">
                <a:latin typeface="標楷體" panose="03000509000000000000" pitchFamily="65" charset="-120"/>
                <a:ea typeface="標楷體" panose="03000509000000000000" pitchFamily="65" charset="-120"/>
              </a:rPr>
              <a:t>疫情下，其它呼吸道病毒的疫情如何呢</a:t>
            </a:r>
            <a:r>
              <a:rPr lang="en-US" altLang="zh-TW" dirty="0">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放寬</a:t>
            </a:r>
            <a:r>
              <a:rPr lang="en-US" altLang="zh-TW" dirty="0">
                <a:latin typeface="標楷體" panose="03000509000000000000" pitchFamily="65" charset="-120"/>
                <a:ea typeface="標楷體" panose="03000509000000000000" pitchFamily="65" charset="-120"/>
              </a:rPr>
              <a:t>non-pharmaceutical</a:t>
            </a: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interventions</a:t>
            </a:r>
            <a:r>
              <a:rPr lang="zh-TW" altLang="en-US" dirty="0">
                <a:latin typeface="標楷體" panose="03000509000000000000" pitchFamily="65" charset="-120"/>
                <a:ea typeface="標楷體" panose="03000509000000000000" pitchFamily="65" charset="-120"/>
              </a:rPr>
              <a:t>管制後，呼吸道感染的疫情可能會如何呢</a:t>
            </a:r>
            <a:r>
              <a:rPr lang="en-US" altLang="zh-TW" dirty="0">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為什麼我們要來認識流感的威脅呢</a:t>
            </a:r>
            <a:r>
              <a:rPr lang="en-US" altLang="zh-TW" dirty="0">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流感的症狀、併發症與其它病原菌的共同感染</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抗藥性流感病毒株</a:t>
            </a:r>
          </a:p>
        </p:txBody>
      </p:sp>
    </p:spTree>
    <p:extLst>
      <p:ext uri="{BB962C8B-B14F-4D97-AF65-F5344CB8AC3E}">
        <p14:creationId xmlns:p14="http://schemas.microsoft.com/office/powerpoint/2010/main" val="2658447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D9C6C89E-D0D9-4B54-98F2-6A9276235112}"/>
              </a:ext>
            </a:extLst>
          </p:cNvPr>
          <p:cNvPicPr>
            <a:picLocks noChangeAspect="1"/>
          </p:cNvPicPr>
          <p:nvPr/>
        </p:nvPicPr>
        <p:blipFill>
          <a:blip r:embed="rId2"/>
          <a:stretch>
            <a:fillRect/>
          </a:stretch>
        </p:blipFill>
        <p:spPr>
          <a:xfrm>
            <a:off x="137160" y="571500"/>
            <a:ext cx="11430000" cy="5715000"/>
          </a:xfrm>
          <a:prstGeom prst="rect">
            <a:avLst/>
          </a:prstGeom>
        </p:spPr>
      </p:pic>
      <p:sp>
        <p:nvSpPr>
          <p:cNvPr id="8" name="橢圓 7">
            <a:extLst>
              <a:ext uri="{FF2B5EF4-FFF2-40B4-BE49-F238E27FC236}">
                <a16:creationId xmlns:a16="http://schemas.microsoft.com/office/drawing/2014/main" id="{FE13642F-5D4A-4BEA-94B5-98A0832A2A2E}"/>
              </a:ext>
            </a:extLst>
          </p:cNvPr>
          <p:cNvSpPr/>
          <p:nvPr/>
        </p:nvSpPr>
        <p:spPr>
          <a:xfrm>
            <a:off x="1290320" y="1087120"/>
            <a:ext cx="1554480" cy="4267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719141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A2F7E-4F44-40A7-BB94-931B27BA76FB}"/>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r>
              <a:rPr lang="zh-TW" altLang="en-US" dirty="0">
                <a:latin typeface="標楷體" panose="03000509000000000000" pitchFamily="65" charset="-120"/>
                <a:ea typeface="標楷體" panose="03000509000000000000" pitchFamily="65" charset="-120"/>
              </a:rPr>
              <a:t>大綱</a:t>
            </a:r>
          </a:p>
        </p:txBody>
      </p:sp>
      <p:sp>
        <p:nvSpPr>
          <p:cNvPr id="3" name="內容版面配置區 2">
            <a:extLst>
              <a:ext uri="{FF2B5EF4-FFF2-40B4-BE49-F238E27FC236}">
                <a16:creationId xmlns:a16="http://schemas.microsoft.com/office/drawing/2014/main" id="{0E9F0C55-6806-4B28-BD91-F97EABA4E307}"/>
              </a:ext>
            </a:extLst>
          </p:cNvPr>
          <p:cNvSpPr>
            <a:spLocks noGrp="1"/>
          </p:cNvSpPr>
          <p:nvPr>
            <p:ph idx="1"/>
          </p:nvPr>
        </p:nvSpPr>
        <p:spPr/>
        <p:txBody>
          <a:bodyPr/>
          <a:lstStyle/>
          <a:p>
            <a:r>
              <a:rPr lang="zh-TW" altLang="en-US" dirty="0">
                <a:solidFill>
                  <a:schemeClr val="bg1">
                    <a:lumMod val="85000"/>
                  </a:schemeClr>
                </a:solidFill>
                <a:latin typeface="標楷體" panose="03000509000000000000" pitchFamily="65" charset="-120"/>
                <a:ea typeface="標楷體" panose="03000509000000000000" pitchFamily="65" charset="-120"/>
              </a:rPr>
              <a:t>在</a:t>
            </a:r>
            <a:r>
              <a:rPr lang="en-US" altLang="zh-TW" dirty="0">
                <a:solidFill>
                  <a:schemeClr val="bg1">
                    <a:lumMod val="85000"/>
                  </a:schemeClr>
                </a:solidFill>
                <a:latin typeface="標楷體" panose="03000509000000000000" pitchFamily="65" charset="-120"/>
                <a:ea typeface="標楷體" panose="03000509000000000000" pitchFamily="65" charset="-120"/>
              </a:rPr>
              <a:t>COVID-19</a:t>
            </a:r>
            <a:r>
              <a:rPr lang="zh-TW" altLang="en-US" dirty="0">
                <a:solidFill>
                  <a:schemeClr val="bg1">
                    <a:lumMod val="85000"/>
                  </a:schemeClr>
                </a:solidFill>
                <a:latin typeface="標楷體" panose="03000509000000000000" pitchFamily="65" charset="-120"/>
                <a:ea typeface="標楷體" panose="03000509000000000000" pitchFamily="65" charset="-120"/>
              </a:rPr>
              <a:t>疫情下，流感的疫情如何呢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在</a:t>
            </a:r>
            <a:r>
              <a:rPr lang="en-US" altLang="zh-TW" dirty="0">
                <a:solidFill>
                  <a:schemeClr val="bg1">
                    <a:lumMod val="85000"/>
                  </a:schemeClr>
                </a:solidFill>
                <a:latin typeface="標楷體" panose="03000509000000000000" pitchFamily="65" charset="-120"/>
                <a:ea typeface="標楷體" panose="03000509000000000000" pitchFamily="65" charset="-120"/>
              </a:rPr>
              <a:t>COVID-19</a:t>
            </a:r>
            <a:r>
              <a:rPr lang="zh-TW" altLang="en-US" dirty="0">
                <a:solidFill>
                  <a:schemeClr val="bg1">
                    <a:lumMod val="85000"/>
                  </a:schemeClr>
                </a:solidFill>
                <a:latin typeface="標楷體" panose="03000509000000000000" pitchFamily="65" charset="-120"/>
                <a:ea typeface="標楷體" panose="03000509000000000000" pitchFamily="65" charset="-120"/>
              </a:rPr>
              <a:t>疫情下，其它呼吸道病毒的疫情如何呢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放寬</a:t>
            </a:r>
            <a:r>
              <a:rPr lang="en-US" altLang="zh-TW" dirty="0">
                <a:latin typeface="標楷體" panose="03000509000000000000" pitchFamily="65" charset="-120"/>
                <a:ea typeface="標楷體" panose="03000509000000000000" pitchFamily="65" charset="-120"/>
              </a:rPr>
              <a:t>non-pharmaceutical</a:t>
            </a: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interventions</a:t>
            </a:r>
            <a:r>
              <a:rPr lang="zh-TW" altLang="en-US" dirty="0">
                <a:latin typeface="標楷體" panose="03000509000000000000" pitchFamily="65" charset="-120"/>
                <a:ea typeface="標楷體" panose="03000509000000000000" pitchFamily="65" charset="-120"/>
              </a:rPr>
              <a:t>管制後，呼吸道感染的疫情可能會如何呢</a:t>
            </a:r>
            <a:r>
              <a:rPr lang="en-US" altLang="zh-TW" dirty="0">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為什麼我們要來認識流感的威脅呢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流感的症狀、併發症與其它病原菌的共同感染</a:t>
            </a:r>
            <a:endParaRPr lang="en-US" altLang="zh-TW" dirty="0">
              <a:solidFill>
                <a:schemeClr val="bg1">
                  <a:lumMod val="85000"/>
                </a:schemeClr>
              </a:solidFill>
              <a:latin typeface="標楷體" panose="03000509000000000000" pitchFamily="65" charset="-120"/>
              <a:ea typeface="標楷體" panose="03000509000000000000" pitchFamily="65" charset="-120"/>
            </a:endParaRPr>
          </a:p>
          <a:p>
            <a:r>
              <a:rPr lang="zh-TW" altLang="en-US" dirty="0">
                <a:solidFill>
                  <a:schemeClr val="bg1">
                    <a:lumMod val="85000"/>
                  </a:schemeClr>
                </a:solidFill>
                <a:latin typeface="標楷體" panose="03000509000000000000" pitchFamily="65" charset="-120"/>
                <a:ea typeface="標楷體" panose="03000509000000000000" pitchFamily="65" charset="-120"/>
              </a:rPr>
              <a:t>抗藥性流感病毒株</a:t>
            </a:r>
          </a:p>
        </p:txBody>
      </p:sp>
    </p:spTree>
    <p:extLst>
      <p:ext uri="{BB962C8B-B14F-4D97-AF65-F5344CB8AC3E}">
        <p14:creationId xmlns:p14="http://schemas.microsoft.com/office/powerpoint/2010/main" val="627202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3DD69CC-197F-41FA-AB8D-F0D3D4F91C32}"/>
              </a:ext>
            </a:extLst>
          </p:cNvPr>
          <p:cNvPicPr>
            <a:picLocks noChangeAspect="1"/>
          </p:cNvPicPr>
          <p:nvPr/>
        </p:nvPicPr>
        <p:blipFill>
          <a:blip r:embed="rId2"/>
          <a:stretch>
            <a:fillRect/>
          </a:stretch>
        </p:blipFill>
        <p:spPr>
          <a:xfrm>
            <a:off x="416375" y="1549050"/>
            <a:ext cx="9010002" cy="4832354"/>
          </a:xfrm>
          <a:prstGeom prst="rect">
            <a:avLst/>
          </a:prstGeom>
        </p:spPr>
      </p:pic>
      <p:sp>
        <p:nvSpPr>
          <p:cNvPr id="6" name="矩形 5">
            <a:extLst>
              <a:ext uri="{FF2B5EF4-FFF2-40B4-BE49-F238E27FC236}">
                <a16:creationId xmlns:a16="http://schemas.microsoft.com/office/drawing/2014/main" id="{848E7464-91EA-4D0D-91E2-2A78BA1C9AF7}"/>
              </a:ext>
            </a:extLst>
          </p:cNvPr>
          <p:cNvSpPr/>
          <p:nvPr/>
        </p:nvSpPr>
        <p:spPr>
          <a:xfrm>
            <a:off x="7706713" y="6550223"/>
            <a:ext cx="4382966" cy="307777"/>
          </a:xfrm>
          <a:prstGeom prst="rect">
            <a:avLst/>
          </a:prstGeom>
        </p:spPr>
        <p:txBody>
          <a:bodyPr wrap="square">
            <a:spAutoFit/>
          </a:bodyPr>
          <a:lstStyle/>
          <a:p>
            <a:r>
              <a:rPr lang="en-US" altLang="zh-TW" sz="1400" i="1" dirty="0"/>
              <a:t>Int J Environ Res Public Health</a:t>
            </a:r>
            <a:r>
              <a:rPr lang="en-US" altLang="zh-TW" sz="1400" dirty="0"/>
              <a:t>. 2022 May 13;19(10):5942</a:t>
            </a:r>
            <a:endParaRPr lang="zh-TW" altLang="en-US" sz="1400" dirty="0"/>
          </a:p>
        </p:txBody>
      </p:sp>
      <p:pic>
        <p:nvPicPr>
          <p:cNvPr id="7" name="圖片 6">
            <a:extLst>
              <a:ext uri="{FF2B5EF4-FFF2-40B4-BE49-F238E27FC236}">
                <a16:creationId xmlns:a16="http://schemas.microsoft.com/office/drawing/2014/main" id="{1F1CDD00-E35D-4C03-9FF9-BC3B96BD63B1}"/>
              </a:ext>
            </a:extLst>
          </p:cNvPr>
          <p:cNvPicPr>
            <a:picLocks noChangeAspect="1"/>
          </p:cNvPicPr>
          <p:nvPr/>
        </p:nvPicPr>
        <p:blipFill>
          <a:blip r:embed="rId3"/>
          <a:stretch>
            <a:fillRect/>
          </a:stretch>
        </p:blipFill>
        <p:spPr>
          <a:xfrm>
            <a:off x="9217960" y="181351"/>
            <a:ext cx="2601145" cy="1367699"/>
          </a:xfrm>
          <a:prstGeom prst="rect">
            <a:avLst/>
          </a:prstGeom>
        </p:spPr>
      </p:pic>
      <p:sp>
        <p:nvSpPr>
          <p:cNvPr id="8" name="橢圓 7">
            <a:extLst>
              <a:ext uri="{FF2B5EF4-FFF2-40B4-BE49-F238E27FC236}">
                <a16:creationId xmlns:a16="http://schemas.microsoft.com/office/drawing/2014/main" id="{31F12C45-5C57-4ADC-83ED-855063364ADD}"/>
              </a:ext>
            </a:extLst>
          </p:cNvPr>
          <p:cNvSpPr/>
          <p:nvPr/>
        </p:nvSpPr>
        <p:spPr>
          <a:xfrm>
            <a:off x="8407537" y="3718560"/>
            <a:ext cx="1018840" cy="24838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074594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6A688D6-8B99-48F5-80D1-D69FA73D481E}"/>
              </a:ext>
            </a:extLst>
          </p:cNvPr>
          <p:cNvPicPr>
            <a:picLocks noChangeAspect="1"/>
          </p:cNvPicPr>
          <p:nvPr/>
        </p:nvPicPr>
        <p:blipFill>
          <a:blip r:embed="rId3"/>
          <a:stretch>
            <a:fillRect/>
          </a:stretch>
        </p:blipFill>
        <p:spPr>
          <a:xfrm>
            <a:off x="372895" y="181351"/>
            <a:ext cx="7261111" cy="2093991"/>
          </a:xfrm>
          <a:prstGeom prst="rect">
            <a:avLst/>
          </a:prstGeom>
          <a:ln>
            <a:noFill/>
          </a:ln>
          <a:effectLst>
            <a:outerShdw blurRad="292100" dist="139700" dir="2700000" algn="tl" rotWithShape="0">
              <a:srgbClr val="333333">
                <a:alpha val="65000"/>
              </a:srgbClr>
            </a:outerShdw>
          </a:effectLst>
        </p:spPr>
      </p:pic>
      <p:pic>
        <p:nvPicPr>
          <p:cNvPr id="8" name="圖片 7">
            <a:extLst>
              <a:ext uri="{FF2B5EF4-FFF2-40B4-BE49-F238E27FC236}">
                <a16:creationId xmlns:a16="http://schemas.microsoft.com/office/drawing/2014/main" id="{CBA245B5-90E6-4737-BA2D-FB2B5370CEEF}"/>
              </a:ext>
            </a:extLst>
          </p:cNvPr>
          <p:cNvPicPr>
            <a:picLocks noChangeAspect="1"/>
          </p:cNvPicPr>
          <p:nvPr/>
        </p:nvPicPr>
        <p:blipFill>
          <a:blip r:embed="rId4"/>
          <a:stretch>
            <a:fillRect/>
          </a:stretch>
        </p:blipFill>
        <p:spPr>
          <a:xfrm>
            <a:off x="440755" y="2379580"/>
            <a:ext cx="7193251" cy="2118828"/>
          </a:xfrm>
          <a:prstGeom prst="rect">
            <a:avLst/>
          </a:prstGeom>
          <a:ln>
            <a:noFill/>
          </a:ln>
          <a:effectLst>
            <a:outerShdw blurRad="292100" dist="139700" dir="2700000" algn="tl" rotWithShape="0">
              <a:srgbClr val="333333">
                <a:alpha val="65000"/>
              </a:srgbClr>
            </a:outerShdw>
          </a:effectLst>
        </p:spPr>
      </p:pic>
      <p:pic>
        <p:nvPicPr>
          <p:cNvPr id="9" name="圖片 8">
            <a:extLst>
              <a:ext uri="{FF2B5EF4-FFF2-40B4-BE49-F238E27FC236}">
                <a16:creationId xmlns:a16="http://schemas.microsoft.com/office/drawing/2014/main" id="{E44FB176-AC7E-4851-B075-293586E59BA6}"/>
              </a:ext>
            </a:extLst>
          </p:cNvPr>
          <p:cNvPicPr>
            <a:picLocks noChangeAspect="1"/>
          </p:cNvPicPr>
          <p:nvPr/>
        </p:nvPicPr>
        <p:blipFill rotWithShape="1">
          <a:blip r:embed="rId5"/>
          <a:srcRect l="992"/>
          <a:stretch/>
        </p:blipFill>
        <p:spPr>
          <a:xfrm>
            <a:off x="372894" y="4602646"/>
            <a:ext cx="7261112" cy="2030978"/>
          </a:xfrm>
          <a:prstGeom prst="rect">
            <a:avLst/>
          </a:prstGeom>
          <a:ln>
            <a:noFill/>
          </a:ln>
          <a:effectLst>
            <a:outerShdw blurRad="292100" dist="139700" dir="2700000" algn="tl" rotWithShape="0">
              <a:srgbClr val="333333">
                <a:alpha val="65000"/>
              </a:srgbClr>
            </a:outerShdw>
          </a:effectLst>
        </p:spPr>
      </p:pic>
      <p:sp>
        <p:nvSpPr>
          <p:cNvPr id="10" name="矩形 9">
            <a:extLst>
              <a:ext uri="{FF2B5EF4-FFF2-40B4-BE49-F238E27FC236}">
                <a16:creationId xmlns:a16="http://schemas.microsoft.com/office/drawing/2014/main" id="{D06F333D-5E31-4320-9E6D-4CB4DBB507E7}"/>
              </a:ext>
            </a:extLst>
          </p:cNvPr>
          <p:cNvSpPr/>
          <p:nvPr/>
        </p:nvSpPr>
        <p:spPr>
          <a:xfrm>
            <a:off x="7706713" y="6550223"/>
            <a:ext cx="4382966" cy="307777"/>
          </a:xfrm>
          <a:prstGeom prst="rect">
            <a:avLst/>
          </a:prstGeom>
        </p:spPr>
        <p:txBody>
          <a:bodyPr wrap="square">
            <a:spAutoFit/>
          </a:bodyPr>
          <a:lstStyle/>
          <a:p>
            <a:r>
              <a:rPr lang="en-US" altLang="zh-TW" sz="1400" i="1" dirty="0"/>
              <a:t>Int J Environ Res Public Health</a:t>
            </a:r>
            <a:r>
              <a:rPr lang="en-US" altLang="zh-TW" sz="1400" dirty="0"/>
              <a:t>. 2022 May 13;19(10):5942</a:t>
            </a:r>
            <a:endParaRPr lang="zh-TW" altLang="en-US" sz="1400" dirty="0"/>
          </a:p>
        </p:txBody>
      </p:sp>
      <p:pic>
        <p:nvPicPr>
          <p:cNvPr id="11" name="圖片 10">
            <a:extLst>
              <a:ext uri="{FF2B5EF4-FFF2-40B4-BE49-F238E27FC236}">
                <a16:creationId xmlns:a16="http://schemas.microsoft.com/office/drawing/2014/main" id="{02836DF1-6E2F-4440-AD6B-06463635A7B8}"/>
              </a:ext>
            </a:extLst>
          </p:cNvPr>
          <p:cNvPicPr>
            <a:picLocks noChangeAspect="1"/>
          </p:cNvPicPr>
          <p:nvPr/>
        </p:nvPicPr>
        <p:blipFill>
          <a:blip r:embed="rId6"/>
          <a:stretch>
            <a:fillRect/>
          </a:stretch>
        </p:blipFill>
        <p:spPr>
          <a:xfrm>
            <a:off x="9217960" y="181351"/>
            <a:ext cx="2601145" cy="1367699"/>
          </a:xfrm>
          <a:prstGeom prst="rect">
            <a:avLst/>
          </a:prstGeom>
        </p:spPr>
      </p:pic>
      <p:sp>
        <p:nvSpPr>
          <p:cNvPr id="12" name="矩形 11">
            <a:extLst>
              <a:ext uri="{FF2B5EF4-FFF2-40B4-BE49-F238E27FC236}">
                <a16:creationId xmlns:a16="http://schemas.microsoft.com/office/drawing/2014/main" id="{92FB8C69-76DC-4B70-8FAE-F196C8ECD768}"/>
              </a:ext>
            </a:extLst>
          </p:cNvPr>
          <p:cNvSpPr/>
          <p:nvPr/>
        </p:nvSpPr>
        <p:spPr>
          <a:xfrm>
            <a:off x="5088835" y="258417"/>
            <a:ext cx="1262269" cy="208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FA69C12B-BA00-47B3-8A4D-477BA054CBA2}"/>
              </a:ext>
            </a:extLst>
          </p:cNvPr>
          <p:cNvSpPr/>
          <p:nvPr/>
        </p:nvSpPr>
        <p:spPr>
          <a:xfrm>
            <a:off x="5241234" y="2431055"/>
            <a:ext cx="1262269" cy="208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矩形 13">
            <a:extLst>
              <a:ext uri="{FF2B5EF4-FFF2-40B4-BE49-F238E27FC236}">
                <a16:creationId xmlns:a16="http://schemas.microsoft.com/office/drawing/2014/main" id="{C3AE02BD-7C93-4AF0-A7EE-FBB1FBBACE29}"/>
              </a:ext>
            </a:extLst>
          </p:cNvPr>
          <p:cNvSpPr/>
          <p:nvPr/>
        </p:nvSpPr>
        <p:spPr>
          <a:xfrm>
            <a:off x="5343939" y="4602646"/>
            <a:ext cx="1262269" cy="208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矩形 14">
            <a:extLst>
              <a:ext uri="{FF2B5EF4-FFF2-40B4-BE49-F238E27FC236}">
                <a16:creationId xmlns:a16="http://schemas.microsoft.com/office/drawing/2014/main" id="{AA6C895B-36FA-4F54-96DE-23AE2C3FC755}"/>
              </a:ext>
            </a:extLst>
          </p:cNvPr>
          <p:cNvSpPr/>
          <p:nvPr/>
        </p:nvSpPr>
        <p:spPr>
          <a:xfrm>
            <a:off x="1361660" y="4602646"/>
            <a:ext cx="1262269" cy="208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文字方塊 15">
            <a:extLst>
              <a:ext uri="{FF2B5EF4-FFF2-40B4-BE49-F238E27FC236}">
                <a16:creationId xmlns:a16="http://schemas.microsoft.com/office/drawing/2014/main" id="{B6188676-CB41-450B-9662-7D469AF75FEE}"/>
              </a:ext>
            </a:extLst>
          </p:cNvPr>
          <p:cNvSpPr txBox="1"/>
          <p:nvPr/>
        </p:nvSpPr>
        <p:spPr>
          <a:xfrm>
            <a:off x="7934478" y="2828835"/>
            <a:ext cx="3927435" cy="1200329"/>
          </a:xfrm>
          <a:prstGeom prst="rect">
            <a:avLst/>
          </a:prstGeom>
          <a:solidFill>
            <a:srgbClr val="FFFFCC"/>
          </a:solidFill>
          <a:ln>
            <a:solidFill>
              <a:schemeClr val="tx1"/>
            </a:solidFill>
          </a:ln>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許多呼吸道病毒</a:t>
            </a:r>
            <a:r>
              <a:rPr lang="en-US" altLang="zh-TW" dirty="0">
                <a:latin typeface="標楷體" panose="03000509000000000000" pitchFamily="65" charset="-120"/>
                <a:ea typeface="標楷體" panose="03000509000000000000" pitchFamily="65" charset="-120"/>
              </a:rPr>
              <a:t>(seasonal coronavirus, parainfluenza, RSV, </a:t>
            </a:r>
            <a:r>
              <a:rPr lang="en-US" altLang="zh-TW" dirty="0" err="1">
                <a:latin typeface="標楷體" panose="03000509000000000000" pitchFamily="65" charset="-120"/>
                <a:ea typeface="標楷體" panose="03000509000000000000" pitchFamily="65" charset="-120"/>
              </a:rPr>
              <a:t>rinhovirus</a:t>
            </a:r>
            <a:r>
              <a:rPr lang="en-US" altLang="zh-TW" dirty="0">
                <a:latin typeface="標楷體" panose="03000509000000000000" pitchFamily="65" charset="-120"/>
                <a:ea typeface="標楷體" panose="03000509000000000000" pitchFamily="65" charset="-120"/>
              </a:rPr>
              <a:t>/enterovirus)</a:t>
            </a:r>
            <a:r>
              <a:rPr lang="zh-TW" altLang="en-US" dirty="0">
                <a:latin typeface="標楷體" panose="03000509000000000000" pitchFamily="65" charset="-120"/>
                <a:ea typeface="標楷體" panose="03000509000000000000" pitchFamily="65" charset="-120"/>
              </a:rPr>
              <a:t>隨著隔離政策的鬆綁，疫情有復燃的跡象。</a:t>
            </a:r>
          </a:p>
        </p:txBody>
      </p:sp>
    </p:spTree>
    <p:extLst>
      <p:ext uri="{BB962C8B-B14F-4D97-AF65-F5344CB8AC3E}">
        <p14:creationId xmlns:p14="http://schemas.microsoft.com/office/powerpoint/2010/main" val="362319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A2F7E-4F44-40A7-BB94-931B27BA76FB}"/>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r>
              <a:rPr lang="zh-TW" altLang="en-US" dirty="0">
                <a:latin typeface="標楷體" panose="03000509000000000000" pitchFamily="65" charset="-120"/>
                <a:ea typeface="標楷體" panose="03000509000000000000" pitchFamily="65" charset="-120"/>
              </a:rPr>
              <a:t>大綱</a:t>
            </a:r>
          </a:p>
        </p:txBody>
      </p:sp>
      <p:sp>
        <p:nvSpPr>
          <p:cNvPr id="3" name="內容版面配置區 2">
            <a:extLst>
              <a:ext uri="{FF2B5EF4-FFF2-40B4-BE49-F238E27FC236}">
                <a16:creationId xmlns:a16="http://schemas.microsoft.com/office/drawing/2014/main" id="{0E9F0C55-6806-4B28-BD91-F97EABA4E307}"/>
              </a:ext>
            </a:extLst>
          </p:cNvPr>
          <p:cNvSpPr>
            <a:spLocks noGrp="1"/>
          </p:cNvSpPr>
          <p:nvPr>
            <p:ph idx="1"/>
          </p:nvPr>
        </p:nvSpPr>
        <p:spPr/>
        <p:txBody>
          <a:bodyPr/>
          <a:lstStyle/>
          <a:p>
            <a:r>
              <a:rPr lang="zh-TW" altLang="en-US" dirty="0">
                <a:solidFill>
                  <a:schemeClr val="bg1">
                    <a:lumMod val="85000"/>
                  </a:schemeClr>
                </a:solidFill>
                <a:latin typeface="標楷體" panose="03000509000000000000" pitchFamily="65" charset="-120"/>
                <a:ea typeface="標楷體" panose="03000509000000000000" pitchFamily="65" charset="-120"/>
              </a:rPr>
              <a:t>在</a:t>
            </a:r>
            <a:r>
              <a:rPr lang="en-US" altLang="zh-TW" dirty="0">
                <a:solidFill>
                  <a:schemeClr val="bg1">
                    <a:lumMod val="85000"/>
                  </a:schemeClr>
                </a:solidFill>
                <a:latin typeface="標楷體" panose="03000509000000000000" pitchFamily="65" charset="-120"/>
                <a:ea typeface="標楷體" panose="03000509000000000000" pitchFamily="65" charset="-120"/>
              </a:rPr>
              <a:t>COVID-19</a:t>
            </a:r>
            <a:r>
              <a:rPr lang="zh-TW" altLang="en-US" dirty="0">
                <a:solidFill>
                  <a:schemeClr val="bg1">
                    <a:lumMod val="85000"/>
                  </a:schemeClr>
                </a:solidFill>
                <a:latin typeface="標楷體" panose="03000509000000000000" pitchFamily="65" charset="-120"/>
                <a:ea typeface="標楷體" panose="03000509000000000000" pitchFamily="65" charset="-120"/>
              </a:rPr>
              <a:t>疫情下，流感的疫情如何呢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在</a:t>
            </a:r>
            <a:r>
              <a:rPr lang="en-US" altLang="zh-TW" dirty="0">
                <a:solidFill>
                  <a:schemeClr val="bg1">
                    <a:lumMod val="85000"/>
                  </a:schemeClr>
                </a:solidFill>
                <a:latin typeface="標楷體" panose="03000509000000000000" pitchFamily="65" charset="-120"/>
                <a:ea typeface="標楷體" panose="03000509000000000000" pitchFamily="65" charset="-120"/>
              </a:rPr>
              <a:t>COVID-19</a:t>
            </a:r>
            <a:r>
              <a:rPr lang="zh-TW" altLang="en-US" dirty="0">
                <a:solidFill>
                  <a:schemeClr val="bg1">
                    <a:lumMod val="85000"/>
                  </a:schemeClr>
                </a:solidFill>
                <a:latin typeface="標楷體" panose="03000509000000000000" pitchFamily="65" charset="-120"/>
                <a:ea typeface="標楷體" panose="03000509000000000000" pitchFamily="65" charset="-120"/>
              </a:rPr>
              <a:t>疫情下，其它呼吸道病毒的疫情如何呢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放寬</a:t>
            </a:r>
            <a:r>
              <a:rPr lang="en-US" altLang="zh-TW" dirty="0">
                <a:solidFill>
                  <a:schemeClr val="bg1">
                    <a:lumMod val="85000"/>
                  </a:schemeClr>
                </a:solidFill>
                <a:latin typeface="標楷體" panose="03000509000000000000" pitchFamily="65" charset="-120"/>
                <a:ea typeface="標楷體" panose="03000509000000000000" pitchFamily="65" charset="-120"/>
              </a:rPr>
              <a:t>non-pharmaceutical</a:t>
            </a:r>
            <a:r>
              <a:rPr lang="zh-TW" altLang="en-US" dirty="0">
                <a:solidFill>
                  <a:schemeClr val="bg1">
                    <a:lumMod val="85000"/>
                  </a:schemeClr>
                </a:solidFill>
                <a:latin typeface="標楷體" panose="03000509000000000000" pitchFamily="65" charset="-120"/>
                <a:ea typeface="標楷體" panose="03000509000000000000" pitchFamily="65" charset="-120"/>
              </a:rPr>
              <a:t> </a:t>
            </a:r>
            <a:r>
              <a:rPr lang="en-US" altLang="zh-TW" dirty="0">
                <a:solidFill>
                  <a:schemeClr val="bg1">
                    <a:lumMod val="85000"/>
                  </a:schemeClr>
                </a:solidFill>
                <a:latin typeface="標楷體" panose="03000509000000000000" pitchFamily="65" charset="-120"/>
                <a:ea typeface="標楷體" panose="03000509000000000000" pitchFamily="65" charset="-120"/>
              </a:rPr>
              <a:t>interventions</a:t>
            </a:r>
            <a:r>
              <a:rPr lang="zh-TW" altLang="en-US" dirty="0">
                <a:solidFill>
                  <a:schemeClr val="bg1">
                    <a:lumMod val="85000"/>
                  </a:schemeClr>
                </a:solidFill>
                <a:latin typeface="標楷體" panose="03000509000000000000" pitchFamily="65" charset="-120"/>
                <a:ea typeface="標楷體" panose="03000509000000000000" pitchFamily="65" charset="-120"/>
              </a:rPr>
              <a:t>管制後，呼吸道感染的疫情可能會如何呢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為什麼我們要來認識流感的威脅呢</a:t>
            </a:r>
            <a:r>
              <a:rPr lang="en-US" altLang="zh-TW" dirty="0">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流感的症狀、併發症與其它病原菌的共同感染</a:t>
            </a:r>
            <a:endParaRPr lang="en-US" altLang="zh-TW" dirty="0">
              <a:solidFill>
                <a:schemeClr val="bg1">
                  <a:lumMod val="85000"/>
                </a:schemeClr>
              </a:solidFill>
              <a:latin typeface="標楷體" panose="03000509000000000000" pitchFamily="65" charset="-120"/>
              <a:ea typeface="標楷體" panose="03000509000000000000" pitchFamily="65" charset="-120"/>
            </a:endParaRPr>
          </a:p>
          <a:p>
            <a:r>
              <a:rPr lang="zh-TW" altLang="en-US" dirty="0">
                <a:solidFill>
                  <a:schemeClr val="bg1">
                    <a:lumMod val="85000"/>
                  </a:schemeClr>
                </a:solidFill>
                <a:latin typeface="標楷體" panose="03000509000000000000" pitchFamily="65" charset="-120"/>
                <a:ea typeface="標楷體" panose="03000509000000000000" pitchFamily="65" charset="-120"/>
              </a:rPr>
              <a:t>抗藥性流感病毒株</a:t>
            </a:r>
          </a:p>
        </p:txBody>
      </p:sp>
    </p:spTree>
    <p:extLst>
      <p:ext uri="{BB962C8B-B14F-4D97-AF65-F5344CB8AC3E}">
        <p14:creationId xmlns:p14="http://schemas.microsoft.com/office/powerpoint/2010/main" val="659488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chunyuan\Desktop\classificationtotal.jpg"/>
          <p:cNvPicPr>
            <a:picLocks noChangeAspect="1" noChangeArrowheads="1"/>
          </p:cNvPicPr>
          <p:nvPr/>
        </p:nvPicPr>
        <p:blipFill>
          <a:blip r:embed="rId2">
            <a:extLst/>
          </a:blip>
          <a:srcRect/>
          <a:stretch>
            <a:fillRect/>
          </a:stretch>
        </p:blipFill>
        <p:spPr bwMode="auto">
          <a:xfrm>
            <a:off x="903796" y="1944414"/>
            <a:ext cx="10380398" cy="4035972"/>
          </a:xfrm>
          <a:prstGeom prst="rect">
            <a:avLst/>
          </a:prstGeom>
          <a:ln w="88900" cap="sq" cmpd="thickThin">
            <a:solidFill>
              <a:srgbClr val="000000"/>
            </a:solidFill>
            <a:prstDash val="solid"/>
            <a:miter lim="800000"/>
          </a:ln>
          <a:effectLst>
            <a:innerShdw blurRad="76200">
              <a:srgbClr val="000000"/>
            </a:innerShdw>
          </a:effectLst>
          <a:extLst/>
        </p:spPr>
      </p:pic>
      <p:sp>
        <p:nvSpPr>
          <p:cNvPr id="4" name="矩形 3"/>
          <p:cNvSpPr/>
          <p:nvPr/>
        </p:nvSpPr>
        <p:spPr>
          <a:xfrm>
            <a:off x="6168305" y="4561491"/>
            <a:ext cx="383690" cy="1418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460" name="標題 4"/>
          <p:cNvSpPr>
            <a:spLocks noGrp="1"/>
          </p:cNvSpPr>
          <p:nvPr>
            <p:ph type="title"/>
          </p:nvPr>
        </p:nvSpPr>
        <p:spPr>
          <a:xfrm>
            <a:off x="838200" y="365125"/>
            <a:ext cx="10515600" cy="1325563"/>
          </a:xfr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txBody>
          <a:bodyPr/>
          <a:lstStyle/>
          <a:p>
            <a:pPr algn="ctr"/>
            <a:r>
              <a:rPr lang="zh-TW" altLang="en-US" dirty="0">
                <a:latin typeface="標楷體" panose="03000509000000000000" pitchFamily="65" charset="-120"/>
                <a:ea typeface="標楷體" panose="03000509000000000000" pitchFamily="65" charset="-120"/>
              </a:rPr>
              <a:t>病毒分類</a:t>
            </a:r>
          </a:p>
        </p:txBody>
      </p:sp>
      <p:sp>
        <p:nvSpPr>
          <p:cNvPr id="2" name="矩形 1"/>
          <p:cNvSpPr>
            <a:spLocks noChangeArrowheads="1"/>
          </p:cNvSpPr>
          <p:nvPr/>
        </p:nvSpPr>
        <p:spPr bwMode="auto">
          <a:xfrm>
            <a:off x="2315442" y="6323806"/>
            <a:ext cx="7705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ct val="80000"/>
              </a:lnSpc>
              <a:spcBef>
                <a:spcPct val="0"/>
              </a:spcBef>
              <a:buClrTx/>
              <a:buSzTx/>
              <a:buFontTx/>
              <a:buNone/>
            </a:pPr>
            <a:r>
              <a:rPr lang="zh-TW" altLang="en-US" sz="2000">
                <a:latin typeface="標楷體" panose="03000509000000000000" pitchFamily="65" charset="-120"/>
                <a:ea typeface="標楷體" panose="03000509000000000000" pitchFamily="65" charset="-120"/>
              </a:rPr>
              <a:t>流感病毒為</a:t>
            </a:r>
            <a:r>
              <a:rPr lang="en-US" altLang="zh-TW" sz="2000">
                <a:solidFill>
                  <a:srgbClr val="FF0000"/>
                </a:solidFill>
                <a:latin typeface="標楷體" panose="03000509000000000000" pitchFamily="65" charset="-120"/>
                <a:ea typeface="標楷體" panose="03000509000000000000" pitchFamily="65" charset="-120"/>
              </a:rPr>
              <a:t>RNA</a:t>
            </a:r>
            <a:r>
              <a:rPr lang="zh-TW" altLang="en-US" sz="2000">
                <a:latin typeface="標楷體" panose="03000509000000000000" pitchFamily="65" charset="-120"/>
                <a:ea typeface="標楷體" panose="03000509000000000000" pitchFamily="65" charset="-120"/>
              </a:rPr>
              <a:t>病毒</a:t>
            </a:r>
            <a:r>
              <a:rPr lang="en-US" altLang="zh-TW" sz="2000"/>
              <a:t>, </a:t>
            </a:r>
            <a:r>
              <a:rPr lang="zh-TW" altLang="en-US" sz="2000">
                <a:ea typeface="標楷體" panose="03000509000000000000" pitchFamily="65" charset="-120"/>
                <a:cs typeface="Times New Roman" panose="02020603050405020304" pitchFamily="18" charset="0"/>
              </a:rPr>
              <a:t>屬</a:t>
            </a:r>
            <a:r>
              <a:rPr lang="zh-TW" altLang="en-US" sz="200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正</a:t>
            </a:r>
            <a:r>
              <a:rPr lang="zh-TW" altLang="en-US" sz="2000">
                <a:solidFill>
                  <a:srgbClr val="FF0000"/>
                </a:solidFill>
                <a:latin typeface="標楷體" panose="03000509000000000000" pitchFamily="65" charset="-120"/>
                <a:ea typeface="標楷體" panose="03000509000000000000" pitchFamily="65" charset="-120"/>
              </a:rPr>
              <a:t>黏液病毒科</a:t>
            </a:r>
            <a:r>
              <a:rPr lang="zh-TW" altLang="en-US" sz="2000">
                <a:latin typeface="標楷體" panose="03000509000000000000" pitchFamily="65" charset="-120"/>
                <a:ea typeface="標楷體" panose="03000509000000000000" pitchFamily="65" charset="-120"/>
              </a:rPr>
              <a:t>（</a:t>
            </a:r>
            <a:r>
              <a:rPr lang="en-US" altLang="zh-TW" sz="2000" i="1">
                <a:latin typeface="標楷體" panose="03000509000000000000" pitchFamily="65" charset="-120"/>
                <a:ea typeface="標楷體" panose="03000509000000000000" pitchFamily="65" charset="-120"/>
              </a:rPr>
              <a:t>Orthomyxoviridae </a:t>
            </a:r>
            <a:r>
              <a:rPr lang="en-US" altLang="zh-TW" sz="2000">
                <a:latin typeface="標楷體" panose="03000509000000000000" pitchFamily="65" charset="-120"/>
                <a:ea typeface="標楷體" panose="03000509000000000000" pitchFamily="65" charset="-120"/>
              </a:rPr>
              <a:t>family)</a:t>
            </a:r>
            <a:endParaRPr lang="zh-TW" altLang="en-US" sz="200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6702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0D40163-C865-4220-B392-61A90EDCB414}"/>
              </a:ext>
            </a:extLst>
          </p:cNvPr>
          <p:cNvPicPr>
            <a:picLocks noChangeAspect="1"/>
          </p:cNvPicPr>
          <p:nvPr/>
        </p:nvPicPr>
        <p:blipFill>
          <a:blip r:embed="rId2"/>
          <a:stretch>
            <a:fillRect/>
          </a:stretch>
        </p:blipFill>
        <p:spPr>
          <a:xfrm>
            <a:off x="630208" y="233119"/>
            <a:ext cx="5465792" cy="6391761"/>
          </a:xfrm>
          <a:prstGeom prst="rect">
            <a:avLst/>
          </a:prstGeom>
        </p:spPr>
      </p:pic>
      <p:sp>
        <p:nvSpPr>
          <p:cNvPr id="4" name="矩形 3">
            <a:extLst>
              <a:ext uri="{FF2B5EF4-FFF2-40B4-BE49-F238E27FC236}">
                <a16:creationId xmlns:a16="http://schemas.microsoft.com/office/drawing/2014/main" id="{48E7C470-4855-479E-8062-D355083D2D87}"/>
              </a:ext>
            </a:extLst>
          </p:cNvPr>
          <p:cNvSpPr/>
          <p:nvPr/>
        </p:nvSpPr>
        <p:spPr>
          <a:xfrm>
            <a:off x="9060061" y="6488668"/>
            <a:ext cx="3131939" cy="369332"/>
          </a:xfrm>
          <a:prstGeom prst="rect">
            <a:avLst/>
          </a:prstGeom>
        </p:spPr>
        <p:txBody>
          <a:bodyPr wrap="square">
            <a:spAutoFit/>
          </a:bodyPr>
          <a:lstStyle/>
          <a:p>
            <a:r>
              <a:rPr lang="nl-NL" altLang="zh-TW" i="1" dirty="0"/>
              <a:t>Virol J</a:t>
            </a:r>
            <a:r>
              <a:rPr lang="nl-NL" altLang="zh-TW" dirty="0"/>
              <a:t>. 2021 Nov 22;18(1):230. </a:t>
            </a:r>
            <a:endParaRPr lang="zh-TW" altLang="en-US" dirty="0"/>
          </a:p>
        </p:txBody>
      </p:sp>
      <p:sp>
        <p:nvSpPr>
          <p:cNvPr id="5" name="矩形 4">
            <a:extLst>
              <a:ext uri="{FF2B5EF4-FFF2-40B4-BE49-F238E27FC236}">
                <a16:creationId xmlns:a16="http://schemas.microsoft.com/office/drawing/2014/main" id="{B4618C80-5524-4099-BD6A-A969DCA6A612}"/>
              </a:ext>
            </a:extLst>
          </p:cNvPr>
          <p:cNvSpPr/>
          <p:nvPr/>
        </p:nvSpPr>
        <p:spPr>
          <a:xfrm>
            <a:off x="6596555" y="814579"/>
            <a:ext cx="4561490" cy="646331"/>
          </a:xfrm>
          <a:prstGeom prst="rect">
            <a:avLst/>
          </a:prstGeom>
        </p:spPr>
        <p:txBody>
          <a:bodyPr wrap="square">
            <a:spAutoFit/>
          </a:bodyPr>
          <a:lstStyle/>
          <a:p>
            <a:pPr algn="ctr"/>
            <a:r>
              <a:rPr lang="en-US" altLang="zh-TW" dirty="0"/>
              <a:t>Phylogenetic tree of </a:t>
            </a:r>
            <a:r>
              <a:rPr lang="en-US" altLang="zh-TW" dirty="0" err="1"/>
              <a:t>Infuenza</a:t>
            </a:r>
            <a:r>
              <a:rPr lang="en-US" altLang="zh-TW" dirty="0"/>
              <a:t> viruses based on PB2</a:t>
            </a:r>
            <a:r>
              <a:rPr lang="zh-TW" altLang="en-US" dirty="0"/>
              <a:t> </a:t>
            </a:r>
            <a:r>
              <a:rPr lang="en-US" altLang="zh-TW" dirty="0"/>
              <a:t>sequences</a:t>
            </a:r>
            <a:endParaRPr lang="zh-TW" altLang="en-US" dirty="0"/>
          </a:p>
        </p:txBody>
      </p:sp>
      <p:sp>
        <p:nvSpPr>
          <p:cNvPr id="6" name="文字方塊 5">
            <a:extLst>
              <a:ext uri="{FF2B5EF4-FFF2-40B4-BE49-F238E27FC236}">
                <a16:creationId xmlns:a16="http://schemas.microsoft.com/office/drawing/2014/main" id="{F31A9CC4-B22F-45E0-9C71-709628F4D942}"/>
              </a:ext>
            </a:extLst>
          </p:cNvPr>
          <p:cNvSpPr txBox="1"/>
          <p:nvPr/>
        </p:nvSpPr>
        <p:spPr>
          <a:xfrm>
            <a:off x="7063095" y="3097626"/>
            <a:ext cx="3993931" cy="1938992"/>
          </a:xfrm>
          <a:prstGeom prst="rect">
            <a:avLst/>
          </a:prstGeom>
          <a:noFill/>
          <a:ln>
            <a:solidFill>
              <a:srgbClr val="000000"/>
            </a:solidFill>
          </a:ln>
        </p:spPr>
        <p:txBody>
          <a:bodyPr wrap="square" rtlCol="0">
            <a:spAutoFit/>
          </a:bodyPr>
          <a:lstStyle/>
          <a:p>
            <a:pPr marL="285750" indent="-285750">
              <a:buFont typeface="Arial" panose="020B0604020202020204" pitchFamily="34" charset="0"/>
              <a:buChar char="•"/>
            </a:pPr>
            <a:r>
              <a:rPr lang="zh-TW" altLang="en-US" sz="2000" b="1" dirty="0">
                <a:latin typeface="標楷體" panose="03000509000000000000" pitchFamily="65" charset="-120"/>
                <a:ea typeface="標楷體" panose="03000509000000000000" pitchFamily="65" charset="-120"/>
              </a:rPr>
              <a:t>流感病毒可以分為</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 </a:t>
            </a:r>
            <a:r>
              <a:rPr lang="en-US" altLang="zh-TW" sz="2000" b="1" dirty="0">
                <a:solidFill>
                  <a:srgbClr val="FF0000"/>
                </a:solidFill>
                <a:latin typeface="標楷體" panose="03000509000000000000" pitchFamily="65" charset="-120"/>
                <a:ea typeface="標楷體" panose="03000509000000000000" pitchFamily="65" charset="-120"/>
              </a:rPr>
              <a:t>type A</a:t>
            </a:r>
            <a:r>
              <a:rPr lang="zh-TW" altLang="en-US" sz="2000" b="1" dirty="0">
                <a:latin typeface="標楷體" panose="03000509000000000000" pitchFamily="65" charset="-120"/>
                <a:ea typeface="標楷體" panose="03000509000000000000" pitchFamily="65" charset="-120"/>
              </a:rPr>
              <a:t>、</a:t>
            </a:r>
            <a:r>
              <a:rPr lang="en-US" altLang="zh-TW" sz="2000" b="1" dirty="0">
                <a:latin typeface="標楷體" panose="03000509000000000000" pitchFamily="65" charset="-120"/>
                <a:ea typeface="標楷體" panose="03000509000000000000" pitchFamily="65" charset="-120"/>
              </a:rPr>
              <a:t> </a:t>
            </a:r>
            <a:r>
              <a:rPr lang="en-US" altLang="zh-TW" sz="2000" b="1" dirty="0">
                <a:solidFill>
                  <a:srgbClr val="00B050"/>
                </a:solidFill>
                <a:latin typeface="標楷體" panose="03000509000000000000" pitchFamily="65" charset="-120"/>
                <a:ea typeface="標楷體" panose="03000509000000000000" pitchFamily="65" charset="-120"/>
              </a:rPr>
              <a:t>type B</a:t>
            </a:r>
            <a:r>
              <a:rPr lang="zh-TW" altLang="en-US" sz="2000" b="1" dirty="0">
                <a:latin typeface="標楷體" panose="03000509000000000000" pitchFamily="65" charset="-120"/>
                <a:ea typeface="標楷體" panose="03000509000000000000" pitchFamily="65" charset="-120"/>
              </a:rPr>
              <a:t>、</a:t>
            </a:r>
            <a:r>
              <a:rPr lang="en-US" altLang="zh-TW" sz="2000" b="1" dirty="0">
                <a:latin typeface="標楷體" panose="03000509000000000000" pitchFamily="65" charset="-120"/>
                <a:ea typeface="標楷體" panose="03000509000000000000" pitchFamily="65" charset="-120"/>
              </a:rPr>
              <a:t> </a:t>
            </a:r>
            <a:r>
              <a:rPr lang="en-US" altLang="zh-TW" sz="2000" b="1" dirty="0">
                <a:solidFill>
                  <a:srgbClr val="0070C0"/>
                </a:solidFill>
                <a:latin typeface="標楷體" panose="03000509000000000000" pitchFamily="65" charset="-120"/>
                <a:ea typeface="標楷體" panose="03000509000000000000" pitchFamily="65" charset="-120"/>
              </a:rPr>
              <a:t>type C</a:t>
            </a:r>
            <a:r>
              <a:rPr lang="zh-TW" altLang="en-US" sz="2000" b="1" dirty="0">
                <a:latin typeface="標楷體" panose="03000509000000000000" pitchFamily="65" charset="-120"/>
                <a:ea typeface="標楷體" panose="03000509000000000000" pitchFamily="65" charset="-120"/>
              </a:rPr>
              <a:t>、</a:t>
            </a:r>
            <a:r>
              <a:rPr lang="en-US" altLang="zh-TW" sz="2000" b="1" dirty="0">
                <a:latin typeface="標楷體" panose="03000509000000000000" pitchFamily="65" charset="-120"/>
                <a:ea typeface="標楷體" panose="03000509000000000000" pitchFamily="65" charset="-120"/>
              </a:rPr>
              <a:t> </a:t>
            </a:r>
            <a:r>
              <a:rPr lang="en-US" altLang="zh-TW" sz="2000" b="1" dirty="0">
                <a:solidFill>
                  <a:srgbClr val="7030A0"/>
                </a:solidFill>
                <a:latin typeface="標楷體" panose="03000509000000000000" pitchFamily="65" charset="-120"/>
                <a:ea typeface="標楷體" panose="03000509000000000000" pitchFamily="65" charset="-120"/>
              </a:rPr>
              <a:t>type D</a:t>
            </a:r>
            <a:r>
              <a:rPr lang="en-US" altLang="zh-TW" sz="2000" b="1" dirty="0">
                <a:latin typeface="標楷體" panose="03000509000000000000" pitchFamily="65" charset="-120"/>
                <a:ea typeface="標楷體" panose="03000509000000000000" pitchFamily="65" charset="-120"/>
              </a:rPr>
              <a:t>:</a:t>
            </a:r>
          </a:p>
          <a:p>
            <a:pPr marL="742950" lvl="1" indent="-28575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只有</a:t>
            </a:r>
            <a:r>
              <a:rPr lang="en-US" altLang="zh-TW" sz="2000" dirty="0">
                <a:latin typeface="標楷體" panose="03000509000000000000" pitchFamily="65" charset="-120"/>
                <a:ea typeface="標楷體" panose="03000509000000000000" pitchFamily="65" charset="-120"/>
              </a:rPr>
              <a:t>type A</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 type B</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 type C</a:t>
            </a:r>
            <a:r>
              <a:rPr lang="zh-TW" altLang="en-US" sz="2000" dirty="0">
                <a:latin typeface="標楷體" panose="03000509000000000000" pitchFamily="65" charset="-120"/>
                <a:ea typeface="標楷體" panose="03000509000000000000" pitchFamily="65" charset="-120"/>
              </a:rPr>
              <a:t>會感染人類。</a:t>
            </a:r>
            <a:endParaRPr lang="en-US" altLang="zh-TW" sz="2000" dirty="0">
              <a:latin typeface="標楷體" panose="03000509000000000000" pitchFamily="65" charset="-120"/>
              <a:ea typeface="標楷體" panose="03000509000000000000" pitchFamily="65" charset="-120"/>
            </a:endParaRPr>
          </a:p>
          <a:p>
            <a:pPr marL="742950" lvl="1" indent="-285750">
              <a:buFont typeface="Arial" panose="020B0604020202020204" pitchFamily="34" charset="0"/>
              <a:buChar char="•"/>
            </a:pPr>
            <a:r>
              <a:rPr lang="en-US" altLang="zh-TW" sz="2000" dirty="0">
                <a:latin typeface="標楷體" panose="03000509000000000000" pitchFamily="65" charset="-120"/>
                <a:ea typeface="標楷體" panose="03000509000000000000" pitchFamily="65" charset="-120"/>
              </a:rPr>
              <a:t>Type C</a:t>
            </a:r>
            <a:r>
              <a:rPr lang="zh-TW" altLang="en-US" sz="2000" dirty="0">
                <a:latin typeface="標楷體" panose="03000509000000000000" pitchFamily="65" charset="-120"/>
                <a:ea typeface="標楷體" panose="03000509000000000000" pitchFamily="65" charset="-120"/>
              </a:rPr>
              <a:t>流感很罕見，只會造成輕微的上呼吸道感染。</a:t>
            </a:r>
          </a:p>
        </p:txBody>
      </p:sp>
    </p:spTree>
    <p:extLst>
      <p:ext uri="{BB962C8B-B14F-4D97-AF65-F5344CB8AC3E}">
        <p14:creationId xmlns:p14="http://schemas.microsoft.com/office/powerpoint/2010/main" val="292097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83BEAB-9B83-447A-BAD3-56599E87F07C}"/>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rgbClr val="000000"/>
            </a:solidFill>
          </a:ln>
        </p:spPr>
        <p:txBody>
          <a:bodyPr/>
          <a:lstStyle/>
          <a:p>
            <a:pPr algn="ctr"/>
            <a:r>
              <a:rPr lang="en-US" altLang="zh-TW" dirty="0"/>
              <a:t>A</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B</a:t>
            </a: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C</a:t>
            </a:r>
            <a:r>
              <a:rPr lang="zh-TW" altLang="en-US" dirty="0">
                <a:latin typeface="標楷體" panose="03000509000000000000" pitchFamily="65" charset="-120"/>
                <a:ea typeface="標楷體" panose="03000509000000000000" pitchFamily="65" charset="-120"/>
              </a:rPr>
              <a:t>型流行性感冒病毒的結構</a:t>
            </a:r>
            <a:endParaRPr lang="zh-TW" altLang="en-US" dirty="0"/>
          </a:p>
        </p:txBody>
      </p:sp>
      <p:pic>
        <p:nvPicPr>
          <p:cNvPr id="4" name="圖片 3">
            <a:extLst>
              <a:ext uri="{FF2B5EF4-FFF2-40B4-BE49-F238E27FC236}">
                <a16:creationId xmlns:a16="http://schemas.microsoft.com/office/drawing/2014/main" id="{5164E20C-82C6-4A52-AF61-BDB65D98507C}"/>
              </a:ext>
            </a:extLst>
          </p:cNvPr>
          <p:cNvPicPr>
            <a:picLocks noChangeAspect="1"/>
          </p:cNvPicPr>
          <p:nvPr/>
        </p:nvPicPr>
        <p:blipFill>
          <a:blip r:embed="rId3"/>
          <a:stretch>
            <a:fillRect/>
          </a:stretch>
        </p:blipFill>
        <p:spPr>
          <a:xfrm>
            <a:off x="134006" y="1889567"/>
            <a:ext cx="6730085" cy="4642869"/>
          </a:xfrm>
          <a:prstGeom prst="rect">
            <a:avLst/>
          </a:prstGeom>
        </p:spPr>
      </p:pic>
      <p:sp>
        <p:nvSpPr>
          <p:cNvPr id="6" name="矩形 5">
            <a:extLst>
              <a:ext uri="{FF2B5EF4-FFF2-40B4-BE49-F238E27FC236}">
                <a16:creationId xmlns:a16="http://schemas.microsoft.com/office/drawing/2014/main" id="{713D22AD-597D-43B9-9AD6-E36A2E2F893A}"/>
              </a:ext>
            </a:extLst>
          </p:cNvPr>
          <p:cNvSpPr/>
          <p:nvPr/>
        </p:nvSpPr>
        <p:spPr>
          <a:xfrm>
            <a:off x="6649278" y="4639110"/>
            <a:ext cx="5186520" cy="1754326"/>
          </a:xfrm>
          <a:prstGeom prst="rect">
            <a:avLst/>
          </a:prstGeom>
          <a:noFill/>
          <a:ln>
            <a:solidFill>
              <a:srgbClr val="000000"/>
            </a:solidFill>
          </a:ln>
        </p:spPr>
        <p:txBody>
          <a:bodyPr wrap="square">
            <a:spAutoFit/>
          </a:bodyPr>
          <a:lstStyle/>
          <a:p>
            <a:pPr marL="285750" indent="-285750">
              <a:buFont typeface="Arial" panose="020B0604020202020204" pitchFamily="34" charset="0"/>
              <a:buChar char="•"/>
            </a:pPr>
            <a:r>
              <a:rPr lang="en-US" altLang="zh-TW" dirty="0"/>
              <a:t>The surface of influenza C virus is defined by a single spike protein referred to as </a:t>
            </a:r>
            <a:r>
              <a:rPr lang="en-US" altLang="zh-TW" dirty="0">
                <a:solidFill>
                  <a:srgbClr val="FF0000"/>
                </a:solidFill>
              </a:rPr>
              <a:t>hemagglutinin-esterase-fusion glycoprotein </a:t>
            </a:r>
            <a:r>
              <a:rPr lang="en-US" altLang="zh-TW" dirty="0"/>
              <a:t>(HEF). </a:t>
            </a:r>
          </a:p>
          <a:p>
            <a:pPr marL="285750" indent="-285750">
              <a:buFont typeface="Arial" panose="020B0604020202020204" pitchFamily="34" charset="0"/>
              <a:buChar char="•"/>
            </a:pPr>
            <a:r>
              <a:rPr lang="en-US" altLang="zh-TW" dirty="0"/>
              <a:t>This protein has </a:t>
            </a:r>
            <a:r>
              <a:rPr lang="en-US" altLang="zh-TW" dirty="0">
                <a:solidFill>
                  <a:srgbClr val="0070C0"/>
                </a:solidFill>
              </a:rPr>
              <a:t>host receptor binding abili</a:t>
            </a:r>
            <a:r>
              <a:rPr lang="en-US" altLang="zh-TW" dirty="0"/>
              <a:t>ties, </a:t>
            </a:r>
            <a:r>
              <a:rPr lang="en-US" altLang="zh-TW" dirty="0">
                <a:solidFill>
                  <a:srgbClr val="00B050"/>
                </a:solidFill>
              </a:rPr>
              <a:t>membrane fusion capabilities</a:t>
            </a:r>
            <a:r>
              <a:rPr lang="en-US" altLang="zh-TW" dirty="0"/>
              <a:t>, and </a:t>
            </a:r>
            <a:r>
              <a:rPr lang="en-US" altLang="zh-TW" dirty="0">
                <a:solidFill>
                  <a:srgbClr val="7030A0"/>
                </a:solidFill>
              </a:rPr>
              <a:t>enzymatic activity for egress</a:t>
            </a:r>
            <a:r>
              <a:rPr lang="en-US" altLang="zh-TW" dirty="0"/>
              <a:t>. </a:t>
            </a:r>
          </a:p>
        </p:txBody>
      </p:sp>
      <p:sp>
        <p:nvSpPr>
          <p:cNvPr id="7" name="矩形 6">
            <a:extLst>
              <a:ext uri="{FF2B5EF4-FFF2-40B4-BE49-F238E27FC236}">
                <a16:creationId xmlns:a16="http://schemas.microsoft.com/office/drawing/2014/main" id="{D3B1D682-3B19-4F01-970C-3CCEADA6DE32}"/>
              </a:ext>
            </a:extLst>
          </p:cNvPr>
          <p:cNvSpPr/>
          <p:nvPr/>
        </p:nvSpPr>
        <p:spPr>
          <a:xfrm>
            <a:off x="8975836" y="6492875"/>
            <a:ext cx="3082158" cy="369332"/>
          </a:xfrm>
          <a:prstGeom prst="rect">
            <a:avLst/>
          </a:prstGeom>
        </p:spPr>
        <p:txBody>
          <a:bodyPr wrap="square">
            <a:spAutoFit/>
          </a:bodyPr>
          <a:lstStyle/>
          <a:p>
            <a:r>
              <a:rPr lang="en-US" altLang="zh-TW" i="1" dirty="0"/>
              <a:t>Viruses. </a:t>
            </a:r>
            <a:r>
              <a:rPr lang="en-US" altLang="zh-TW" dirty="0"/>
              <a:t>2019 Jan 30;11(2):122.</a:t>
            </a:r>
            <a:endParaRPr lang="zh-TW" altLang="en-US" dirty="0"/>
          </a:p>
        </p:txBody>
      </p:sp>
      <p:sp>
        <p:nvSpPr>
          <p:cNvPr id="8" name="文字方塊 7">
            <a:extLst>
              <a:ext uri="{FF2B5EF4-FFF2-40B4-BE49-F238E27FC236}">
                <a16:creationId xmlns:a16="http://schemas.microsoft.com/office/drawing/2014/main" id="{370876D7-D68B-41D6-A354-1394B6BEDAB3}"/>
              </a:ext>
            </a:extLst>
          </p:cNvPr>
          <p:cNvSpPr txBox="1"/>
          <p:nvPr/>
        </p:nvSpPr>
        <p:spPr>
          <a:xfrm>
            <a:off x="546539" y="3944546"/>
            <a:ext cx="987971" cy="369332"/>
          </a:xfrm>
          <a:prstGeom prst="rect">
            <a:avLst/>
          </a:prstGeom>
          <a:noFill/>
        </p:spPr>
        <p:txBody>
          <a:bodyPr wrap="square" rtlCol="0">
            <a:spAutoFit/>
          </a:bodyPr>
          <a:lstStyle/>
          <a:p>
            <a:pPr algn="ctr"/>
            <a:r>
              <a:rPr lang="en-US" altLang="zh-TW" dirty="0">
                <a:solidFill>
                  <a:srgbClr val="FF0000"/>
                </a:solidFill>
              </a:rPr>
              <a:t>Subtype</a:t>
            </a:r>
            <a:endParaRPr lang="zh-TW" altLang="en-US" dirty="0">
              <a:solidFill>
                <a:srgbClr val="FF0000"/>
              </a:solidFill>
            </a:endParaRPr>
          </a:p>
        </p:txBody>
      </p:sp>
      <p:sp>
        <p:nvSpPr>
          <p:cNvPr id="9" name="文字方塊 8">
            <a:extLst>
              <a:ext uri="{FF2B5EF4-FFF2-40B4-BE49-F238E27FC236}">
                <a16:creationId xmlns:a16="http://schemas.microsoft.com/office/drawing/2014/main" id="{B097026D-5B2C-4C3C-8C6B-7626DCB8AB04}"/>
              </a:ext>
            </a:extLst>
          </p:cNvPr>
          <p:cNvSpPr txBox="1"/>
          <p:nvPr/>
        </p:nvSpPr>
        <p:spPr>
          <a:xfrm>
            <a:off x="2874580" y="6412017"/>
            <a:ext cx="987971" cy="369332"/>
          </a:xfrm>
          <a:prstGeom prst="rect">
            <a:avLst/>
          </a:prstGeom>
          <a:noFill/>
        </p:spPr>
        <p:txBody>
          <a:bodyPr wrap="square" rtlCol="0">
            <a:spAutoFit/>
          </a:bodyPr>
          <a:lstStyle/>
          <a:p>
            <a:pPr algn="ctr"/>
            <a:r>
              <a:rPr lang="en-US" altLang="zh-TW" dirty="0">
                <a:solidFill>
                  <a:srgbClr val="FF0000"/>
                </a:solidFill>
              </a:rPr>
              <a:t>Lineage</a:t>
            </a:r>
            <a:endParaRPr lang="zh-TW" altLang="en-US" dirty="0">
              <a:solidFill>
                <a:srgbClr val="FF0000"/>
              </a:solidFill>
            </a:endParaRPr>
          </a:p>
        </p:txBody>
      </p:sp>
      <p:sp>
        <p:nvSpPr>
          <p:cNvPr id="3" name="矩形 2">
            <a:extLst>
              <a:ext uri="{FF2B5EF4-FFF2-40B4-BE49-F238E27FC236}">
                <a16:creationId xmlns:a16="http://schemas.microsoft.com/office/drawing/2014/main" id="{8B0D2B26-AF79-41BD-96E0-EFDEBBEEC354}"/>
              </a:ext>
            </a:extLst>
          </p:cNvPr>
          <p:cNvSpPr/>
          <p:nvPr/>
        </p:nvSpPr>
        <p:spPr>
          <a:xfrm>
            <a:off x="2586345" y="5128590"/>
            <a:ext cx="576470" cy="369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rPr>
              <a:t>BM2</a:t>
            </a:r>
            <a:endParaRPr lang="zh-TW" altLang="en-US" sz="1400" b="1" dirty="0">
              <a:solidFill>
                <a:schemeClr val="tx1"/>
              </a:solidFill>
            </a:endParaRPr>
          </a:p>
        </p:txBody>
      </p:sp>
      <p:sp>
        <p:nvSpPr>
          <p:cNvPr id="10" name="矩形 9">
            <a:extLst>
              <a:ext uri="{FF2B5EF4-FFF2-40B4-BE49-F238E27FC236}">
                <a16:creationId xmlns:a16="http://schemas.microsoft.com/office/drawing/2014/main" id="{DA9211D6-5E02-4223-B01F-D7146BC3BA9C}"/>
              </a:ext>
            </a:extLst>
          </p:cNvPr>
          <p:cNvSpPr/>
          <p:nvPr/>
        </p:nvSpPr>
        <p:spPr>
          <a:xfrm>
            <a:off x="4446104" y="4026335"/>
            <a:ext cx="526774" cy="369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rPr>
              <a:t>CM2</a:t>
            </a:r>
            <a:endParaRPr lang="zh-TW" altLang="en-US" sz="1400" b="1" dirty="0">
              <a:solidFill>
                <a:schemeClr val="tx1"/>
              </a:solidFill>
            </a:endParaRPr>
          </a:p>
        </p:txBody>
      </p:sp>
      <p:pic>
        <p:nvPicPr>
          <p:cNvPr id="5" name="圖片 4">
            <a:extLst>
              <a:ext uri="{FF2B5EF4-FFF2-40B4-BE49-F238E27FC236}">
                <a16:creationId xmlns:a16="http://schemas.microsoft.com/office/drawing/2014/main" id="{CA05C0AC-4550-4B00-96EE-33A845EA8983}"/>
              </a:ext>
            </a:extLst>
          </p:cNvPr>
          <p:cNvPicPr>
            <a:picLocks noChangeAspect="1"/>
          </p:cNvPicPr>
          <p:nvPr/>
        </p:nvPicPr>
        <p:blipFill>
          <a:blip r:embed="rId4"/>
          <a:stretch>
            <a:fillRect/>
          </a:stretch>
        </p:blipFill>
        <p:spPr>
          <a:xfrm>
            <a:off x="7884472" y="2516200"/>
            <a:ext cx="3148989" cy="2023471"/>
          </a:xfrm>
          <a:prstGeom prst="rect">
            <a:avLst/>
          </a:prstGeom>
        </p:spPr>
      </p:pic>
      <p:sp>
        <p:nvSpPr>
          <p:cNvPr id="11" name="文字方塊 10">
            <a:extLst>
              <a:ext uri="{FF2B5EF4-FFF2-40B4-BE49-F238E27FC236}">
                <a16:creationId xmlns:a16="http://schemas.microsoft.com/office/drawing/2014/main" id="{C2BE3960-EF0A-4EED-8001-B47643E7FF3D}"/>
              </a:ext>
            </a:extLst>
          </p:cNvPr>
          <p:cNvSpPr txBox="1"/>
          <p:nvPr/>
        </p:nvSpPr>
        <p:spPr>
          <a:xfrm>
            <a:off x="8447091" y="1903389"/>
            <a:ext cx="1402587" cy="400110"/>
          </a:xfrm>
          <a:prstGeom prst="rect">
            <a:avLst/>
          </a:prstGeom>
          <a:noFill/>
        </p:spPr>
        <p:txBody>
          <a:bodyPr wrap="square" rtlCol="0">
            <a:spAutoFit/>
          </a:bodyPr>
          <a:lstStyle/>
          <a:p>
            <a:r>
              <a:rPr lang="en-US" altLang="zh-TW" sz="2000" b="1" dirty="0"/>
              <a:t>Influenza C</a:t>
            </a:r>
            <a:endParaRPr lang="zh-TW" altLang="en-US" sz="2000" b="1" dirty="0"/>
          </a:p>
        </p:txBody>
      </p:sp>
    </p:spTree>
    <p:extLst>
      <p:ext uri="{BB962C8B-B14F-4D97-AF65-F5344CB8AC3E}">
        <p14:creationId xmlns:p14="http://schemas.microsoft.com/office/powerpoint/2010/main" val="463059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61F4C71F-F9A1-425A-9BEE-3BA02305095C}" type="slidenum">
              <a:rPr lang="zh-TW" altLang="en-US" smtClean="0"/>
              <a:t>28</a:t>
            </a:fld>
            <a:endParaRPr lang="zh-TW" altLang="en-US" dirty="0"/>
          </a:p>
        </p:txBody>
      </p:sp>
      <p:graphicFrame>
        <p:nvGraphicFramePr>
          <p:cNvPr id="3" name="表格 2">
            <a:extLst>
              <a:ext uri="{FF2B5EF4-FFF2-40B4-BE49-F238E27FC236}">
                <a16:creationId xmlns:a16="http://schemas.microsoft.com/office/drawing/2014/main" id="{E4FC4669-5BD4-42C9-8995-6FED7A340EDE}"/>
              </a:ext>
            </a:extLst>
          </p:cNvPr>
          <p:cNvGraphicFramePr>
            <a:graphicFrameLocks noGrp="1"/>
          </p:cNvGraphicFramePr>
          <p:nvPr>
            <p:extLst>
              <p:ext uri="{D42A27DB-BD31-4B8C-83A1-F6EECF244321}">
                <p14:modId xmlns:p14="http://schemas.microsoft.com/office/powerpoint/2010/main" val="1985006291"/>
              </p:ext>
            </p:extLst>
          </p:nvPr>
        </p:nvGraphicFramePr>
        <p:xfrm>
          <a:off x="1085412" y="441474"/>
          <a:ext cx="10021176" cy="5435480"/>
        </p:xfrm>
        <a:graphic>
          <a:graphicData uri="http://schemas.openxmlformats.org/drawingml/2006/table">
            <a:tbl>
              <a:tblPr firstRow="1" bandRow="1">
                <a:tableStyleId>{7DF18680-E054-41AD-8BC1-D1AEF772440D}</a:tableStyleId>
              </a:tblPr>
              <a:tblGrid>
                <a:gridCol w="1962588">
                  <a:extLst>
                    <a:ext uri="{9D8B030D-6E8A-4147-A177-3AD203B41FA5}">
                      <a16:colId xmlns:a16="http://schemas.microsoft.com/office/drawing/2014/main" val="654162922"/>
                    </a:ext>
                  </a:extLst>
                </a:gridCol>
                <a:gridCol w="2686196">
                  <a:extLst>
                    <a:ext uri="{9D8B030D-6E8A-4147-A177-3AD203B41FA5}">
                      <a16:colId xmlns:a16="http://schemas.microsoft.com/office/drawing/2014/main" val="1517730070"/>
                    </a:ext>
                  </a:extLst>
                </a:gridCol>
                <a:gridCol w="2686196">
                  <a:extLst>
                    <a:ext uri="{9D8B030D-6E8A-4147-A177-3AD203B41FA5}">
                      <a16:colId xmlns:a16="http://schemas.microsoft.com/office/drawing/2014/main" val="3561266376"/>
                    </a:ext>
                  </a:extLst>
                </a:gridCol>
                <a:gridCol w="2686196">
                  <a:extLst>
                    <a:ext uri="{9D8B030D-6E8A-4147-A177-3AD203B41FA5}">
                      <a16:colId xmlns:a16="http://schemas.microsoft.com/office/drawing/2014/main" val="2733925100"/>
                    </a:ext>
                  </a:extLst>
                </a:gridCol>
              </a:tblGrid>
              <a:tr h="370840">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rgbClr val="006666"/>
                        </a:solidFill>
                        <a:effectLst/>
                        <a:latin typeface="標楷體" panose="03000509000000000000" pitchFamily="65" charset="-120"/>
                        <a:ea typeface="標楷體" panose="03000509000000000000" pitchFamily="65" charset="-120"/>
                      </a:endParaRP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a:ln>
                            <a:noFill/>
                          </a:ln>
                          <a:effectLst/>
                          <a:latin typeface="標楷體" panose="03000509000000000000" pitchFamily="65" charset="-120"/>
                          <a:ea typeface="標楷體" panose="03000509000000000000" pitchFamily="65" charset="-120"/>
                        </a:rPr>
                        <a:t>A</a:t>
                      </a:r>
                      <a:r>
                        <a:rPr kumimoji="0" lang="zh-TW" altLang="en-US" sz="2000" u="none" strike="noStrike" cap="none" normalizeH="0" baseline="0" dirty="0">
                          <a:ln>
                            <a:noFill/>
                          </a:ln>
                          <a:effectLst/>
                          <a:latin typeface="標楷體" panose="03000509000000000000" pitchFamily="65" charset="-120"/>
                          <a:ea typeface="標楷體" panose="03000509000000000000" pitchFamily="65" charset="-120"/>
                        </a:rPr>
                        <a:t>型流感病毒</a:t>
                      </a:r>
                      <a:endParaRPr kumimoji="0" lang="zh-TW" altLang="en-US" sz="2000" b="1" i="0" u="none" strike="noStrike" cap="none" normalizeH="0" baseline="0" dirty="0">
                        <a:ln>
                          <a:noFill/>
                        </a:ln>
                        <a:solidFill>
                          <a:srgbClr val="006666"/>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a:ln>
                            <a:noFill/>
                          </a:ln>
                          <a:effectLst/>
                          <a:latin typeface="標楷體" panose="03000509000000000000" pitchFamily="65" charset="-120"/>
                          <a:ea typeface="標楷體" panose="03000509000000000000" pitchFamily="65" charset="-120"/>
                        </a:rPr>
                        <a:t>B</a:t>
                      </a:r>
                      <a:r>
                        <a:rPr kumimoji="0" lang="zh-TW" altLang="en-US" sz="2000" u="none" strike="noStrike" cap="none" normalizeH="0" baseline="0" dirty="0">
                          <a:ln>
                            <a:noFill/>
                          </a:ln>
                          <a:effectLst/>
                          <a:latin typeface="標楷體" panose="03000509000000000000" pitchFamily="65" charset="-120"/>
                          <a:ea typeface="標楷體" panose="03000509000000000000" pitchFamily="65" charset="-120"/>
                        </a:rPr>
                        <a:t>型流感病毒</a:t>
                      </a:r>
                      <a:endParaRPr kumimoji="0" lang="zh-TW" altLang="en-US" sz="2000" b="1" i="0" u="none" strike="noStrike" cap="none" normalizeH="0" baseline="0" dirty="0">
                        <a:ln>
                          <a:noFill/>
                        </a:ln>
                        <a:solidFill>
                          <a:srgbClr val="006666"/>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a:ln>
                            <a:noFill/>
                          </a:ln>
                          <a:effectLst/>
                          <a:latin typeface="標楷體" panose="03000509000000000000" pitchFamily="65" charset="-120"/>
                          <a:ea typeface="標楷體" panose="03000509000000000000" pitchFamily="65" charset="-120"/>
                        </a:rPr>
                        <a:t>C</a:t>
                      </a:r>
                      <a:r>
                        <a:rPr kumimoji="0" lang="zh-TW" altLang="en-US" sz="2000" u="none" strike="noStrike" cap="none" normalizeH="0" baseline="0" dirty="0">
                          <a:ln>
                            <a:noFill/>
                          </a:ln>
                          <a:effectLst/>
                          <a:latin typeface="標楷體" panose="03000509000000000000" pitchFamily="65" charset="-120"/>
                          <a:ea typeface="標楷體" panose="03000509000000000000" pitchFamily="65" charset="-120"/>
                        </a:rPr>
                        <a:t>型流感病毒</a:t>
                      </a:r>
                      <a:endParaRPr kumimoji="0" lang="zh-TW" altLang="en-US" sz="2000" b="1" i="0" u="none" strike="noStrike" cap="none" normalizeH="0" baseline="0" dirty="0">
                        <a:ln>
                          <a:noFill/>
                        </a:ln>
                        <a:solidFill>
                          <a:srgbClr val="006666"/>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2832381"/>
                  </a:ext>
                </a:extLst>
              </a:tr>
              <a:tr h="370840">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a:ln>
                            <a:noFill/>
                          </a:ln>
                          <a:effectLst/>
                          <a:latin typeface="標楷體" panose="03000509000000000000" pitchFamily="65" charset="-120"/>
                          <a:ea typeface="標楷體" panose="03000509000000000000" pitchFamily="65" charset="-120"/>
                        </a:rPr>
                        <a:t>基因結構</a:t>
                      </a:r>
                      <a:endParaRPr kumimoji="0" lang="zh-TW" altLang="en-US" sz="1800" b="1"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有八個基因片段</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有八個基因片段</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a:ln>
                            <a:noFill/>
                          </a:ln>
                          <a:effectLst/>
                          <a:latin typeface="標楷體" panose="03000509000000000000" pitchFamily="65" charset="-120"/>
                          <a:ea typeface="標楷體" panose="03000509000000000000" pitchFamily="65" charset="-120"/>
                        </a:rPr>
                        <a:t>有七個基因片段</a:t>
                      </a:r>
                      <a:endParaRPr kumimoji="0" lang="zh-TW" altLang="en-US" sz="1800" b="0" i="0" u="none" strike="noStrike" cap="none" normalizeH="0" baseline="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723950"/>
                  </a:ext>
                </a:extLst>
              </a:tr>
              <a:tr h="370840">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a:ln>
                            <a:noFill/>
                          </a:ln>
                          <a:effectLst/>
                          <a:latin typeface="標楷體" panose="03000509000000000000" pitchFamily="65" charset="-120"/>
                          <a:ea typeface="標楷體" panose="03000509000000000000" pitchFamily="65" charset="-120"/>
                        </a:rPr>
                        <a:t>病毒體結構</a:t>
                      </a:r>
                      <a:endParaRPr kumimoji="0" lang="zh-TW" altLang="en-US" sz="1800" b="1"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11</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個蛋白質</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11</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個蛋白質</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a:ln>
                            <a:noFill/>
                          </a:ln>
                          <a:effectLst/>
                          <a:latin typeface="標楷體" panose="03000509000000000000" pitchFamily="65" charset="-120"/>
                          <a:ea typeface="標楷體" panose="03000509000000000000" pitchFamily="65" charset="-120"/>
                        </a:rPr>
                        <a:t>9</a:t>
                      </a:r>
                      <a:r>
                        <a:rPr kumimoji="0" lang="zh-TW" altLang="en-US" sz="1800" u="none" strike="noStrike" cap="none" normalizeH="0" baseline="0">
                          <a:ln>
                            <a:noFill/>
                          </a:ln>
                          <a:effectLst/>
                          <a:latin typeface="標楷體" panose="03000509000000000000" pitchFamily="65" charset="-120"/>
                          <a:ea typeface="標楷體" panose="03000509000000000000" pitchFamily="65" charset="-120"/>
                        </a:rPr>
                        <a:t>個蛋白質</a:t>
                      </a:r>
                      <a:endParaRPr kumimoji="0" lang="zh-TW" altLang="en-US" sz="1800" b="0" i="0" u="none" strike="noStrike" cap="none" normalizeH="0" baseline="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1428394"/>
                  </a:ext>
                </a:extLst>
              </a:tr>
              <a:tr h="370840">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a:ln>
                            <a:noFill/>
                          </a:ln>
                          <a:effectLst/>
                          <a:latin typeface="標楷體" panose="03000509000000000000" pitchFamily="65" charset="-120"/>
                          <a:ea typeface="標楷體" panose="03000509000000000000" pitchFamily="65" charset="-120"/>
                        </a:rPr>
                        <a:t>抗原變異種類</a:t>
                      </a:r>
                      <a:endParaRPr kumimoji="0" lang="zh-TW" altLang="en-US" sz="1800" b="1"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Antigenic drift, antigenic shift</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Antigenic drift</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Antigenic drift </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0015625"/>
                  </a:ext>
                </a:extLst>
              </a:tr>
              <a:tr h="370840">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a:ln>
                            <a:noFill/>
                          </a:ln>
                          <a:effectLst/>
                          <a:latin typeface="標楷體" panose="03000509000000000000" pitchFamily="65" charset="-120"/>
                          <a:ea typeface="標楷體" panose="03000509000000000000" pitchFamily="65" charset="-120"/>
                        </a:rPr>
                        <a:t>抗原變異性</a:t>
                      </a:r>
                      <a:endParaRPr kumimoji="0" lang="zh-TW" altLang="en-US" sz="1800" b="1"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變異性</a:t>
                      </a:r>
                      <a:r>
                        <a:rPr kumimoji="0" lang="zh-TW" altLang="en-US" sz="180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大</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可能會發生抗原性大變異</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會產生一個新的病毒株</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抗原變異性較</a:t>
                      </a:r>
                      <a:r>
                        <a:rPr kumimoji="0" lang="zh-TW" altLang="en-US" sz="1800" u="none" strike="noStrike" cap="none" normalizeH="0" baseline="0" dirty="0">
                          <a:ln>
                            <a:noFill/>
                          </a:ln>
                          <a:solidFill>
                            <a:srgbClr val="0070C0"/>
                          </a:solidFill>
                          <a:effectLst/>
                          <a:latin typeface="標楷體" panose="03000509000000000000" pitchFamily="65" charset="-120"/>
                          <a:ea typeface="標楷體" panose="03000509000000000000" pitchFamily="65" charset="-120"/>
                        </a:rPr>
                        <a:t>穩定</a:t>
                      </a:r>
                      <a:endParaRPr kumimoji="0" lang="zh-TW" altLang="en-US" sz="1800" b="0" i="0" u="none" strike="noStrike" cap="none" normalizeH="0" baseline="0" dirty="0">
                        <a:ln>
                          <a:noFill/>
                        </a:ln>
                        <a:solidFill>
                          <a:srgbClr val="0070C0"/>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抗原性非常穩定</a:t>
                      </a:r>
                      <a:endParaRPr kumimoji="0" lang="zh-TW" altLang="en-US" sz="1800" b="0" i="0" u="none" strike="noStrike" cap="none" normalizeH="0" baseline="0" dirty="0">
                        <a:ln>
                          <a:noFill/>
                        </a:ln>
                        <a:solidFill>
                          <a:srgbClr val="0070C0"/>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3069010"/>
                  </a:ext>
                </a:extLst>
              </a:tr>
              <a:tr h="370840">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a:ln>
                            <a:noFill/>
                          </a:ln>
                          <a:effectLst/>
                          <a:latin typeface="標楷體" panose="03000509000000000000" pitchFamily="65" charset="-120"/>
                          <a:ea typeface="標楷體" panose="03000509000000000000" pitchFamily="65" charset="-120"/>
                        </a:rPr>
                        <a:t>自然界宿主</a:t>
                      </a:r>
                      <a:endParaRPr kumimoji="0" lang="zh-TW" altLang="en-US" sz="1800" b="1"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人</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豬</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馬</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禽鳥類</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哺乳動物</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人</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海豹</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人</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豬</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483915"/>
                  </a:ext>
                </a:extLst>
              </a:tr>
              <a:tr h="370840">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a:ln>
                            <a:noFill/>
                          </a:ln>
                          <a:effectLst/>
                          <a:latin typeface="標楷體" panose="03000509000000000000" pitchFamily="65" charset="-120"/>
                          <a:ea typeface="標楷體" panose="03000509000000000000" pitchFamily="65" charset="-120"/>
                        </a:rPr>
                        <a:t>引起疾病嚴重度</a:t>
                      </a:r>
                      <a:endParaRPr kumimoji="0" lang="zh-TW" altLang="en-US" sz="1800" b="1"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a:ln>
                            <a:noFill/>
                          </a:ln>
                          <a:effectLst/>
                          <a:latin typeface="標楷體" panose="03000509000000000000" pitchFamily="65" charset="-120"/>
                          <a:ea typeface="標楷體" panose="03000509000000000000" pitchFamily="65" charset="-120"/>
                        </a:rPr>
                        <a:t>高危險群感染後容易引發嚴重併發症</a:t>
                      </a:r>
                      <a:r>
                        <a:rPr kumimoji="0" lang="en-US" altLang="zh-TW" sz="1800" u="none" strike="noStrike" cap="none" normalizeH="0" baseline="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a:ln>
                            <a:noFill/>
                          </a:ln>
                          <a:effectLst/>
                          <a:latin typeface="標楷體" panose="03000509000000000000" pitchFamily="65" charset="-120"/>
                          <a:ea typeface="標楷體" panose="03000509000000000000" pitchFamily="65" charset="-120"/>
                        </a:rPr>
                        <a:t>且所引起之症狀最嚴重</a:t>
                      </a:r>
                      <a:endParaRPr kumimoji="0" lang="zh-TW" altLang="en-US" sz="1800" b="0" i="0" u="none" strike="noStrike" cap="none" normalizeH="0" baseline="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a:ln>
                            <a:noFill/>
                          </a:ln>
                          <a:effectLst/>
                          <a:latin typeface="標楷體" panose="03000509000000000000" pitchFamily="65" charset="-120"/>
                          <a:ea typeface="標楷體" panose="03000509000000000000" pitchFamily="65" charset="-120"/>
                        </a:rPr>
                        <a:t>引起症狀較</a:t>
                      </a:r>
                      <a:r>
                        <a:rPr kumimoji="0" lang="en-US" altLang="zh-TW" sz="1800" u="none" strike="noStrike" cap="none" normalizeH="0" baseline="0">
                          <a:ln>
                            <a:noFill/>
                          </a:ln>
                          <a:effectLst/>
                          <a:latin typeface="標楷體" panose="03000509000000000000" pitchFamily="65" charset="-120"/>
                          <a:ea typeface="標楷體" panose="03000509000000000000" pitchFamily="65" charset="-120"/>
                        </a:rPr>
                        <a:t>A</a:t>
                      </a:r>
                      <a:r>
                        <a:rPr kumimoji="0" lang="zh-TW" altLang="en-US" sz="1800" u="none" strike="noStrike" cap="none" normalizeH="0" baseline="0">
                          <a:ln>
                            <a:noFill/>
                          </a:ln>
                          <a:effectLst/>
                          <a:latin typeface="標楷體" panose="03000509000000000000" pitchFamily="65" charset="-120"/>
                          <a:ea typeface="標楷體" panose="03000509000000000000" pitchFamily="65" charset="-120"/>
                        </a:rPr>
                        <a:t>型輕微</a:t>
                      </a:r>
                      <a:r>
                        <a:rPr kumimoji="0" lang="en-US" altLang="zh-TW" sz="1800" u="none" strike="noStrike" cap="none" normalizeH="0" baseline="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a:ln>
                            <a:noFill/>
                          </a:ln>
                          <a:effectLst/>
                          <a:latin typeface="標楷體" panose="03000509000000000000" pitchFamily="65" charset="-120"/>
                          <a:ea typeface="標楷體" panose="03000509000000000000" pitchFamily="65" charset="-120"/>
                        </a:rPr>
                        <a:t>通常會於老年人及幼童等高危險群發生嚴重併發症</a:t>
                      </a:r>
                      <a:endParaRPr kumimoji="0" lang="zh-TW" altLang="en-US" sz="1800" b="0" i="0" u="none" strike="noStrike" cap="none" normalizeH="0" baseline="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症狀較輕微</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甚至無症狀</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879747"/>
                  </a:ext>
                </a:extLst>
              </a:tr>
              <a:tr h="370840">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a:ln>
                            <a:noFill/>
                          </a:ln>
                          <a:effectLst/>
                          <a:latin typeface="標楷體" panose="03000509000000000000" pitchFamily="65" charset="-120"/>
                          <a:ea typeface="標楷體" panose="03000509000000000000" pitchFamily="65" charset="-120"/>
                        </a:rPr>
                        <a:t>發生流行程度</a:t>
                      </a:r>
                      <a:endParaRPr kumimoji="0" lang="zh-TW" altLang="en-US" sz="1800" b="1"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易發生變異</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如出現一種新的病毒亞型</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將會引起全球大流行</a:t>
                      </a:r>
                      <a:endParaRPr kumimoji="0" lang="zh-TW" altLang="en-US" sz="1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引可能發生</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”Antigenic drift”,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故恐會引起地區性的流行</a:t>
                      </a:r>
                      <a:endParaRPr kumimoji="0" lang="zh-TW" altLang="en-US" sz="1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eaLnBrk="0" hangingPunct="0">
                        <a:spcBef>
                          <a:spcPct val="20000"/>
                        </a:spcBef>
                        <a:buClr>
                          <a:schemeClr val="hlink"/>
                        </a:buClr>
                        <a:defRPr kumimoji="1" sz="2800">
                          <a:solidFill>
                            <a:schemeClr val="tx1"/>
                          </a:solidFill>
                          <a:latin typeface="Garamond" panose="02020404030301010803" pitchFamily="18" charset="0"/>
                          <a:ea typeface="新細明體" panose="02020500000000000000" pitchFamily="18" charset="-120"/>
                        </a:defRPr>
                      </a:lvl1pPr>
                      <a:lvl2pPr marL="742950" indent="-285750" eaLnBrk="0" hangingPunct="0">
                        <a:spcBef>
                          <a:spcPct val="20000"/>
                        </a:spcBef>
                        <a:defRPr kumimoji="1" sz="2400">
                          <a:solidFill>
                            <a:schemeClr val="tx1"/>
                          </a:solidFill>
                          <a:latin typeface="Garamond" panose="02020404030301010803" pitchFamily="18" charset="0"/>
                          <a:ea typeface="新細明體" panose="02020500000000000000" pitchFamily="18" charset="-120"/>
                        </a:defRPr>
                      </a:lvl2pPr>
                      <a:lvl3pPr marL="1143000" indent="-228600" eaLnBrk="0" hangingPunct="0">
                        <a:spcBef>
                          <a:spcPct val="20000"/>
                        </a:spcBef>
                        <a:buClr>
                          <a:schemeClr val="tx2"/>
                        </a:buClr>
                        <a:defRPr kumimoji="1" sz="2000">
                          <a:solidFill>
                            <a:schemeClr val="tx1"/>
                          </a:solidFill>
                          <a:latin typeface="Garamond" panose="02020404030301010803" pitchFamily="18" charset="0"/>
                          <a:ea typeface="新細明體" panose="02020500000000000000" pitchFamily="18" charset="-120"/>
                        </a:defRPr>
                      </a:lvl3pPr>
                      <a:lvl4pPr marL="1600200" indent="-228600" eaLnBrk="0" hangingPunct="0">
                        <a:spcBef>
                          <a:spcPct val="20000"/>
                        </a:spcBef>
                        <a:defRPr kumimoji="1">
                          <a:solidFill>
                            <a:schemeClr val="tx1"/>
                          </a:solidFill>
                          <a:latin typeface="Garamond" panose="02020404030301010803" pitchFamily="18" charset="0"/>
                          <a:ea typeface="新細明體" panose="02020500000000000000" pitchFamily="18" charset="-120"/>
                        </a:defRPr>
                      </a:lvl4pPr>
                      <a:lvl5pPr marL="2057400" indent="-228600" eaLnBrk="0" hangingPunct="0">
                        <a:spcBef>
                          <a:spcPct val="20000"/>
                        </a:spcBef>
                        <a:buClr>
                          <a:schemeClr val="folHlink"/>
                        </a:buClr>
                        <a:defRPr kumimoji="1">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defRPr kumimoji="1">
                          <a:solidFill>
                            <a:schemeClr val="tx1"/>
                          </a:solidFill>
                          <a:latin typeface="Garamond" panose="020204040303010108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無季節性</a:t>
                      </a:r>
                      <a:endParaRPr kumimoji="0" lang="zh-TW" altLang="en-US" sz="1800" b="0" i="0" u="none" strike="noStrike" cap="none" normalizeH="0" baseline="0" dirty="0">
                        <a:ln>
                          <a:noFill/>
                        </a:ln>
                        <a:solidFill>
                          <a:srgbClr val="006E6B"/>
                        </a:solidFill>
                        <a:effectLst/>
                        <a:latin typeface="標楷體" panose="03000509000000000000" pitchFamily="65" charset="-120"/>
                        <a:ea typeface="標楷體" panose="03000509000000000000" pitchFamily="65" charset="-120"/>
                      </a:endParaRPr>
                    </a:p>
                  </a:txBody>
                  <a:tcPr marL="91443" marR="91443"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052240"/>
                  </a:ext>
                </a:extLst>
              </a:tr>
            </a:tbl>
          </a:graphicData>
        </a:graphic>
      </p:graphicFrame>
      <p:sp>
        <p:nvSpPr>
          <p:cNvPr id="104452" name="Rectangle 4"/>
          <p:cNvSpPr>
            <a:spLocks noChangeArrowheads="1"/>
          </p:cNvSpPr>
          <p:nvPr/>
        </p:nvSpPr>
        <p:spPr bwMode="auto">
          <a:xfrm>
            <a:off x="1194384" y="5523249"/>
            <a:ext cx="9912204" cy="1015663"/>
          </a:xfrm>
          <a:prstGeom prst="rect">
            <a:avLst/>
          </a:prstGeom>
          <a:solidFill>
            <a:srgbClr val="FFFFCC"/>
          </a:solidFill>
          <a:ln w="28575">
            <a:solidFill>
              <a:schemeClr val="tx1"/>
            </a:solidFill>
            <a:miter lim="800000"/>
            <a:headEnd/>
            <a:tailEnd/>
          </a:ln>
          <a:effectLst/>
        </p:spPr>
        <p:txBody>
          <a:bodyPr wrap="square">
            <a:spAutoFit/>
          </a:bodyPr>
          <a:lstStyle/>
          <a:p>
            <a:pPr marL="285750" indent="-285750">
              <a:buFont typeface="Arial" panose="020B0604020202020204" pitchFamily="34" charset="0"/>
              <a:buChar char="•"/>
              <a:defRPr/>
            </a:pPr>
            <a:r>
              <a:rPr lang="en-US" altLang="zh-TW" sz="2000" dirty="0">
                <a:latin typeface="標楷體" pitchFamily="65" charset="-120"/>
                <a:ea typeface="標楷體" pitchFamily="65" charset="-120"/>
              </a:rPr>
              <a:t>A </a:t>
            </a:r>
            <a:r>
              <a:rPr lang="zh-TW" altLang="en-US" sz="2000" dirty="0">
                <a:latin typeface="標楷體" pitchFamily="65" charset="-120"/>
                <a:ea typeface="標楷體" pitchFamily="65" charset="-120"/>
              </a:rPr>
              <a:t>型流感病毒除了感染</a:t>
            </a:r>
            <a:r>
              <a:rPr lang="zh-TW" altLang="en-US" sz="2000" dirty="0">
                <a:solidFill>
                  <a:srgbClr val="0070C0"/>
                </a:solidFill>
                <a:latin typeface="標楷體" pitchFamily="65" charset="-120"/>
                <a:ea typeface="標楷體" pitchFamily="65" charset="-120"/>
              </a:rPr>
              <a:t>人類</a:t>
            </a:r>
            <a:r>
              <a:rPr lang="zh-TW" altLang="en-US" sz="2000" dirty="0">
                <a:latin typeface="標楷體" pitchFamily="65" charset="-120"/>
                <a:ea typeface="標楷體" pitchFamily="65" charset="-120"/>
              </a:rPr>
              <a:t>，還可能出現</a:t>
            </a:r>
            <a:r>
              <a:rPr lang="zh-TW" altLang="en-US" sz="2000" b="1" dirty="0">
                <a:solidFill>
                  <a:srgbClr val="FF0000"/>
                </a:solidFill>
                <a:latin typeface="標楷體" pitchFamily="65" charset="-120"/>
                <a:ea typeface="標楷體" pitchFamily="65" charset="-120"/>
              </a:rPr>
              <a:t>跨物種</a:t>
            </a:r>
            <a:r>
              <a:rPr lang="zh-TW" altLang="en-US" sz="2000" dirty="0">
                <a:latin typeface="標楷體" pitchFamily="65" charset="-120"/>
                <a:ea typeface="標楷體" pitchFamily="65" charset="-120"/>
              </a:rPr>
              <a:t>間的傳播，如豬、馬、雞、鴨等，而</a:t>
            </a:r>
            <a:r>
              <a:rPr lang="en-US" altLang="zh-TW" sz="2000" dirty="0">
                <a:latin typeface="標楷體" pitchFamily="65" charset="-120"/>
                <a:ea typeface="標楷體" pitchFamily="65" charset="-120"/>
              </a:rPr>
              <a:t>B </a:t>
            </a:r>
            <a:r>
              <a:rPr lang="zh-TW" altLang="en-US" sz="2000" dirty="0">
                <a:latin typeface="標楷體" pitchFamily="65" charset="-120"/>
                <a:ea typeface="標楷體" pitchFamily="65" charset="-120"/>
              </a:rPr>
              <a:t>型則至今</a:t>
            </a:r>
            <a:r>
              <a:rPr lang="zh-TW" altLang="en-US" sz="2000" b="1" dirty="0">
                <a:solidFill>
                  <a:srgbClr val="FF0000"/>
                </a:solidFill>
                <a:latin typeface="標楷體" pitchFamily="65" charset="-120"/>
                <a:ea typeface="標楷體" pitchFamily="65" charset="-120"/>
              </a:rPr>
              <a:t>只</a:t>
            </a:r>
            <a:r>
              <a:rPr lang="zh-TW" altLang="en-US" sz="2000" dirty="0">
                <a:latin typeface="標楷體" pitchFamily="65" charset="-120"/>
                <a:ea typeface="標楷體" pitchFamily="65" charset="-120"/>
              </a:rPr>
              <a:t>曾出現在人類 </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其餘只有在雪貂和海豹有表現出對</a:t>
            </a:r>
            <a:r>
              <a:rPr lang="en-US" altLang="zh-TW" sz="2000" dirty="0">
                <a:latin typeface="標楷體" pitchFamily="65" charset="-120"/>
                <a:ea typeface="標楷體" pitchFamily="65" charset="-120"/>
              </a:rPr>
              <a:t>B</a:t>
            </a:r>
            <a:r>
              <a:rPr lang="zh-TW" altLang="en-US" sz="2000" dirty="0">
                <a:latin typeface="標楷體" pitchFamily="65" charset="-120"/>
                <a:ea typeface="標楷體" pitchFamily="65" charset="-120"/>
              </a:rPr>
              <a:t>型流感的敏感性</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a:t>
            </a:r>
            <a:endParaRPr lang="en-US" altLang="zh-TW" sz="2000" dirty="0">
              <a:latin typeface="標楷體" pitchFamily="65" charset="-120"/>
              <a:ea typeface="標楷體" pitchFamily="65" charset="-120"/>
            </a:endParaRPr>
          </a:p>
          <a:p>
            <a:pPr marL="285750" indent="-285750">
              <a:buFont typeface="Arial" panose="020B0604020202020204" pitchFamily="34" charset="0"/>
              <a:buChar char="•"/>
              <a:defRPr/>
            </a:pPr>
            <a:r>
              <a:rPr lang="zh-TW" altLang="en-US" sz="2000" dirty="0">
                <a:latin typeface="標楷體" panose="03000509000000000000" pitchFamily="65" charset="-120"/>
                <a:ea typeface="標楷體" panose="03000509000000000000" pitchFamily="65" charset="-120"/>
              </a:rPr>
              <a:t>只有</a:t>
            </a:r>
            <a:r>
              <a:rPr lang="en-US" altLang="zh-TW" sz="2000" dirty="0">
                <a:solidFill>
                  <a:srgbClr val="FF0000"/>
                </a:solidFill>
                <a:latin typeface="標楷體" panose="03000509000000000000" pitchFamily="65" charset="-120"/>
                <a:ea typeface="標楷體" panose="03000509000000000000" pitchFamily="65" charset="-120"/>
              </a:rPr>
              <a:t>A</a:t>
            </a:r>
            <a:r>
              <a:rPr lang="zh-TW" altLang="en-US" sz="2000" dirty="0">
                <a:solidFill>
                  <a:srgbClr val="FF0000"/>
                </a:solidFill>
                <a:latin typeface="標楷體" panose="03000509000000000000" pitchFamily="65" charset="-120"/>
                <a:ea typeface="標楷體" panose="03000509000000000000" pitchFamily="65" charset="-120"/>
              </a:rPr>
              <a:t>型</a:t>
            </a:r>
            <a:r>
              <a:rPr lang="zh-TW" altLang="en-US" sz="2000" dirty="0">
                <a:latin typeface="標楷體" panose="03000509000000000000" pitchFamily="65" charset="-120"/>
                <a:ea typeface="標楷體" panose="03000509000000000000" pitchFamily="65" charset="-120"/>
              </a:rPr>
              <a:t>與</a:t>
            </a:r>
            <a:r>
              <a:rPr lang="en-US" altLang="zh-TW" sz="2000" dirty="0">
                <a:solidFill>
                  <a:srgbClr val="FF0000"/>
                </a:solidFill>
                <a:latin typeface="標楷體" panose="03000509000000000000" pitchFamily="65" charset="-120"/>
                <a:ea typeface="標楷體" panose="03000509000000000000" pitchFamily="65" charset="-120"/>
              </a:rPr>
              <a:t>B</a:t>
            </a:r>
            <a:r>
              <a:rPr lang="zh-TW" altLang="en-US" sz="2000" dirty="0">
                <a:solidFill>
                  <a:srgbClr val="FF0000"/>
                </a:solidFill>
                <a:latin typeface="標楷體" panose="03000509000000000000" pitchFamily="65" charset="-120"/>
                <a:ea typeface="標楷體" panose="03000509000000000000" pitchFamily="65" charset="-120"/>
              </a:rPr>
              <a:t>型</a:t>
            </a:r>
            <a:r>
              <a:rPr lang="zh-TW" altLang="en-US" sz="2000" dirty="0">
                <a:latin typeface="標楷體" panose="03000509000000000000" pitchFamily="65" charset="-120"/>
                <a:ea typeface="標楷體" panose="03000509000000000000" pitchFamily="65" charset="-120"/>
              </a:rPr>
              <a:t>可以引起大規模的季節性流行。</a:t>
            </a:r>
            <a:endParaRPr lang="en-US" altLang="zh-TW" sz="2000" dirty="0">
              <a:latin typeface="標楷體" pitchFamily="65" charset="-120"/>
              <a:ea typeface="標楷體" pitchFamily="65" charset="-120"/>
            </a:endParaRPr>
          </a:p>
        </p:txBody>
      </p:sp>
    </p:spTree>
    <p:extLst>
      <p:ext uri="{BB962C8B-B14F-4D97-AF65-F5344CB8AC3E}">
        <p14:creationId xmlns:p14="http://schemas.microsoft.com/office/powerpoint/2010/main" val="984813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blinds(horizontal)">
                                      <p:cBhvr>
                                        <p:cTn id="7" dur="5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內容版面配置區 2"/>
          <p:cNvSpPr>
            <a:spLocks noGrp="1"/>
          </p:cNvSpPr>
          <p:nvPr>
            <p:ph idx="1"/>
          </p:nvPr>
        </p:nvSpPr>
        <p:spPr>
          <a:xfrm>
            <a:off x="1353710" y="4681996"/>
            <a:ext cx="8623249" cy="1371600"/>
          </a:xfrm>
        </p:spPr>
        <p:txBody>
          <a:bodyPr>
            <a:normAutofit/>
          </a:bodyPr>
          <a:lstStyle/>
          <a:p>
            <a:pPr>
              <a:lnSpc>
                <a:spcPct val="80000"/>
              </a:lnSpc>
            </a:pPr>
            <a:r>
              <a:rPr lang="en-US" altLang="zh-TW" sz="2400" dirty="0">
                <a:latin typeface="標楷體" panose="03000509000000000000" pitchFamily="65" charset="-120"/>
                <a:ea typeface="標楷體" panose="03000509000000000000" pitchFamily="65" charset="-120"/>
              </a:rPr>
              <a:t>A</a:t>
            </a:r>
            <a:r>
              <a:rPr lang="zh-TW" altLang="en-US" sz="2400" dirty="0">
                <a:latin typeface="標楷體" panose="03000509000000000000" pitchFamily="65" charset="-120"/>
                <a:ea typeface="標楷體" panose="03000509000000000000" pitchFamily="65" charset="-120"/>
              </a:rPr>
              <a:t>型可依表面</a:t>
            </a:r>
            <a:r>
              <a:rPr lang="zh-TW" altLang="en-US" sz="2400" dirty="0">
                <a:solidFill>
                  <a:srgbClr val="FF0000"/>
                </a:solidFill>
                <a:latin typeface="標楷體" panose="03000509000000000000" pitchFamily="65" charset="-120"/>
                <a:ea typeface="標楷體" panose="03000509000000000000" pitchFamily="65" charset="-120"/>
              </a:rPr>
              <a:t>抗原血球凝集素（</a:t>
            </a:r>
            <a:r>
              <a:rPr lang="en-US" altLang="zh-TW" sz="2400" dirty="0">
                <a:solidFill>
                  <a:srgbClr val="FF0000"/>
                </a:solidFill>
                <a:latin typeface="標楷體" panose="03000509000000000000" pitchFamily="65" charset="-120"/>
                <a:ea typeface="標楷體" panose="03000509000000000000" pitchFamily="65" charset="-120"/>
              </a:rPr>
              <a:t>H </a:t>
            </a:r>
            <a:r>
              <a:rPr lang="zh-TW" altLang="en-US" sz="2400" dirty="0">
                <a:solidFill>
                  <a:srgbClr val="FF0000"/>
                </a:solidFill>
                <a:latin typeface="標楷體" panose="03000509000000000000" pitchFamily="65" charset="-120"/>
                <a:ea typeface="標楷體" panose="03000509000000000000" pitchFamily="65" charset="-120"/>
              </a:rPr>
              <a:t>抗原）</a:t>
            </a:r>
            <a:r>
              <a:rPr lang="zh-TW" altLang="en-US" sz="2400" dirty="0">
                <a:latin typeface="標楷體" panose="03000509000000000000" pitchFamily="65" charset="-120"/>
                <a:ea typeface="標楷體" panose="03000509000000000000" pitchFamily="65" charset="-120"/>
              </a:rPr>
              <a:t>及</a:t>
            </a:r>
            <a:r>
              <a:rPr lang="zh-TW" altLang="en-US" sz="2400" dirty="0">
                <a:solidFill>
                  <a:srgbClr val="0070C0"/>
                </a:solidFill>
                <a:latin typeface="標楷體" panose="03000509000000000000" pitchFamily="65" charset="-120"/>
                <a:ea typeface="標楷體" panose="03000509000000000000" pitchFamily="65" charset="-120"/>
              </a:rPr>
              <a:t>神經胺酸酉每（</a:t>
            </a:r>
            <a:r>
              <a:rPr lang="en-US" altLang="zh-TW" sz="2400" dirty="0">
                <a:solidFill>
                  <a:srgbClr val="0070C0"/>
                </a:solidFill>
                <a:latin typeface="標楷體" panose="03000509000000000000" pitchFamily="65" charset="-120"/>
                <a:ea typeface="標楷體" panose="03000509000000000000" pitchFamily="65" charset="-120"/>
              </a:rPr>
              <a:t>N </a:t>
            </a:r>
            <a:r>
              <a:rPr lang="zh-TW" altLang="en-US" sz="2400" dirty="0">
                <a:solidFill>
                  <a:srgbClr val="0070C0"/>
                </a:solidFill>
                <a:latin typeface="標楷體" panose="03000509000000000000" pitchFamily="65" charset="-120"/>
                <a:ea typeface="標楷體" panose="03000509000000000000" pitchFamily="65" charset="-120"/>
              </a:rPr>
              <a:t>抗原）</a:t>
            </a:r>
            <a:r>
              <a:rPr lang="zh-TW" altLang="en-US" sz="2400" dirty="0">
                <a:latin typeface="標楷體" panose="03000509000000000000" pitchFamily="65" charset="-120"/>
                <a:ea typeface="標楷體" panose="03000509000000000000" pitchFamily="65" charset="-120"/>
              </a:rPr>
              <a:t>的不同，還可分為許多亞型：</a:t>
            </a:r>
          </a:p>
          <a:p>
            <a:pPr lvl="1">
              <a:lnSpc>
                <a:spcPct val="80000"/>
              </a:lnSpc>
            </a:pPr>
            <a:r>
              <a:rPr lang="zh-TW" altLang="en-US" sz="2000" dirty="0">
                <a:latin typeface="標楷體" panose="03000509000000000000" pitchFamily="65" charset="-120"/>
                <a:ea typeface="標楷體" panose="03000509000000000000" pitchFamily="65" charset="-120"/>
              </a:rPr>
              <a:t>其中</a:t>
            </a:r>
            <a:r>
              <a:rPr lang="en-US" altLang="zh-TW" sz="2000" dirty="0">
                <a:solidFill>
                  <a:srgbClr val="FF0000"/>
                </a:solidFill>
                <a:latin typeface="標楷體" panose="03000509000000000000" pitchFamily="65" charset="-120"/>
                <a:ea typeface="標楷體" panose="03000509000000000000" pitchFamily="65" charset="-120"/>
              </a:rPr>
              <a:t>H </a:t>
            </a:r>
            <a:r>
              <a:rPr lang="zh-TW" altLang="en-US" sz="2000" dirty="0">
                <a:latin typeface="標楷體" panose="03000509000000000000" pitchFamily="65" charset="-120"/>
                <a:ea typeface="標楷體" panose="03000509000000000000" pitchFamily="65" charset="-120"/>
              </a:rPr>
              <a:t>抗原亞型共有</a:t>
            </a:r>
            <a:r>
              <a:rPr lang="en-US" altLang="zh-TW" sz="2000" dirty="0">
                <a:solidFill>
                  <a:srgbClr val="FF0000"/>
                </a:solidFill>
                <a:latin typeface="標楷體" panose="03000509000000000000" pitchFamily="65" charset="-120"/>
                <a:ea typeface="標楷體" panose="03000509000000000000" pitchFamily="65" charset="-120"/>
              </a:rPr>
              <a:t>18</a:t>
            </a:r>
            <a:r>
              <a:rPr lang="en-US" altLang="zh-TW" sz="2000" dirty="0">
                <a:solidFill>
                  <a:srgbClr val="FFFF99"/>
                </a:solidFill>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種，為</a:t>
            </a:r>
            <a:r>
              <a:rPr lang="en-US" altLang="zh-TW" sz="2000" dirty="0">
                <a:solidFill>
                  <a:srgbClr val="FF0000"/>
                </a:solidFill>
                <a:latin typeface="標楷體" panose="03000509000000000000" pitchFamily="65" charset="-120"/>
                <a:ea typeface="標楷體" panose="03000509000000000000" pitchFamily="65" charset="-120"/>
              </a:rPr>
              <a:t>H1-H18</a:t>
            </a:r>
            <a:r>
              <a:rPr lang="zh-TW" altLang="en-US" sz="2000" dirty="0">
                <a:latin typeface="標楷體" panose="03000509000000000000" pitchFamily="65" charset="-120"/>
                <a:ea typeface="標楷體" panose="03000509000000000000" pitchFamily="65" charset="-120"/>
              </a:rPr>
              <a:t>。</a:t>
            </a:r>
          </a:p>
          <a:p>
            <a:pPr lvl="1">
              <a:lnSpc>
                <a:spcPct val="80000"/>
              </a:lnSpc>
            </a:pPr>
            <a:r>
              <a:rPr lang="en-US" altLang="zh-TW" sz="2000" dirty="0">
                <a:solidFill>
                  <a:srgbClr val="0070C0"/>
                </a:solidFill>
                <a:latin typeface="標楷體" panose="03000509000000000000" pitchFamily="65" charset="-120"/>
                <a:ea typeface="標楷體" panose="03000509000000000000" pitchFamily="65" charset="-120"/>
              </a:rPr>
              <a:t>N </a:t>
            </a:r>
            <a:r>
              <a:rPr lang="zh-TW" altLang="en-US" sz="2000" dirty="0">
                <a:latin typeface="標楷體" panose="03000509000000000000" pitchFamily="65" charset="-120"/>
                <a:ea typeface="標楷體" panose="03000509000000000000" pitchFamily="65" charset="-120"/>
              </a:rPr>
              <a:t>抗原亞型共</a:t>
            </a:r>
            <a:r>
              <a:rPr lang="en-US" altLang="zh-TW" sz="2000" dirty="0">
                <a:solidFill>
                  <a:srgbClr val="0070C0"/>
                </a:solidFill>
                <a:latin typeface="標楷體" panose="03000509000000000000" pitchFamily="65" charset="-120"/>
                <a:ea typeface="標楷體" panose="03000509000000000000" pitchFamily="65" charset="-120"/>
              </a:rPr>
              <a:t>11</a:t>
            </a:r>
            <a:r>
              <a:rPr lang="en-US" altLang="zh-TW" sz="2000" dirty="0">
                <a:solidFill>
                  <a:srgbClr val="FF0000"/>
                </a:solidFill>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種，為</a:t>
            </a:r>
            <a:r>
              <a:rPr lang="en-US" altLang="zh-TW" sz="2000" dirty="0">
                <a:solidFill>
                  <a:srgbClr val="0070C0"/>
                </a:solidFill>
                <a:latin typeface="標楷體" panose="03000509000000000000" pitchFamily="65" charset="-120"/>
                <a:ea typeface="標楷體" panose="03000509000000000000" pitchFamily="65" charset="-120"/>
              </a:rPr>
              <a:t>N1-N11</a:t>
            </a:r>
            <a:r>
              <a:rPr lang="zh-TW" altLang="en-US" sz="2000" dirty="0">
                <a:latin typeface="標楷體" panose="03000509000000000000" pitchFamily="65" charset="-120"/>
                <a:ea typeface="標楷體" panose="03000509000000000000" pitchFamily="65" charset="-120"/>
              </a:rPr>
              <a:t>。</a:t>
            </a:r>
          </a:p>
          <a:p>
            <a:endParaRPr lang="zh-TW" altLang="en-US" dirty="0"/>
          </a:p>
        </p:txBody>
      </p:sp>
      <p:sp>
        <p:nvSpPr>
          <p:cNvPr id="8" name="矩形 7"/>
          <p:cNvSpPr>
            <a:spLocks noChangeArrowheads="1"/>
          </p:cNvSpPr>
          <p:nvPr/>
        </p:nvSpPr>
        <p:spPr bwMode="auto">
          <a:xfrm>
            <a:off x="2651568" y="6081818"/>
            <a:ext cx="4802188" cy="460375"/>
          </a:xfrm>
          <a:prstGeom prst="rect">
            <a:avLst/>
          </a:prstGeom>
          <a:solidFill>
            <a:srgbClr val="FFFFCC"/>
          </a:solidFill>
          <a:ln w="9525">
            <a:solidFill>
              <a:schemeClr val="tx1"/>
            </a:solidFill>
            <a:miter lim="800000"/>
            <a:headEnd/>
            <a:tailEnd/>
          </a:ln>
        </p:spPr>
        <p:txBody>
          <a:bodyPr wrap="none">
            <a:spAutoFit/>
          </a:bodyPr>
          <a:lstStyle/>
          <a:p>
            <a:pPr>
              <a:defRPr/>
            </a:pPr>
            <a:r>
              <a:rPr lang="en-US" altLang="zh-TW" sz="2400" dirty="0">
                <a:latin typeface="標楷體" pitchFamily="65" charset="-120"/>
                <a:ea typeface="標楷體" pitchFamily="65" charset="-120"/>
              </a:rPr>
              <a:t>B </a:t>
            </a:r>
            <a:r>
              <a:rPr lang="zh-TW" altLang="en-US" sz="2400" dirty="0">
                <a:latin typeface="標楷體" pitchFamily="65" charset="-120"/>
                <a:ea typeface="標楷體" pitchFamily="65" charset="-120"/>
              </a:rPr>
              <a:t>型及</a:t>
            </a:r>
            <a:r>
              <a:rPr lang="en-US" altLang="zh-TW" sz="2400" dirty="0">
                <a:latin typeface="標楷體" pitchFamily="65" charset="-120"/>
                <a:ea typeface="標楷體" pitchFamily="65" charset="-120"/>
              </a:rPr>
              <a:t>C </a:t>
            </a:r>
            <a:r>
              <a:rPr lang="zh-TW" altLang="en-US" sz="2400" dirty="0">
                <a:latin typeface="標楷體" pitchFamily="65" charset="-120"/>
                <a:ea typeface="標楷體" pitchFamily="65" charset="-120"/>
              </a:rPr>
              <a:t>型流感病毒則</a:t>
            </a:r>
            <a:r>
              <a:rPr lang="zh-TW" altLang="en-US" sz="2400" dirty="0">
                <a:solidFill>
                  <a:srgbClr val="FF0000"/>
                </a:solidFill>
                <a:latin typeface="標楷體" pitchFamily="65" charset="-120"/>
                <a:ea typeface="標楷體" pitchFamily="65" charset="-120"/>
              </a:rPr>
              <a:t>不</a:t>
            </a:r>
            <a:r>
              <a:rPr lang="zh-TW" altLang="en-US" sz="2400" dirty="0">
                <a:latin typeface="標楷體" pitchFamily="65" charset="-120"/>
                <a:ea typeface="標楷體" pitchFamily="65" charset="-120"/>
              </a:rPr>
              <a:t>區分亞型</a:t>
            </a:r>
            <a:endParaRPr lang="zh-TW" altLang="en-US" sz="2400" dirty="0"/>
          </a:p>
        </p:txBody>
      </p:sp>
      <p:sp>
        <p:nvSpPr>
          <p:cNvPr id="2" name="矩形 1">
            <a:extLst>
              <a:ext uri="{FF2B5EF4-FFF2-40B4-BE49-F238E27FC236}">
                <a16:creationId xmlns:a16="http://schemas.microsoft.com/office/drawing/2014/main" id="{C32E1C3A-3DF7-40E7-B54F-5EF54676D6EC}"/>
              </a:ext>
            </a:extLst>
          </p:cNvPr>
          <p:cNvSpPr/>
          <p:nvPr/>
        </p:nvSpPr>
        <p:spPr>
          <a:xfrm>
            <a:off x="6341806" y="1606481"/>
            <a:ext cx="4896464" cy="2554545"/>
          </a:xfrm>
          <a:prstGeom prst="rect">
            <a:avLst/>
          </a:prstGeom>
        </p:spPr>
        <p:txBody>
          <a:bodyPr wrap="square">
            <a:spAutoFit/>
          </a:bodyPr>
          <a:lstStyle/>
          <a:p>
            <a:pPr marL="800100" lvl="1" indent="-342900">
              <a:lnSpc>
                <a:spcPct val="80000"/>
              </a:lnSpc>
              <a:buFont typeface="Arial" panose="020B0604020202020204" pitchFamily="34" charset="0"/>
              <a:buChar char="•"/>
              <a:defRPr/>
            </a:pPr>
            <a:r>
              <a:rPr lang="en-US" altLang="zh-TW" sz="2000" dirty="0">
                <a:solidFill>
                  <a:srgbClr val="0070C0"/>
                </a:solidFill>
                <a:latin typeface="標楷體" pitchFamily="65" charset="-120"/>
                <a:ea typeface="標楷體" pitchFamily="65" charset="-120"/>
              </a:rPr>
              <a:t>PB1, PB2, PA</a:t>
            </a:r>
            <a:r>
              <a:rPr lang="zh-TW" altLang="en-US" sz="2000" dirty="0">
                <a:latin typeface="標楷體" pitchFamily="65" charset="-120"/>
                <a:ea typeface="標楷體" pitchFamily="65" charset="-120"/>
              </a:rPr>
              <a:t>節段編碼的是</a:t>
            </a:r>
            <a:r>
              <a:rPr lang="en-US" altLang="zh-TW" sz="2000" dirty="0">
                <a:latin typeface="標楷體" pitchFamily="65" charset="-120"/>
                <a:ea typeface="標楷體" pitchFamily="65" charset="-120"/>
              </a:rPr>
              <a:t>RNA</a:t>
            </a:r>
            <a:r>
              <a:rPr lang="zh-TW" altLang="en-US" sz="2000" dirty="0">
                <a:latin typeface="標楷體" pitchFamily="65" charset="-120"/>
                <a:ea typeface="標楷體" pitchFamily="65" charset="-120"/>
              </a:rPr>
              <a:t>聚合酶（</a:t>
            </a:r>
            <a:r>
              <a:rPr lang="en-US" altLang="zh-TW" sz="2000" dirty="0">
                <a:latin typeface="標楷體" pitchFamily="65" charset="-120"/>
                <a:ea typeface="標楷體" pitchFamily="65" charset="-120"/>
              </a:rPr>
              <a:t>RNA polymerase</a:t>
            </a:r>
            <a:r>
              <a:rPr lang="zh-TW" altLang="en-US" sz="2000" dirty="0">
                <a:latin typeface="標楷體" pitchFamily="65" charset="-120"/>
                <a:ea typeface="標楷體" pitchFamily="65" charset="-120"/>
              </a:rPr>
              <a:t>）</a:t>
            </a:r>
            <a:endParaRPr lang="en-US" altLang="zh-TW" sz="2000" dirty="0">
              <a:latin typeface="標楷體" pitchFamily="65" charset="-120"/>
              <a:ea typeface="標楷體" pitchFamily="65" charset="-120"/>
            </a:endParaRPr>
          </a:p>
          <a:p>
            <a:pPr marL="800100" lvl="1" indent="-342900">
              <a:lnSpc>
                <a:spcPct val="80000"/>
              </a:lnSpc>
              <a:buFont typeface="Arial" panose="020B0604020202020204" pitchFamily="34" charset="0"/>
              <a:buChar char="•"/>
              <a:defRPr/>
            </a:pPr>
            <a:r>
              <a:rPr lang="en-US" altLang="zh-TW" sz="2000" dirty="0">
                <a:solidFill>
                  <a:srgbClr val="0070C0"/>
                </a:solidFill>
                <a:latin typeface="標楷體" pitchFamily="65" charset="-120"/>
                <a:ea typeface="標楷體" pitchFamily="65" charset="-120"/>
              </a:rPr>
              <a:t>HA</a:t>
            </a:r>
            <a:r>
              <a:rPr lang="zh-TW" altLang="en-US" sz="2000" dirty="0">
                <a:latin typeface="標楷體" pitchFamily="65" charset="-120"/>
                <a:ea typeface="標楷體" pitchFamily="65" charset="-120"/>
              </a:rPr>
              <a:t>節段負責編碼血球凝集素</a:t>
            </a:r>
          </a:p>
          <a:p>
            <a:pPr marL="800100" lvl="1" indent="-342900">
              <a:lnSpc>
                <a:spcPct val="80000"/>
              </a:lnSpc>
              <a:buFont typeface="Arial" panose="020B0604020202020204" pitchFamily="34" charset="0"/>
              <a:buChar char="•"/>
              <a:defRPr/>
            </a:pPr>
            <a:r>
              <a:rPr lang="en-US" altLang="zh-TW" sz="2000" dirty="0">
                <a:solidFill>
                  <a:srgbClr val="0070C0"/>
                </a:solidFill>
                <a:latin typeface="標楷體" pitchFamily="65" charset="-120"/>
                <a:ea typeface="標楷體" pitchFamily="65" charset="-120"/>
              </a:rPr>
              <a:t>NP</a:t>
            </a:r>
            <a:r>
              <a:rPr lang="zh-TW" altLang="en-US" sz="2000" dirty="0">
                <a:latin typeface="標楷體" pitchFamily="65" charset="-120"/>
                <a:ea typeface="標楷體" pitchFamily="65" charset="-120"/>
              </a:rPr>
              <a:t>節段負責編碼核蛋白（</a:t>
            </a:r>
            <a:r>
              <a:rPr lang="en-US" altLang="zh-TW" sz="2000" dirty="0">
                <a:latin typeface="標楷體" pitchFamily="65" charset="-120"/>
                <a:ea typeface="標楷體" pitchFamily="65" charset="-120"/>
              </a:rPr>
              <a:t>nucleoprotein</a:t>
            </a:r>
            <a:r>
              <a:rPr lang="zh-TW" altLang="en-US" sz="2000" dirty="0">
                <a:latin typeface="標楷體" pitchFamily="65" charset="-120"/>
                <a:ea typeface="標楷體" pitchFamily="65" charset="-120"/>
              </a:rPr>
              <a:t>）</a:t>
            </a:r>
            <a:endParaRPr lang="en-US" altLang="zh-TW" sz="2000" dirty="0">
              <a:latin typeface="標楷體" pitchFamily="65" charset="-120"/>
              <a:ea typeface="標楷體" pitchFamily="65" charset="-120"/>
            </a:endParaRPr>
          </a:p>
          <a:p>
            <a:pPr marL="800100" lvl="1" indent="-342900">
              <a:lnSpc>
                <a:spcPct val="80000"/>
              </a:lnSpc>
              <a:buFont typeface="Arial" panose="020B0604020202020204" pitchFamily="34" charset="0"/>
              <a:buChar char="•"/>
              <a:defRPr/>
            </a:pPr>
            <a:r>
              <a:rPr lang="en-US" altLang="zh-TW" sz="2000" dirty="0">
                <a:solidFill>
                  <a:srgbClr val="0070C0"/>
                </a:solidFill>
                <a:latin typeface="標楷體" pitchFamily="65" charset="-120"/>
                <a:ea typeface="標楷體" pitchFamily="65" charset="-120"/>
              </a:rPr>
              <a:t>NA</a:t>
            </a:r>
            <a:r>
              <a:rPr lang="zh-TW" altLang="en-US" sz="2000" dirty="0">
                <a:latin typeface="標楷體" pitchFamily="65" charset="-120"/>
                <a:ea typeface="標楷體" pitchFamily="65" charset="-120"/>
              </a:rPr>
              <a:t>節段編碼的是神經胺酸酶</a:t>
            </a:r>
            <a:endParaRPr lang="en-US" altLang="zh-TW" sz="2000" dirty="0">
              <a:latin typeface="標楷體" pitchFamily="65" charset="-120"/>
              <a:ea typeface="標楷體" pitchFamily="65" charset="-120"/>
            </a:endParaRPr>
          </a:p>
          <a:p>
            <a:pPr marL="800100" lvl="1" indent="-342900">
              <a:lnSpc>
                <a:spcPct val="80000"/>
              </a:lnSpc>
              <a:buFont typeface="Arial" panose="020B0604020202020204" pitchFamily="34" charset="0"/>
              <a:buChar char="•"/>
              <a:defRPr/>
            </a:pPr>
            <a:r>
              <a:rPr lang="en-US" altLang="zh-TW" sz="2000" dirty="0">
                <a:solidFill>
                  <a:srgbClr val="0070C0"/>
                </a:solidFill>
                <a:latin typeface="標楷體" pitchFamily="65" charset="-120"/>
                <a:ea typeface="標楷體" pitchFamily="65" charset="-120"/>
              </a:rPr>
              <a:t>M</a:t>
            </a:r>
            <a:r>
              <a:rPr lang="zh-TW" altLang="en-US" sz="2000" dirty="0">
                <a:latin typeface="標楷體" pitchFamily="65" charset="-120"/>
                <a:ea typeface="標楷體" pitchFamily="65" charset="-120"/>
              </a:rPr>
              <a:t>節段編碼基質蛋白</a:t>
            </a:r>
            <a:endParaRPr lang="en-US" altLang="zh-TW" sz="2000" dirty="0">
              <a:latin typeface="標楷體" pitchFamily="65" charset="-120"/>
              <a:ea typeface="標楷體" pitchFamily="65" charset="-120"/>
            </a:endParaRPr>
          </a:p>
          <a:p>
            <a:pPr marL="800100" lvl="1" indent="-342900">
              <a:lnSpc>
                <a:spcPct val="80000"/>
              </a:lnSpc>
              <a:buFont typeface="Arial" panose="020B0604020202020204" pitchFamily="34" charset="0"/>
              <a:buChar char="•"/>
              <a:defRPr/>
            </a:pPr>
            <a:r>
              <a:rPr lang="en-US" altLang="zh-TW" sz="2000" dirty="0">
                <a:solidFill>
                  <a:srgbClr val="0070C0"/>
                </a:solidFill>
                <a:latin typeface="標楷體" pitchFamily="65" charset="-120"/>
                <a:ea typeface="標楷體" pitchFamily="65" charset="-120"/>
              </a:rPr>
              <a:t>NS</a:t>
            </a:r>
            <a:r>
              <a:rPr lang="zh-TW" altLang="en-US" sz="2000" dirty="0">
                <a:latin typeface="標楷體" pitchFamily="65" charset="-120"/>
                <a:ea typeface="標楷體" pitchFamily="65" charset="-120"/>
              </a:rPr>
              <a:t>節段編碼的是具有剪接</a:t>
            </a:r>
            <a:r>
              <a:rPr lang="en-US" altLang="zh-TW" sz="2000" dirty="0">
                <a:latin typeface="標楷體" pitchFamily="65" charset="-120"/>
                <a:ea typeface="標楷體" pitchFamily="65" charset="-120"/>
              </a:rPr>
              <a:t>RNA</a:t>
            </a:r>
            <a:r>
              <a:rPr lang="zh-TW" altLang="en-US" sz="2000" dirty="0">
                <a:latin typeface="標楷體" pitchFamily="65" charset="-120"/>
                <a:ea typeface="標楷體" pitchFamily="65" charset="-120"/>
              </a:rPr>
              <a:t>（</a:t>
            </a:r>
            <a:r>
              <a:rPr lang="en-US" altLang="zh-TW" sz="2000" dirty="0">
                <a:latin typeface="標楷體" pitchFamily="65" charset="-120"/>
                <a:ea typeface="標楷體" pitchFamily="65" charset="-120"/>
              </a:rPr>
              <a:t>RNA splicing</a:t>
            </a:r>
            <a:r>
              <a:rPr lang="zh-TW" altLang="en-US" sz="2000" dirty="0">
                <a:latin typeface="標楷體" pitchFamily="65" charset="-120"/>
                <a:ea typeface="標楷體" pitchFamily="65" charset="-120"/>
              </a:rPr>
              <a:t>）功能的非結構蛋白（</a:t>
            </a:r>
            <a:r>
              <a:rPr lang="en-US" altLang="zh-TW" sz="2000" dirty="0">
                <a:latin typeface="標楷體" pitchFamily="65" charset="-120"/>
                <a:ea typeface="標楷體" pitchFamily="65" charset="-120"/>
              </a:rPr>
              <a:t>nonstructural protein)</a:t>
            </a:r>
            <a:endParaRPr lang="zh-TW" altLang="en-US" sz="2000" dirty="0">
              <a:latin typeface="標楷體" pitchFamily="65" charset="-120"/>
              <a:ea typeface="標楷體" pitchFamily="65" charset="-120"/>
            </a:endParaRPr>
          </a:p>
        </p:txBody>
      </p:sp>
      <p:pic>
        <p:nvPicPr>
          <p:cNvPr id="3" name="圖片 2">
            <a:extLst>
              <a:ext uri="{FF2B5EF4-FFF2-40B4-BE49-F238E27FC236}">
                <a16:creationId xmlns:a16="http://schemas.microsoft.com/office/drawing/2014/main" id="{B8E1C17F-D1F8-4F8F-8E9C-59EC5B38CB8E}"/>
              </a:ext>
            </a:extLst>
          </p:cNvPr>
          <p:cNvPicPr>
            <a:picLocks noChangeAspect="1"/>
          </p:cNvPicPr>
          <p:nvPr/>
        </p:nvPicPr>
        <p:blipFill>
          <a:blip r:embed="rId3"/>
          <a:stretch>
            <a:fillRect/>
          </a:stretch>
        </p:blipFill>
        <p:spPr>
          <a:xfrm>
            <a:off x="242567" y="776182"/>
            <a:ext cx="5942334" cy="3523846"/>
          </a:xfrm>
          <a:prstGeom prst="rect">
            <a:avLst/>
          </a:prstGeom>
        </p:spPr>
      </p:pic>
    </p:spTree>
    <p:extLst>
      <p:ext uri="{BB962C8B-B14F-4D97-AF65-F5344CB8AC3E}">
        <p14:creationId xmlns:p14="http://schemas.microsoft.com/office/powerpoint/2010/main" val="1588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A2F7E-4F44-40A7-BB94-931B27BA76FB}"/>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r>
              <a:rPr lang="zh-TW" altLang="en-US" dirty="0">
                <a:latin typeface="標楷體" panose="03000509000000000000" pitchFamily="65" charset="-120"/>
                <a:ea typeface="標楷體" panose="03000509000000000000" pitchFamily="65" charset="-120"/>
              </a:rPr>
              <a:t>大綱</a:t>
            </a:r>
          </a:p>
        </p:txBody>
      </p:sp>
      <p:sp>
        <p:nvSpPr>
          <p:cNvPr id="3" name="內容版面配置區 2">
            <a:extLst>
              <a:ext uri="{FF2B5EF4-FFF2-40B4-BE49-F238E27FC236}">
                <a16:creationId xmlns:a16="http://schemas.microsoft.com/office/drawing/2014/main" id="{0E9F0C55-6806-4B28-BD91-F97EABA4E307}"/>
              </a:ext>
            </a:extLst>
          </p:cNvPr>
          <p:cNvSpPr>
            <a:spLocks noGrp="1"/>
          </p:cNvSpPr>
          <p:nvPr>
            <p:ph idx="1"/>
          </p:nvPr>
        </p:nvSpPr>
        <p:spPr/>
        <p:txBody>
          <a:bodyPr/>
          <a:lstStyle/>
          <a:p>
            <a:r>
              <a:rPr lang="zh-TW" altLang="en-US" dirty="0">
                <a:latin typeface="標楷體" panose="03000509000000000000" pitchFamily="65" charset="-120"/>
                <a:ea typeface="標楷體" panose="03000509000000000000" pitchFamily="65" charset="-120"/>
              </a:rPr>
              <a:t>在</a:t>
            </a:r>
            <a:r>
              <a:rPr lang="en-US" altLang="zh-TW" dirty="0">
                <a:latin typeface="標楷體" panose="03000509000000000000" pitchFamily="65" charset="-120"/>
                <a:ea typeface="標楷體" panose="03000509000000000000" pitchFamily="65" charset="-120"/>
              </a:rPr>
              <a:t>COVID-19</a:t>
            </a:r>
            <a:r>
              <a:rPr lang="zh-TW" altLang="en-US" dirty="0">
                <a:latin typeface="標楷體" panose="03000509000000000000" pitchFamily="65" charset="-120"/>
                <a:ea typeface="標楷體" panose="03000509000000000000" pitchFamily="65" charset="-120"/>
              </a:rPr>
              <a:t>疫情下，流感的疫情如何呢</a:t>
            </a:r>
            <a:r>
              <a:rPr lang="en-US" altLang="zh-TW" dirty="0">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在</a:t>
            </a:r>
            <a:r>
              <a:rPr lang="en-US" altLang="zh-TW" dirty="0">
                <a:solidFill>
                  <a:schemeClr val="bg1">
                    <a:lumMod val="85000"/>
                  </a:schemeClr>
                </a:solidFill>
                <a:latin typeface="標楷體" panose="03000509000000000000" pitchFamily="65" charset="-120"/>
                <a:ea typeface="標楷體" panose="03000509000000000000" pitchFamily="65" charset="-120"/>
              </a:rPr>
              <a:t>COVID-19</a:t>
            </a:r>
            <a:r>
              <a:rPr lang="zh-TW" altLang="en-US" dirty="0">
                <a:solidFill>
                  <a:schemeClr val="bg1">
                    <a:lumMod val="85000"/>
                  </a:schemeClr>
                </a:solidFill>
                <a:latin typeface="標楷體" panose="03000509000000000000" pitchFamily="65" charset="-120"/>
                <a:ea typeface="標楷體" panose="03000509000000000000" pitchFamily="65" charset="-120"/>
              </a:rPr>
              <a:t>疫情下，其它呼吸道病毒的疫情如何呢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放寬</a:t>
            </a:r>
            <a:r>
              <a:rPr lang="en-US" altLang="zh-TW" dirty="0">
                <a:solidFill>
                  <a:schemeClr val="bg1">
                    <a:lumMod val="85000"/>
                  </a:schemeClr>
                </a:solidFill>
                <a:latin typeface="標楷體" panose="03000509000000000000" pitchFamily="65" charset="-120"/>
                <a:ea typeface="標楷體" panose="03000509000000000000" pitchFamily="65" charset="-120"/>
              </a:rPr>
              <a:t>non-pharmaceutical</a:t>
            </a:r>
            <a:r>
              <a:rPr lang="zh-TW" altLang="en-US" dirty="0">
                <a:solidFill>
                  <a:schemeClr val="bg1">
                    <a:lumMod val="85000"/>
                  </a:schemeClr>
                </a:solidFill>
                <a:latin typeface="標楷體" panose="03000509000000000000" pitchFamily="65" charset="-120"/>
                <a:ea typeface="標楷體" panose="03000509000000000000" pitchFamily="65" charset="-120"/>
              </a:rPr>
              <a:t> </a:t>
            </a:r>
            <a:r>
              <a:rPr lang="en-US" altLang="zh-TW" dirty="0">
                <a:solidFill>
                  <a:schemeClr val="bg1">
                    <a:lumMod val="85000"/>
                  </a:schemeClr>
                </a:solidFill>
                <a:latin typeface="標楷體" panose="03000509000000000000" pitchFamily="65" charset="-120"/>
                <a:ea typeface="標楷體" panose="03000509000000000000" pitchFamily="65" charset="-120"/>
              </a:rPr>
              <a:t>interventions</a:t>
            </a:r>
            <a:r>
              <a:rPr lang="zh-TW" altLang="en-US" dirty="0">
                <a:solidFill>
                  <a:schemeClr val="bg1">
                    <a:lumMod val="85000"/>
                  </a:schemeClr>
                </a:solidFill>
                <a:latin typeface="標楷體" panose="03000509000000000000" pitchFamily="65" charset="-120"/>
                <a:ea typeface="標楷體" panose="03000509000000000000" pitchFamily="65" charset="-120"/>
              </a:rPr>
              <a:t>管制後，呼吸道感染的疫情可能會如何呢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為什麼我們要來認識流感的威脅呢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流感的症狀、併發症與其它病原菌的共同感染</a:t>
            </a:r>
            <a:endParaRPr lang="en-US" altLang="zh-TW" dirty="0">
              <a:solidFill>
                <a:schemeClr val="bg1">
                  <a:lumMod val="85000"/>
                </a:schemeClr>
              </a:solidFill>
              <a:latin typeface="標楷體" panose="03000509000000000000" pitchFamily="65" charset="-120"/>
              <a:ea typeface="標楷體" panose="03000509000000000000" pitchFamily="65" charset="-120"/>
            </a:endParaRPr>
          </a:p>
          <a:p>
            <a:r>
              <a:rPr lang="zh-TW" altLang="en-US" dirty="0">
                <a:solidFill>
                  <a:schemeClr val="bg1">
                    <a:lumMod val="85000"/>
                  </a:schemeClr>
                </a:solidFill>
                <a:latin typeface="標楷體" panose="03000509000000000000" pitchFamily="65" charset="-120"/>
                <a:ea typeface="標楷體" panose="03000509000000000000" pitchFamily="65" charset="-120"/>
              </a:rPr>
              <a:t>抗藥性流感病毒株</a:t>
            </a:r>
          </a:p>
        </p:txBody>
      </p:sp>
    </p:spTree>
    <p:extLst>
      <p:ext uri="{BB962C8B-B14F-4D97-AF65-F5344CB8AC3E}">
        <p14:creationId xmlns:p14="http://schemas.microsoft.com/office/powerpoint/2010/main" val="3403591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DE6478-FF55-4C58-B5BC-170DC2C03EB4}"/>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defRPr/>
            </a:pPr>
            <a:r>
              <a:rPr lang="en-US" altLang="zh-TW" dirty="0">
                <a:latin typeface="標楷體" pitchFamily="65" charset="-120"/>
                <a:ea typeface="標楷體" pitchFamily="65" charset="-120"/>
              </a:rPr>
              <a:t>A</a:t>
            </a:r>
            <a:r>
              <a:rPr lang="zh-TW" altLang="en-US" dirty="0">
                <a:latin typeface="標楷體" pitchFamily="65" charset="-120"/>
                <a:ea typeface="標楷體" pitchFamily="65" charset="-120"/>
              </a:rPr>
              <a:t>型流感的生命週期</a:t>
            </a:r>
          </a:p>
        </p:txBody>
      </p:sp>
      <p:sp>
        <p:nvSpPr>
          <p:cNvPr id="4" name="內容版面配置區 3">
            <a:extLst>
              <a:ext uri="{FF2B5EF4-FFF2-40B4-BE49-F238E27FC236}">
                <a16:creationId xmlns:a16="http://schemas.microsoft.com/office/drawing/2014/main" id="{5C9B0191-0F10-42F4-848E-28DE73E55232}"/>
              </a:ext>
            </a:extLst>
          </p:cNvPr>
          <p:cNvSpPr>
            <a:spLocks noGrp="1"/>
          </p:cNvSpPr>
          <p:nvPr>
            <p:ph sz="half" idx="1"/>
          </p:nvPr>
        </p:nvSpPr>
        <p:spPr/>
        <p:txBody>
          <a:bodyPr/>
          <a:lstStyle/>
          <a:p>
            <a:pPr marL="285750" indent="-285750">
              <a:defRPr/>
            </a:pPr>
            <a:r>
              <a:rPr lang="en-US" altLang="zh-TW" sz="2000" b="1" dirty="0" err="1">
                <a:solidFill>
                  <a:srgbClr val="0070C0"/>
                </a:solidFill>
              </a:rPr>
              <a:t>Hemagglutinin</a:t>
            </a:r>
            <a:r>
              <a:rPr lang="en-US" altLang="zh-TW" sz="2000" b="1" dirty="0">
                <a:solidFill>
                  <a:srgbClr val="0070C0"/>
                </a:solidFill>
              </a:rPr>
              <a:t> (HA) </a:t>
            </a:r>
            <a:r>
              <a:rPr lang="zh-TW" altLang="en-US" sz="2000" b="1" dirty="0">
                <a:solidFill>
                  <a:srgbClr val="0070C0"/>
                </a:solidFill>
              </a:rPr>
              <a:t>：</a:t>
            </a:r>
            <a:endParaRPr lang="en-US" altLang="zh-TW" sz="2000" b="1" dirty="0">
              <a:solidFill>
                <a:srgbClr val="0070C0"/>
              </a:solidFill>
            </a:endParaRPr>
          </a:p>
          <a:p>
            <a:pPr lvl="1">
              <a:defRPr/>
            </a:pPr>
            <a:r>
              <a:rPr lang="en-US" altLang="zh-TW" sz="1800" dirty="0"/>
              <a:t>Receptor binding (</a:t>
            </a:r>
            <a:r>
              <a:rPr lang="en-US" altLang="zh-TW" sz="1800" dirty="0" err="1"/>
              <a:t>sialic</a:t>
            </a:r>
            <a:r>
              <a:rPr lang="en-US" altLang="zh-TW" sz="1800" dirty="0"/>
              <a:t> acid)</a:t>
            </a:r>
          </a:p>
          <a:p>
            <a:pPr lvl="1">
              <a:defRPr/>
            </a:pPr>
            <a:r>
              <a:rPr lang="en-US" altLang="zh-TW" sz="1800" dirty="0"/>
              <a:t>Membrane fusion</a:t>
            </a:r>
          </a:p>
          <a:p>
            <a:pPr lvl="1">
              <a:defRPr/>
            </a:pPr>
            <a:r>
              <a:rPr lang="en-US" altLang="zh-TW" sz="1800" dirty="0"/>
              <a:t>Neutralizing antibody target</a:t>
            </a:r>
          </a:p>
          <a:p>
            <a:pPr marL="285750" indent="-285750">
              <a:defRPr/>
            </a:pPr>
            <a:r>
              <a:rPr lang="en-US" altLang="zh-TW" sz="2000" b="1" dirty="0">
                <a:solidFill>
                  <a:srgbClr val="0070C0"/>
                </a:solidFill>
              </a:rPr>
              <a:t>Neuraminidase (NA)</a:t>
            </a:r>
            <a:r>
              <a:rPr lang="zh-TW" altLang="en-US" sz="2000" b="1" dirty="0">
                <a:solidFill>
                  <a:srgbClr val="0070C0"/>
                </a:solidFill>
              </a:rPr>
              <a:t>：</a:t>
            </a:r>
            <a:endParaRPr lang="en-US" altLang="zh-TW" sz="2000" b="1" dirty="0">
              <a:solidFill>
                <a:srgbClr val="0070C0"/>
              </a:solidFill>
            </a:endParaRPr>
          </a:p>
          <a:p>
            <a:pPr lvl="1">
              <a:defRPr/>
            </a:pPr>
            <a:r>
              <a:rPr lang="en-US" altLang="zh-TW" sz="1800" dirty="0"/>
              <a:t>Remove </a:t>
            </a:r>
            <a:r>
              <a:rPr lang="en-US" altLang="zh-TW" sz="1800" dirty="0" err="1"/>
              <a:t>sialic</a:t>
            </a:r>
            <a:r>
              <a:rPr lang="en-US" altLang="zh-TW" sz="1800" dirty="0"/>
              <a:t> acid residues</a:t>
            </a:r>
          </a:p>
          <a:p>
            <a:pPr lvl="1">
              <a:defRPr/>
            </a:pPr>
            <a:r>
              <a:rPr lang="en-US" altLang="zh-TW" sz="1800" dirty="0" err="1"/>
              <a:t>Virion</a:t>
            </a:r>
            <a:r>
              <a:rPr lang="en-US" altLang="zh-TW" sz="1800" dirty="0"/>
              <a:t> release</a:t>
            </a:r>
          </a:p>
          <a:p>
            <a:pPr marL="285750" indent="-285750">
              <a:defRPr/>
            </a:pPr>
            <a:r>
              <a:rPr lang="en-US" altLang="zh-TW" sz="2000" b="1" dirty="0">
                <a:solidFill>
                  <a:srgbClr val="0070C0"/>
                </a:solidFill>
              </a:rPr>
              <a:t>Ion channel (M2)</a:t>
            </a:r>
            <a:r>
              <a:rPr lang="zh-TW" altLang="en-US" sz="2000" b="1" dirty="0">
                <a:solidFill>
                  <a:srgbClr val="0070C0"/>
                </a:solidFill>
              </a:rPr>
              <a:t>：</a:t>
            </a:r>
            <a:endParaRPr lang="en-US" altLang="zh-TW" sz="2000" b="1" dirty="0">
              <a:solidFill>
                <a:srgbClr val="0070C0"/>
              </a:solidFill>
            </a:endParaRPr>
          </a:p>
          <a:p>
            <a:pPr lvl="1">
              <a:defRPr/>
            </a:pPr>
            <a:r>
              <a:rPr lang="en-US" altLang="zh-TW" sz="1800" dirty="0"/>
              <a:t>H</a:t>
            </a:r>
            <a:r>
              <a:rPr lang="en-US" altLang="zh-TW" sz="1800" baseline="30000" dirty="0"/>
              <a:t>+</a:t>
            </a:r>
            <a:r>
              <a:rPr lang="en-US" altLang="zh-TW" sz="1800" dirty="0"/>
              <a:t>-dependent </a:t>
            </a:r>
            <a:r>
              <a:rPr lang="en-US" altLang="zh-TW" sz="1800" dirty="0" err="1"/>
              <a:t>uncoating</a:t>
            </a:r>
            <a:endParaRPr lang="en-US" altLang="zh-TW" sz="1800" dirty="0"/>
          </a:p>
          <a:p>
            <a:pPr lvl="1">
              <a:defRPr/>
            </a:pPr>
            <a:r>
              <a:rPr lang="en-US" altLang="zh-TW" sz="1800" dirty="0"/>
              <a:t>Influenza </a:t>
            </a:r>
            <a:r>
              <a:rPr lang="en-US" altLang="zh-TW" sz="1800" dirty="0">
                <a:solidFill>
                  <a:srgbClr val="FFFF99"/>
                </a:solidFill>
              </a:rPr>
              <a:t>A</a:t>
            </a:r>
            <a:r>
              <a:rPr lang="en-US" altLang="zh-TW" sz="1800" dirty="0"/>
              <a:t> only</a:t>
            </a:r>
          </a:p>
          <a:p>
            <a:pPr>
              <a:defRPr/>
            </a:pPr>
            <a:endParaRPr lang="zh-TW" altLang="en-US" dirty="0"/>
          </a:p>
        </p:txBody>
      </p:sp>
      <p:pic>
        <p:nvPicPr>
          <p:cNvPr id="144387" name="Picture 3">
            <a:extLst>
              <a:ext uri="{FF2B5EF4-FFF2-40B4-BE49-F238E27FC236}">
                <a16:creationId xmlns:a16="http://schemas.microsoft.com/office/drawing/2014/main" id="{BB57A06B-6ED8-404E-A199-E97E95434807}"/>
              </a:ext>
            </a:extLst>
          </p:cNvPr>
          <p:cNvPicPr>
            <a:picLocks noChangeAspect="1" noChangeArrowheads="1"/>
          </p:cNvPicPr>
          <p:nvPr/>
        </p:nvPicPr>
        <p:blipFill rotWithShape="1">
          <a:blip r:embed="rId3">
            <a:extLst/>
          </a:blip>
          <a:srcRect l="26661" t="6547" r="28271" b="6250"/>
          <a:stretch/>
        </p:blipFill>
        <p:spPr bwMode="auto">
          <a:xfrm>
            <a:off x="6964686" y="1825625"/>
            <a:ext cx="4200575" cy="4569685"/>
          </a:xfrm>
          <a:prstGeom prst="rect">
            <a:avLst/>
          </a:prstGeom>
          <a:ln w="88900" cap="sq" cmpd="thickThin">
            <a:solidFill>
              <a:srgbClr val="000000"/>
            </a:solidFill>
            <a:prstDash val="solid"/>
            <a:miter lim="800000"/>
          </a:ln>
          <a:effectLst>
            <a:innerShdw blurRad="76200">
              <a:srgbClr val="000000"/>
            </a:innerShdw>
          </a:effectLst>
          <a:extLst/>
        </p:spPr>
      </p:pic>
      <p:sp>
        <p:nvSpPr>
          <p:cNvPr id="27654" name="矩形 5">
            <a:extLst>
              <a:ext uri="{FF2B5EF4-FFF2-40B4-BE49-F238E27FC236}">
                <a16:creationId xmlns:a16="http://schemas.microsoft.com/office/drawing/2014/main" id="{01225FB3-B7E4-4BFD-B273-84F4C904F49E}"/>
              </a:ext>
            </a:extLst>
          </p:cNvPr>
          <p:cNvSpPr>
            <a:spLocks noChangeArrowheads="1"/>
          </p:cNvSpPr>
          <p:nvPr/>
        </p:nvSpPr>
        <p:spPr bwMode="auto">
          <a:xfrm>
            <a:off x="8003196" y="6557136"/>
            <a:ext cx="4248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r>
              <a:rPr lang="en-US" altLang="zh-TW" sz="1400"/>
              <a:t>Nature Structural &amp; Molecular Biology 17,530–538(2010</a:t>
            </a:r>
            <a:endParaRPr lang="zh-TW" altLang="en-US" sz="1400"/>
          </a:p>
        </p:txBody>
      </p:sp>
      <p:sp>
        <p:nvSpPr>
          <p:cNvPr id="3" name="橢圓 2">
            <a:extLst>
              <a:ext uri="{FF2B5EF4-FFF2-40B4-BE49-F238E27FC236}">
                <a16:creationId xmlns:a16="http://schemas.microsoft.com/office/drawing/2014/main" id="{B68245D9-B539-4EE3-A0E2-1445C3C820F3}"/>
              </a:ext>
            </a:extLst>
          </p:cNvPr>
          <p:cNvSpPr/>
          <p:nvPr/>
        </p:nvSpPr>
        <p:spPr>
          <a:xfrm>
            <a:off x="7844803" y="2152751"/>
            <a:ext cx="504825" cy="268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5">
            <a:extLst>
              <a:ext uri="{FF2B5EF4-FFF2-40B4-BE49-F238E27FC236}">
                <a16:creationId xmlns:a16="http://schemas.microsoft.com/office/drawing/2014/main" id="{6C87DBD9-C7A1-47F9-B875-E7A28C46440B}"/>
              </a:ext>
            </a:extLst>
          </p:cNvPr>
          <p:cNvSpPr/>
          <p:nvPr/>
        </p:nvSpPr>
        <p:spPr>
          <a:xfrm>
            <a:off x="8003196" y="3046793"/>
            <a:ext cx="503238" cy="268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3"/>
          <p:cNvSpPr>
            <a:spLocks noGrp="1"/>
          </p:cNvSpPr>
          <p:nvPr>
            <p:ph type="ctrTitle" sz="quarter"/>
          </p:nvPr>
        </p:nvSpPr>
        <p:spPr/>
        <p:txBody>
          <a:bodyPr/>
          <a:lstStyle/>
          <a:p>
            <a:r>
              <a:rPr lang="en-US" altLang="zh-TW" dirty="0">
                <a:latin typeface="標楷體" panose="03000509000000000000" pitchFamily="65" charset="-120"/>
                <a:ea typeface="標楷體" panose="03000509000000000000" pitchFamily="65" charset="-120"/>
              </a:rPr>
              <a:t>A</a:t>
            </a:r>
            <a:r>
              <a:rPr lang="zh-TW" altLang="en-US" dirty="0">
                <a:latin typeface="標楷體" panose="03000509000000000000" pitchFamily="65" charset="-120"/>
                <a:ea typeface="標楷體" panose="03000509000000000000" pitchFamily="65" charset="-120"/>
              </a:rPr>
              <a:t>型流感病毒有甚麼獨特之處</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31747" name="副標題 4"/>
          <p:cNvSpPr>
            <a:spLocks noGrp="1"/>
          </p:cNvSpPr>
          <p:nvPr>
            <p:ph type="subTitle" sz="quarter" idx="1"/>
          </p:nvPr>
        </p:nvSpPr>
        <p:spPr/>
        <p:txBody>
          <a:bodyPr anchor="ctr"/>
          <a:lstStyle/>
          <a:p>
            <a:pPr algn="l"/>
            <a:r>
              <a:rPr lang="zh-TW" altLang="en-US" dirty="0">
                <a:latin typeface="標楷體" panose="03000509000000000000" pitchFamily="65" charset="-120"/>
                <a:ea typeface="標楷體" panose="03000509000000000000" pitchFamily="65" charset="-120"/>
              </a:rPr>
              <a:t>跨物種間的感染</a:t>
            </a:r>
            <a:endParaRPr lang="en-US" altLang="zh-TW" dirty="0">
              <a:latin typeface="標楷體" panose="03000509000000000000" pitchFamily="65" charset="-120"/>
              <a:ea typeface="標楷體" panose="03000509000000000000" pitchFamily="65" charset="-120"/>
            </a:endParaRPr>
          </a:p>
          <a:p>
            <a:pPr algn="l"/>
            <a:r>
              <a:rPr lang="zh-TW" altLang="en-US" dirty="0">
                <a:latin typeface="標楷體" panose="03000509000000000000" pitchFamily="65" charset="-120"/>
                <a:ea typeface="標楷體" panose="03000509000000000000" pitchFamily="65" charset="-120"/>
              </a:rPr>
              <a:t>流感病毒</a:t>
            </a:r>
            <a:r>
              <a:rPr lang="zh-TW" altLang="en-US" dirty="0">
                <a:ea typeface="標楷體" panose="03000509000000000000" pitchFamily="65" charset="-120"/>
              </a:rPr>
              <a:t>抗原</a:t>
            </a:r>
            <a:r>
              <a:rPr lang="zh-TW" altLang="en-US" dirty="0">
                <a:latin typeface="標楷體" panose="03000509000000000000" pitchFamily="65" charset="-120"/>
                <a:ea typeface="標楷體" panose="03000509000000000000" pitchFamily="65" charset="-120"/>
              </a:rPr>
              <a:t>多變性</a:t>
            </a:r>
            <a:endParaRPr lang="zh-TW" altLang="en-US" dirty="0"/>
          </a:p>
        </p:txBody>
      </p:sp>
      <p:pic>
        <p:nvPicPr>
          <p:cNvPr id="37892" name="Picture 12"/>
          <p:cNvPicPr>
            <a:picLocks noChangeAspect="1" noChangeArrowheads="1"/>
          </p:cNvPicPr>
          <p:nvPr/>
        </p:nvPicPr>
        <p:blipFill>
          <a:blip r:embed="rId2">
            <a:extLst>
              <a:ext uri="{28A0092B-C50C-407E-A947-70E740481C1C}">
                <a14:useLocalDpi xmlns:a14="http://schemas.microsoft.com/office/drawing/2010/main" val="0"/>
              </a:ext>
            </a:extLst>
          </a:blip>
          <a:srcRect l="12195" t="48170" r="47075" b="21735"/>
          <a:stretch>
            <a:fillRect/>
          </a:stretch>
        </p:blipFill>
        <p:spPr bwMode="auto">
          <a:xfrm>
            <a:off x="8399464" y="4384675"/>
            <a:ext cx="2124075" cy="2471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55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Blue Wing T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190" y="2427888"/>
            <a:ext cx="2740933" cy="165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Mallard d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622" y="2427889"/>
            <a:ext cx="2515323" cy="165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Herring G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4374" y="2427889"/>
            <a:ext cx="1659977" cy="165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7"/>
          <p:cNvSpPr txBox="1">
            <a:spLocks noChangeArrowheads="1"/>
          </p:cNvSpPr>
          <p:nvPr/>
        </p:nvSpPr>
        <p:spPr bwMode="auto">
          <a:xfrm>
            <a:off x="2514437" y="1935217"/>
            <a:ext cx="12096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2000">
                <a:latin typeface="標楷體" panose="03000509000000000000" pitchFamily="65" charset="-120"/>
                <a:ea typeface="標楷體" panose="03000509000000000000" pitchFamily="65" charset="-120"/>
              </a:rPr>
              <a:t>短頸野鴨</a:t>
            </a:r>
            <a:endParaRPr lang="en-US" altLang="zh-TW" sz="2000">
              <a:latin typeface="標楷體" panose="03000509000000000000" pitchFamily="65" charset="-120"/>
              <a:ea typeface="標楷體" panose="03000509000000000000" pitchFamily="65" charset="-120"/>
            </a:endParaRPr>
          </a:p>
        </p:txBody>
      </p:sp>
      <p:sp>
        <p:nvSpPr>
          <p:cNvPr id="29702" name="Text Box 8"/>
          <p:cNvSpPr txBox="1">
            <a:spLocks noChangeArrowheads="1"/>
          </p:cNvSpPr>
          <p:nvPr/>
        </p:nvSpPr>
        <p:spPr bwMode="auto">
          <a:xfrm>
            <a:off x="9444202" y="1787580"/>
            <a:ext cx="6985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2000">
                <a:latin typeface="標楷體" panose="03000509000000000000" pitchFamily="65" charset="-120"/>
                <a:ea typeface="標楷體" panose="03000509000000000000" pitchFamily="65" charset="-120"/>
              </a:rPr>
              <a:t>銀鷗</a:t>
            </a:r>
            <a:endParaRPr lang="en-US" altLang="zh-TW" sz="2000">
              <a:latin typeface="標楷體" panose="03000509000000000000" pitchFamily="65" charset="-120"/>
              <a:ea typeface="標楷體" panose="03000509000000000000" pitchFamily="65" charset="-120"/>
            </a:endParaRPr>
          </a:p>
        </p:txBody>
      </p:sp>
      <p:sp>
        <p:nvSpPr>
          <p:cNvPr id="2" name="標題 1">
            <a:extLst>
              <a:ext uri="{FF2B5EF4-FFF2-40B4-BE49-F238E27FC236}">
                <a16:creationId xmlns:a16="http://schemas.microsoft.com/office/drawing/2014/main" id="{A8B20D65-F480-4DAE-88EC-4AC9F7EB930A}"/>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rgbClr val="000000"/>
            </a:solidFill>
          </a:ln>
        </p:spPr>
        <p:txBody>
          <a:bodyPr/>
          <a:lstStyle/>
          <a:p>
            <a:pPr algn="ctr"/>
            <a:r>
              <a:rPr lang="zh-TW" altLang="en-US" dirty="0">
                <a:solidFill>
                  <a:srgbClr val="FF0000"/>
                </a:solidFill>
                <a:latin typeface="標楷體" panose="03000509000000000000" pitchFamily="65" charset="-120"/>
                <a:ea typeface="標楷體" panose="03000509000000000000" pitchFamily="65" charset="-120"/>
              </a:rPr>
              <a:t>水鳥</a:t>
            </a:r>
            <a:r>
              <a:rPr lang="zh-TW" altLang="en-US" dirty="0">
                <a:latin typeface="標楷體" panose="03000509000000000000" pitchFamily="65" charset="-120"/>
                <a:ea typeface="標楷體" panose="03000509000000000000" pitchFamily="65" charset="-120"/>
              </a:rPr>
              <a:t>是</a:t>
            </a:r>
            <a:r>
              <a:rPr lang="en-US" altLang="zh-TW" dirty="0">
                <a:latin typeface="標楷體" panose="03000509000000000000" pitchFamily="65" charset="-120"/>
                <a:ea typeface="標楷體" panose="03000509000000000000" pitchFamily="65" charset="-120"/>
              </a:rPr>
              <a:t>A</a:t>
            </a:r>
            <a:r>
              <a:rPr lang="zh-TW" altLang="en-US" dirty="0">
                <a:latin typeface="標楷體" panose="03000509000000000000" pitchFamily="65" charset="-120"/>
                <a:ea typeface="標楷體" panose="03000509000000000000" pitchFamily="65" charset="-120"/>
              </a:rPr>
              <a:t>型流感病毒的天然宿主</a:t>
            </a:r>
            <a:endParaRPr lang="zh-TW" altLang="en-US" dirty="0"/>
          </a:p>
        </p:txBody>
      </p:sp>
      <p:sp>
        <p:nvSpPr>
          <p:cNvPr id="9" name="內容版面配置區 8"/>
          <p:cNvSpPr>
            <a:spLocks noGrp="1"/>
          </p:cNvSpPr>
          <p:nvPr>
            <p:ph idx="4294967295"/>
          </p:nvPr>
        </p:nvSpPr>
        <p:spPr>
          <a:xfrm>
            <a:off x="1147268" y="4572601"/>
            <a:ext cx="10206531" cy="1806575"/>
          </a:xfrm>
        </p:spPr>
        <p:txBody>
          <a:bodyPr>
            <a:normAutofit fontScale="92500" lnSpcReduction="10000"/>
          </a:bodyPr>
          <a:lstStyle/>
          <a:p>
            <a:pPr>
              <a:defRPr/>
            </a:pPr>
            <a:r>
              <a:rPr lang="zh-TW" altLang="en-US" dirty="0">
                <a:solidFill>
                  <a:srgbClr val="FF0000"/>
                </a:solidFill>
                <a:latin typeface="標楷體" panose="03000509000000000000" pitchFamily="65" charset="-120"/>
                <a:ea typeface="標楷體" panose="03000509000000000000" pitchFamily="65" charset="-120"/>
              </a:rPr>
              <a:t>水鳥（</a:t>
            </a:r>
            <a:r>
              <a:rPr lang="en-US" altLang="zh-TW" dirty="0">
                <a:solidFill>
                  <a:srgbClr val="FF0000"/>
                </a:solidFill>
                <a:latin typeface="標楷體" panose="03000509000000000000" pitchFamily="65" charset="-120"/>
                <a:ea typeface="標楷體" panose="03000509000000000000" pitchFamily="65" charset="-120"/>
              </a:rPr>
              <a:t>aquatic waterfowl</a:t>
            </a:r>
            <a:r>
              <a:rPr lang="zh-TW" altLang="en-US" dirty="0">
                <a:solidFill>
                  <a:srgbClr val="FF0000"/>
                </a:solidFill>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是</a:t>
            </a:r>
            <a:r>
              <a:rPr lang="en-US" altLang="zh-TW" dirty="0">
                <a:latin typeface="標楷體" panose="03000509000000000000" pitchFamily="65" charset="-120"/>
                <a:ea typeface="標楷體" panose="03000509000000000000" pitchFamily="65" charset="-120"/>
              </a:rPr>
              <a:t>A</a:t>
            </a:r>
            <a:r>
              <a:rPr lang="zh-TW" altLang="en-US" dirty="0">
                <a:latin typeface="標楷體" panose="03000509000000000000" pitchFamily="65" charset="-120"/>
                <a:ea typeface="標楷體" panose="03000509000000000000" pitchFamily="65" charset="-120"/>
              </a:rPr>
              <a:t>型流感病毒的天然宿主，在牠們身上可以分離出大部分的亞型，通常感染的水鳥</a:t>
            </a:r>
            <a:r>
              <a:rPr lang="zh-TW" altLang="en-US" dirty="0">
                <a:solidFill>
                  <a:srgbClr val="0070C0"/>
                </a:solidFill>
                <a:latin typeface="標楷體" panose="03000509000000000000" pitchFamily="65" charset="-120"/>
                <a:ea typeface="標楷體" panose="03000509000000000000" pitchFamily="65" charset="-120"/>
              </a:rPr>
              <a:t>並不會有症狀</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a:defRPr/>
            </a:pPr>
            <a:r>
              <a:rPr lang="zh-TW" altLang="en-US" dirty="0">
                <a:latin typeface="標楷體" panose="03000509000000000000" pitchFamily="65" charset="-120"/>
                <a:ea typeface="標楷體" panose="03000509000000000000" pitchFamily="65" charset="-120"/>
              </a:rPr>
              <a:t>病毒在水鳥的</a:t>
            </a:r>
            <a:r>
              <a:rPr lang="zh-TW" altLang="en-US" dirty="0">
                <a:solidFill>
                  <a:srgbClr val="3399FF"/>
                </a:solidFill>
                <a:latin typeface="標楷體" panose="03000509000000000000" pitchFamily="65" charset="-120"/>
                <a:ea typeface="標楷體" panose="03000509000000000000" pitchFamily="65" charset="-120"/>
              </a:rPr>
              <a:t>腸道內繁殖</a:t>
            </a:r>
            <a:r>
              <a:rPr lang="zh-TW" altLang="en-US" dirty="0">
                <a:latin typeface="標楷體" panose="03000509000000000000" pitchFamily="65" charset="-120"/>
                <a:ea typeface="標楷體" panose="03000509000000000000" pitchFamily="65" charset="-120"/>
              </a:rPr>
              <a:t>，藉由季節性的遷徙，將流感病毒帶到世界各地，經由糞口傳播的途徑傳染給當地的家禽，或更進一步傳染給當地其它的動物。</a:t>
            </a:r>
          </a:p>
        </p:txBody>
      </p:sp>
      <p:sp>
        <p:nvSpPr>
          <p:cNvPr id="29704" name="Text Box 6"/>
          <p:cNvSpPr txBox="1">
            <a:spLocks noChangeArrowheads="1"/>
          </p:cNvSpPr>
          <p:nvPr/>
        </p:nvSpPr>
        <p:spPr bwMode="auto">
          <a:xfrm>
            <a:off x="6165056" y="1935217"/>
            <a:ext cx="9540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2000" dirty="0">
                <a:latin typeface="標楷體" panose="03000509000000000000" pitchFamily="65" charset="-120"/>
                <a:ea typeface="標楷體" panose="03000509000000000000" pitchFamily="65" charset="-120"/>
              </a:rPr>
              <a:t>綠頭鴨</a:t>
            </a:r>
            <a:endParaRPr lang="en-US" altLang="zh-TW"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8163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ccessscience.com/loadBinary.aspx?aID=28545&amp;filename=YB130019FG0020.gif"/>
          <p:cNvPicPr>
            <a:picLocks noChangeAspect="1" noChangeArrowheads="1"/>
          </p:cNvPicPr>
          <p:nvPr/>
        </p:nvPicPr>
        <p:blipFill>
          <a:blip r:embed="rId3">
            <a:extLst/>
          </a:blip>
          <a:srcRect/>
          <a:stretch>
            <a:fillRect/>
          </a:stretch>
        </p:blipFill>
        <p:spPr bwMode="auto">
          <a:xfrm>
            <a:off x="5936179" y="1901461"/>
            <a:ext cx="4940527" cy="3408879"/>
          </a:xfrm>
          <a:prstGeom prst="rect">
            <a:avLst/>
          </a:prstGeom>
          <a:ln w="88900" cap="sq" cmpd="thickThin">
            <a:solidFill>
              <a:srgbClr val="000000"/>
            </a:solidFill>
            <a:prstDash val="solid"/>
            <a:miter lim="800000"/>
          </a:ln>
          <a:effectLst>
            <a:innerShdw blurRad="76200">
              <a:srgbClr val="000000"/>
            </a:innerShdw>
          </a:effectLst>
          <a:extLst/>
        </p:spPr>
      </p:pic>
      <p:sp>
        <p:nvSpPr>
          <p:cNvPr id="36867" name="矩形 1"/>
          <p:cNvSpPr>
            <a:spLocks noChangeArrowheads="1"/>
          </p:cNvSpPr>
          <p:nvPr/>
        </p:nvSpPr>
        <p:spPr bwMode="auto">
          <a:xfrm>
            <a:off x="6873766" y="6507171"/>
            <a:ext cx="50240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600" dirty="0">
                <a:latin typeface="Garamond" panose="02020404030301010803" pitchFamily="18" charset="0"/>
              </a:rPr>
              <a:t>http://www.accessscience.com/search.aspx?rootID=802694</a:t>
            </a:r>
            <a:endParaRPr lang="zh-TW" altLang="en-US" sz="1600" dirty="0">
              <a:latin typeface="Garamond" panose="02020404030301010803" pitchFamily="18" charset="0"/>
            </a:endParaRPr>
          </a:p>
        </p:txBody>
      </p:sp>
      <p:sp>
        <p:nvSpPr>
          <p:cNvPr id="36868" name="標題 1"/>
          <p:cNvSpPr>
            <a:spLocks noGrp="1"/>
          </p:cNvSpPr>
          <p:nvPr>
            <p:ph type="title"/>
          </p:nvPr>
        </p:nvSpPr>
        <p: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rgbClr val="000000"/>
            </a:solidFill>
          </a:ln>
        </p:spPr>
        <p:txBody>
          <a:bodyPr/>
          <a:lstStyle/>
          <a:p>
            <a:pPr algn="ctr"/>
            <a:r>
              <a:rPr lang="zh-TW" altLang="en-US" dirty="0">
                <a:latin typeface="標楷體" panose="03000509000000000000" pitchFamily="65" charset="-120"/>
                <a:ea typeface="標楷體" panose="03000509000000000000" pitchFamily="65" charset="-120"/>
              </a:rPr>
              <a:t>各種</a:t>
            </a:r>
            <a:r>
              <a:rPr lang="en-US" altLang="zh-TW" dirty="0">
                <a:latin typeface="標楷體" panose="03000509000000000000" pitchFamily="65" charset="-120"/>
                <a:ea typeface="標楷體" panose="03000509000000000000" pitchFamily="65" charset="-120"/>
              </a:rPr>
              <a:t>A</a:t>
            </a:r>
            <a:r>
              <a:rPr lang="zh-TW" altLang="en-US" dirty="0">
                <a:latin typeface="標楷體" panose="03000509000000000000" pitchFamily="65" charset="-120"/>
                <a:ea typeface="標楷體" panose="03000509000000000000" pitchFamily="65" charset="-120"/>
              </a:rPr>
              <a:t>型流感亞型的宿主</a:t>
            </a:r>
          </a:p>
        </p:txBody>
      </p:sp>
      <p:pic>
        <p:nvPicPr>
          <p:cNvPr id="6" name="圖片 5">
            <a:extLst>
              <a:ext uri="{FF2B5EF4-FFF2-40B4-BE49-F238E27FC236}">
                <a16:creationId xmlns:a16="http://schemas.microsoft.com/office/drawing/2014/main" id="{A9172244-E55F-4D7E-BD69-835BC25C390B}"/>
              </a:ext>
            </a:extLst>
          </p:cNvPr>
          <p:cNvPicPr>
            <a:picLocks noChangeAspect="1"/>
          </p:cNvPicPr>
          <p:nvPr/>
        </p:nvPicPr>
        <p:blipFill>
          <a:blip r:embed="rId4"/>
          <a:stretch>
            <a:fillRect/>
          </a:stretch>
        </p:blipFill>
        <p:spPr>
          <a:xfrm>
            <a:off x="1315294" y="1901461"/>
            <a:ext cx="3882872" cy="3453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矩形 6">
            <a:extLst>
              <a:ext uri="{FF2B5EF4-FFF2-40B4-BE49-F238E27FC236}">
                <a16:creationId xmlns:a16="http://schemas.microsoft.com/office/drawing/2014/main" id="{86522155-1316-4C2A-A137-0BBF9E00932D}"/>
              </a:ext>
            </a:extLst>
          </p:cNvPr>
          <p:cNvSpPr/>
          <p:nvPr/>
        </p:nvSpPr>
        <p:spPr>
          <a:xfrm>
            <a:off x="1731312" y="6507508"/>
            <a:ext cx="3834139" cy="338554"/>
          </a:xfrm>
          <a:prstGeom prst="rect">
            <a:avLst/>
          </a:prstGeom>
        </p:spPr>
        <p:txBody>
          <a:bodyPr wrap="square">
            <a:spAutoFit/>
          </a:bodyPr>
          <a:lstStyle/>
          <a:p>
            <a:r>
              <a:rPr lang="en-US" altLang="zh-TW" sz="1600" i="1" dirty="0"/>
              <a:t>Infect Drug Resist</a:t>
            </a:r>
            <a:r>
              <a:rPr lang="en-US" altLang="zh-TW" sz="1600" dirty="0"/>
              <a:t>. 2017 Apr 20;10:121-134.</a:t>
            </a:r>
            <a:endParaRPr lang="zh-TW" altLang="en-US" sz="1600" dirty="0"/>
          </a:p>
        </p:txBody>
      </p:sp>
      <p:sp>
        <p:nvSpPr>
          <p:cNvPr id="3" name="矩形 2"/>
          <p:cNvSpPr/>
          <p:nvPr/>
        </p:nvSpPr>
        <p:spPr>
          <a:xfrm>
            <a:off x="785191" y="5539586"/>
            <a:ext cx="10621617" cy="923330"/>
          </a:xfrm>
          <a:prstGeom prst="rect">
            <a:avLst/>
          </a:prstGeom>
          <a:solidFill>
            <a:srgbClr val="FFFFCC"/>
          </a:solidFill>
          <a:ln w="28575">
            <a:solidFill>
              <a:schemeClr val="tx1"/>
            </a:solidFill>
          </a:ln>
        </p:spPr>
        <p:txBody>
          <a:bodyPr wrap="square">
            <a:spAutoFit/>
          </a:bodyPr>
          <a:lstStyle/>
          <a:p>
            <a:pPr marL="285750" indent="-285750">
              <a:buFont typeface="Arial" panose="020B0604020202020204" pitchFamily="34" charset="0"/>
              <a:buChar char="•"/>
              <a:defRPr/>
            </a:pPr>
            <a:r>
              <a:rPr lang="en-US" altLang="zh-TW" dirty="0">
                <a:latin typeface="標楷體" pitchFamily="65" charset="-120"/>
                <a:ea typeface="標楷體" pitchFamily="65" charset="-120"/>
              </a:rPr>
              <a:t>A</a:t>
            </a:r>
            <a:r>
              <a:rPr lang="zh-TW" altLang="en-US" dirty="0">
                <a:latin typeface="標楷體" pitchFamily="65" charset="-120"/>
                <a:ea typeface="標楷體" pitchFamily="65" charset="-120"/>
              </a:rPr>
              <a:t>型流感的自然宿主多為</a:t>
            </a:r>
            <a:r>
              <a:rPr lang="zh-TW" altLang="en-US" dirty="0">
                <a:solidFill>
                  <a:srgbClr val="0070C0"/>
                </a:solidFill>
                <a:latin typeface="標楷體" pitchFamily="65" charset="-120"/>
                <a:ea typeface="標楷體" pitchFamily="65" charset="-120"/>
              </a:rPr>
              <a:t>野生水禽</a:t>
            </a:r>
            <a:r>
              <a:rPr lang="zh-TW" altLang="en-US" dirty="0">
                <a:latin typeface="標楷體" pitchFamily="65" charset="-120"/>
                <a:ea typeface="標楷體" pitchFamily="65" charset="-120"/>
              </a:rPr>
              <a:t>，經過長時間的候鳥遷徙、攜帶病毒感染不同宿主，並持續在物種間演化，目前多種</a:t>
            </a:r>
            <a:r>
              <a:rPr lang="en-US" altLang="zh-TW" dirty="0">
                <a:latin typeface="標楷體" pitchFamily="65" charset="-120"/>
                <a:ea typeface="標楷體" pitchFamily="65" charset="-120"/>
              </a:rPr>
              <a:t>A</a:t>
            </a:r>
            <a:r>
              <a:rPr lang="zh-TW" altLang="en-US" dirty="0">
                <a:latin typeface="標楷體" pitchFamily="65" charset="-120"/>
                <a:ea typeface="標楷體" pitchFamily="65" charset="-120"/>
              </a:rPr>
              <a:t>型流感病毒亞型已能感染</a:t>
            </a:r>
            <a:r>
              <a:rPr lang="zh-TW" altLang="en-US" dirty="0">
                <a:solidFill>
                  <a:srgbClr val="FF0000"/>
                </a:solidFill>
                <a:latin typeface="標楷體" pitchFamily="65" charset="-120"/>
                <a:ea typeface="標楷體" pitchFamily="65" charset="-120"/>
              </a:rPr>
              <a:t>不同物種</a:t>
            </a:r>
            <a:r>
              <a:rPr lang="zh-TW" altLang="en-US" dirty="0">
                <a:latin typeface="標楷體" pitchFamily="65" charset="-120"/>
                <a:ea typeface="標楷體" pitchFamily="65" charset="-120"/>
              </a:rPr>
              <a:t>。</a:t>
            </a:r>
            <a:endParaRPr lang="en-US" altLang="zh-TW" dirty="0">
              <a:latin typeface="標楷體" pitchFamily="65" charset="-120"/>
              <a:ea typeface="標楷體" pitchFamily="65" charset="-120"/>
            </a:endParaRPr>
          </a:p>
          <a:p>
            <a:pPr marL="285750" indent="-285750">
              <a:buFont typeface="Arial" panose="020B0604020202020204" pitchFamily="34" charset="0"/>
              <a:buChar char="•"/>
              <a:defRPr/>
            </a:pPr>
            <a:r>
              <a:rPr lang="zh-TW" altLang="en-US" dirty="0">
                <a:latin typeface="標楷體" pitchFamily="65" charset="-120"/>
                <a:ea typeface="標楷體" pitchFamily="65" charset="-120"/>
              </a:rPr>
              <a:t>其中最常見的亞型包括</a:t>
            </a:r>
            <a:r>
              <a:rPr lang="en-US" altLang="zh-TW" dirty="0">
                <a:solidFill>
                  <a:srgbClr val="0070C0"/>
                </a:solidFill>
                <a:latin typeface="標楷體" pitchFamily="65" charset="-120"/>
                <a:ea typeface="標楷體" pitchFamily="65" charset="-120"/>
              </a:rPr>
              <a:t>H1-H3</a:t>
            </a:r>
            <a:r>
              <a:rPr lang="zh-TW" altLang="en-US" dirty="0">
                <a:latin typeface="標楷體" pitchFamily="65" charset="-120"/>
                <a:ea typeface="標楷體" pitchFamily="65" charset="-120"/>
              </a:rPr>
              <a:t>，主要感染</a:t>
            </a:r>
            <a:r>
              <a:rPr lang="zh-TW" altLang="en-US" dirty="0">
                <a:solidFill>
                  <a:srgbClr val="FF0000"/>
                </a:solidFill>
                <a:latin typeface="標楷體" pitchFamily="65" charset="-120"/>
                <a:ea typeface="標楷體" pitchFamily="65" charset="-120"/>
              </a:rPr>
              <a:t>哺乳類動物</a:t>
            </a:r>
            <a:r>
              <a:rPr lang="zh-TW" altLang="en-US" dirty="0">
                <a:latin typeface="標楷體" pitchFamily="65" charset="-120"/>
                <a:ea typeface="標楷體" pitchFamily="65" charset="-120"/>
              </a:rPr>
              <a:t>，以及</a:t>
            </a:r>
            <a:r>
              <a:rPr lang="en-US" altLang="zh-TW" dirty="0">
                <a:solidFill>
                  <a:srgbClr val="0070C0"/>
                </a:solidFill>
                <a:latin typeface="標楷體" pitchFamily="65" charset="-120"/>
                <a:ea typeface="標楷體" pitchFamily="65" charset="-120"/>
              </a:rPr>
              <a:t>H5</a:t>
            </a:r>
            <a:r>
              <a:rPr lang="zh-TW" altLang="en-US" dirty="0">
                <a:solidFill>
                  <a:srgbClr val="0070C0"/>
                </a:solidFill>
                <a:latin typeface="標楷體" pitchFamily="65" charset="-120"/>
                <a:ea typeface="標楷體" pitchFamily="65" charset="-120"/>
              </a:rPr>
              <a:t>、</a:t>
            </a:r>
            <a:r>
              <a:rPr lang="en-US" altLang="zh-TW" dirty="0">
                <a:solidFill>
                  <a:srgbClr val="0070C0"/>
                </a:solidFill>
                <a:latin typeface="標楷體" pitchFamily="65" charset="-120"/>
                <a:ea typeface="標楷體" pitchFamily="65" charset="-120"/>
              </a:rPr>
              <a:t>H7</a:t>
            </a:r>
            <a:r>
              <a:rPr lang="zh-TW" altLang="en-US" dirty="0">
                <a:solidFill>
                  <a:srgbClr val="0070C0"/>
                </a:solidFill>
                <a:latin typeface="標楷體" pitchFamily="65" charset="-120"/>
                <a:ea typeface="標楷體" pitchFamily="65" charset="-120"/>
              </a:rPr>
              <a:t>、</a:t>
            </a:r>
            <a:r>
              <a:rPr lang="en-US" altLang="zh-TW" dirty="0">
                <a:solidFill>
                  <a:srgbClr val="0070C0"/>
                </a:solidFill>
                <a:latin typeface="標楷體" pitchFamily="65" charset="-120"/>
                <a:ea typeface="標楷體" pitchFamily="65" charset="-120"/>
              </a:rPr>
              <a:t>H9</a:t>
            </a:r>
            <a:r>
              <a:rPr lang="zh-TW" altLang="en-US" dirty="0">
                <a:latin typeface="標楷體" pitchFamily="65" charset="-120"/>
                <a:ea typeface="標楷體" pitchFamily="65" charset="-120"/>
              </a:rPr>
              <a:t>，主要感染</a:t>
            </a:r>
            <a:r>
              <a:rPr lang="zh-TW" altLang="en-US" dirty="0">
                <a:solidFill>
                  <a:srgbClr val="FF0000"/>
                </a:solidFill>
                <a:latin typeface="標楷體" pitchFamily="65" charset="-120"/>
                <a:ea typeface="標楷體" pitchFamily="65" charset="-120"/>
              </a:rPr>
              <a:t>家禽</a:t>
            </a:r>
            <a:r>
              <a:rPr lang="zh-TW" altLang="en-US" dirty="0">
                <a:latin typeface="標楷體" pitchFamily="65" charset="-120"/>
                <a:ea typeface="標楷體" pitchFamily="65" charset="-120"/>
              </a:rPr>
              <a:t>。</a:t>
            </a:r>
          </a:p>
        </p:txBody>
      </p:sp>
    </p:spTree>
    <p:extLst>
      <p:ext uri="{BB962C8B-B14F-4D97-AF65-F5344CB8AC3E}">
        <p14:creationId xmlns:p14="http://schemas.microsoft.com/office/powerpoint/2010/main" val="3453291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3C0326A-C843-4D69-A8E5-AA835CF94C20}"/>
              </a:ext>
            </a:extLst>
          </p:cNvPr>
          <p:cNvPicPr>
            <a:picLocks noChangeAspect="1"/>
          </p:cNvPicPr>
          <p:nvPr/>
        </p:nvPicPr>
        <p:blipFill>
          <a:blip r:embed="rId2"/>
          <a:stretch>
            <a:fillRect/>
          </a:stretch>
        </p:blipFill>
        <p:spPr>
          <a:xfrm>
            <a:off x="3008092" y="1851992"/>
            <a:ext cx="6541575" cy="4048095"/>
          </a:xfrm>
          <a:prstGeom prst="rect">
            <a:avLst/>
          </a:prstGeom>
        </p:spPr>
      </p:pic>
      <p:sp>
        <p:nvSpPr>
          <p:cNvPr id="33795" name="標題 5"/>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rgbClr val="000000"/>
            </a:solidFill>
          </a:ln>
        </p:spPr>
        <p:txBody>
          <a:bodyPr/>
          <a:lstStyle/>
          <a:p>
            <a:pPr algn="ctr"/>
            <a:r>
              <a:rPr lang="en-US" altLang="zh-TW" sz="3600" dirty="0" err="1">
                <a:latin typeface="標楷體" panose="03000509000000000000" pitchFamily="65" charset="-120"/>
                <a:ea typeface="標楷體" panose="03000509000000000000" pitchFamily="65" charset="-120"/>
              </a:rPr>
              <a:t>Sialic</a:t>
            </a:r>
            <a:r>
              <a:rPr lang="en-US" altLang="zh-TW" sz="3600" dirty="0">
                <a:latin typeface="標楷體" panose="03000509000000000000" pitchFamily="65" charset="-120"/>
                <a:ea typeface="標楷體" panose="03000509000000000000" pitchFamily="65" charset="-120"/>
              </a:rPr>
              <a:t> acid</a:t>
            </a:r>
            <a:r>
              <a:rPr lang="zh-TW" altLang="en-US" sz="3600" dirty="0">
                <a:latin typeface="標楷體" panose="03000509000000000000" pitchFamily="65" charset="-120"/>
                <a:ea typeface="標楷體" panose="03000509000000000000" pitchFamily="65" charset="-120"/>
              </a:rPr>
              <a:t>的鍵結決定了流感病毒</a:t>
            </a:r>
            <a:r>
              <a:rPr lang="en-US" altLang="zh-TW" sz="3600" dirty="0">
                <a:latin typeface="標楷體" panose="03000509000000000000" pitchFamily="65" charset="-120"/>
                <a:ea typeface="標楷體" panose="03000509000000000000" pitchFamily="65" charset="-120"/>
              </a:rPr>
              <a:t>HA</a:t>
            </a:r>
            <a:r>
              <a:rPr lang="zh-TW" altLang="en-US" sz="3600" dirty="0">
                <a:latin typeface="標楷體" panose="03000509000000000000" pitchFamily="65" charset="-120"/>
                <a:ea typeface="標楷體" panose="03000509000000000000" pitchFamily="65" charset="-120"/>
              </a:rPr>
              <a:t>受器的連結</a:t>
            </a:r>
          </a:p>
        </p:txBody>
      </p:sp>
      <p:sp>
        <p:nvSpPr>
          <p:cNvPr id="7" name="矩形 6"/>
          <p:cNvSpPr/>
          <p:nvPr/>
        </p:nvSpPr>
        <p:spPr>
          <a:xfrm>
            <a:off x="1988343" y="5653723"/>
            <a:ext cx="8215313" cy="1016000"/>
          </a:xfrm>
          <a:prstGeom prst="rect">
            <a:avLst/>
          </a:prstGeom>
          <a:solidFill>
            <a:srgbClr val="FFFFCC"/>
          </a:solidFill>
          <a:ln w="28575">
            <a:solidFill>
              <a:schemeClr val="tx1"/>
            </a:solidFill>
          </a:ln>
        </p:spPr>
        <p:txBody>
          <a:bodyPr>
            <a:spAutoFit/>
          </a:bodyPr>
          <a:lstStyle/>
          <a:p>
            <a:pPr>
              <a:defRPr/>
            </a:pPr>
            <a:r>
              <a:rPr lang="zh-TW" altLang="en-US" sz="1600" dirty="0">
                <a:latin typeface="標楷體" pitchFamily="65" charset="-120"/>
                <a:ea typeface="標楷體" pitchFamily="65" charset="-120"/>
              </a:rPr>
              <a:t>流感病毒藉由</a:t>
            </a:r>
            <a:r>
              <a:rPr lang="zh-TW" altLang="en-US" sz="1600" dirty="0">
                <a:solidFill>
                  <a:srgbClr val="0070C0"/>
                </a:solidFill>
                <a:latin typeface="標楷體" pitchFamily="65" charset="-120"/>
                <a:ea typeface="標楷體" pitchFamily="65" charset="-120"/>
              </a:rPr>
              <a:t>血球凝集素</a:t>
            </a:r>
            <a:r>
              <a:rPr lang="en-US" altLang="zh-TW" sz="1600" dirty="0">
                <a:solidFill>
                  <a:srgbClr val="0070C0"/>
                </a:solidFill>
                <a:latin typeface="標楷體" pitchFamily="65" charset="-120"/>
                <a:ea typeface="標楷體" pitchFamily="65" charset="-120"/>
              </a:rPr>
              <a:t>HA</a:t>
            </a:r>
            <a:r>
              <a:rPr lang="zh-TW" altLang="en-US" sz="1600" dirty="0">
                <a:latin typeface="標楷體" pitchFamily="65" charset="-120"/>
                <a:ea typeface="標楷體" pitchFamily="65" charset="-120"/>
              </a:rPr>
              <a:t>和宿主細胞的表面接受器</a:t>
            </a:r>
            <a:r>
              <a:rPr lang="zh-TW" altLang="en-US" sz="1600" dirty="0">
                <a:solidFill>
                  <a:srgbClr val="0070C0"/>
                </a:solidFill>
                <a:latin typeface="標楷體" pitchFamily="65" charset="-120"/>
                <a:ea typeface="標楷體" pitchFamily="65" charset="-120"/>
              </a:rPr>
              <a:t>唾液酸（</a:t>
            </a:r>
            <a:r>
              <a:rPr lang="en-US" altLang="zh-TW" sz="1600" dirty="0" err="1">
                <a:solidFill>
                  <a:srgbClr val="0070C0"/>
                </a:solidFill>
                <a:latin typeface="標楷體" pitchFamily="65" charset="-120"/>
                <a:ea typeface="標楷體" pitchFamily="65" charset="-120"/>
              </a:rPr>
              <a:t>sialic</a:t>
            </a:r>
            <a:r>
              <a:rPr lang="en-US" altLang="zh-TW" sz="1600" dirty="0">
                <a:solidFill>
                  <a:srgbClr val="0070C0"/>
                </a:solidFill>
                <a:latin typeface="標楷體" pitchFamily="65" charset="-120"/>
                <a:ea typeface="標楷體" pitchFamily="65" charset="-120"/>
              </a:rPr>
              <a:t> acid</a:t>
            </a:r>
            <a:r>
              <a:rPr lang="zh-TW" altLang="en-US" sz="1600" dirty="0">
                <a:solidFill>
                  <a:srgbClr val="0070C0"/>
                </a:solidFill>
                <a:latin typeface="標楷體" pitchFamily="65" charset="-120"/>
                <a:ea typeface="標楷體" pitchFamily="65" charset="-120"/>
              </a:rPr>
              <a:t>）</a:t>
            </a:r>
            <a:r>
              <a:rPr lang="zh-TW" altLang="en-US" sz="1600" dirty="0">
                <a:latin typeface="標楷體" pitchFamily="65" charset="-120"/>
                <a:ea typeface="標楷體" pitchFamily="65" charset="-120"/>
              </a:rPr>
              <a:t>結合，進而與細胞膜融合，感染宿主細胞。</a:t>
            </a:r>
            <a:endParaRPr lang="en-US" altLang="zh-TW" sz="1600" dirty="0">
              <a:latin typeface="標楷體" pitchFamily="65" charset="-120"/>
              <a:ea typeface="標楷體" pitchFamily="65" charset="-120"/>
            </a:endParaRPr>
          </a:p>
          <a:p>
            <a:pPr>
              <a:defRPr/>
            </a:pP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鳥類的呼吸道細胞的唾液酸是以</a:t>
            </a:r>
            <a:r>
              <a:rPr lang="en-US" altLang="zh-TW" sz="1400" dirty="0">
                <a:solidFill>
                  <a:srgbClr val="FF0000"/>
                </a:solidFill>
                <a:latin typeface="標楷體" pitchFamily="65" charset="-120"/>
                <a:ea typeface="標楷體" pitchFamily="65" charset="-120"/>
              </a:rPr>
              <a:t>α2,3</a:t>
            </a:r>
            <a:r>
              <a:rPr lang="zh-TW" altLang="en-US" sz="1400" dirty="0">
                <a:latin typeface="標楷體" pitchFamily="65" charset="-120"/>
                <a:ea typeface="標楷體" pitchFamily="65" charset="-120"/>
              </a:rPr>
              <a:t>方式與半乳糖結合（</a:t>
            </a:r>
            <a:r>
              <a:rPr lang="en-US" altLang="zh-TW" sz="1400" dirty="0">
                <a:latin typeface="標楷體" pitchFamily="65" charset="-120"/>
                <a:ea typeface="標楷體" pitchFamily="65" charset="-120"/>
              </a:rPr>
              <a:t>SAα2,3Gal</a:t>
            </a:r>
            <a:r>
              <a:rPr lang="zh-TW" altLang="en-US" sz="1400" dirty="0">
                <a:latin typeface="標楷體" pitchFamily="65" charset="-120"/>
                <a:ea typeface="標楷體" pitchFamily="65" charset="-120"/>
              </a:rPr>
              <a:t>），只能和</a:t>
            </a:r>
            <a:r>
              <a:rPr lang="zh-TW" altLang="en-US" sz="1400" dirty="0">
                <a:solidFill>
                  <a:srgbClr val="0070C0"/>
                </a:solidFill>
                <a:latin typeface="標楷體" pitchFamily="65" charset="-120"/>
                <a:ea typeface="標楷體" pitchFamily="65" charset="-120"/>
              </a:rPr>
              <a:t>禽流感病毒</a:t>
            </a:r>
            <a:r>
              <a:rPr lang="zh-TW" altLang="en-US" sz="1400" dirty="0">
                <a:latin typeface="標楷體" pitchFamily="65" charset="-120"/>
                <a:ea typeface="標楷體" pitchFamily="65" charset="-120"/>
              </a:rPr>
              <a:t>結合。</a:t>
            </a:r>
            <a:endParaRPr lang="en-US" altLang="zh-TW" sz="1400" dirty="0">
              <a:latin typeface="標楷體" pitchFamily="65" charset="-120"/>
              <a:ea typeface="標楷體" pitchFamily="65" charset="-120"/>
            </a:endParaRPr>
          </a:p>
          <a:p>
            <a:pPr>
              <a:defRPr/>
            </a:pPr>
            <a:r>
              <a:rPr lang="en-US" altLang="zh-TW" sz="1400" dirty="0">
                <a:latin typeface="標楷體" pitchFamily="65" charset="-120"/>
                <a:ea typeface="標楷體" pitchFamily="65" charset="-120"/>
              </a:rPr>
              <a:t>--</a:t>
            </a:r>
            <a:r>
              <a:rPr lang="zh-TW" altLang="en-US" sz="1400" dirty="0">
                <a:latin typeface="標楷體" pitchFamily="65" charset="-120"/>
                <a:ea typeface="標楷體" pitchFamily="65" charset="-120"/>
              </a:rPr>
              <a:t>而人類呼吸道細胞的唾液酸是以</a:t>
            </a:r>
            <a:r>
              <a:rPr lang="en-US" altLang="zh-TW" sz="1400" dirty="0">
                <a:solidFill>
                  <a:srgbClr val="FF0000"/>
                </a:solidFill>
                <a:latin typeface="標楷體" pitchFamily="65" charset="-120"/>
                <a:ea typeface="標楷體" pitchFamily="65" charset="-120"/>
              </a:rPr>
              <a:t>α2,6</a:t>
            </a:r>
            <a:r>
              <a:rPr lang="zh-TW" altLang="en-US" sz="1400" dirty="0">
                <a:latin typeface="標楷體" pitchFamily="65" charset="-120"/>
                <a:ea typeface="標楷體" pitchFamily="65" charset="-120"/>
              </a:rPr>
              <a:t>方式和半乳糖結合（</a:t>
            </a:r>
            <a:r>
              <a:rPr lang="en-US" altLang="zh-TW" sz="1400" dirty="0">
                <a:latin typeface="標楷體" pitchFamily="65" charset="-120"/>
                <a:ea typeface="標楷體" pitchFamily="65" charset="-120"/>
              </a:rPr>
              <a:t>SAα2,6Gal</a:t>
            </a:r>
            <a:r>
              <a:rPr lang="zh-TW" altLang="en-US" sz="1400" dirty="0">
                <a:latin typeface="標楷體" pitchFamily="65" charset="-120"/>
                <a:ea typeface="標楷體" pitchFamily="65" charset="-120"/>
              </a:rPr>
              <a:t>），只能和</a:t>
            </a:r>
            <a:r>
              <a:rPr lang="zh-TW" altLang="en-US" sz="1400" dirty="0">
                <a:solidFill>
                  <a:srgbClr val="0070C0"/>
                </a:solidFill>
                <a:latin typeface="標楷體" pitchFamily="65" charset="-120"/>
                <a:ea typeface="標楷體" pitchFamily="65" charset="-120"/>
              </a:rPr>
              <a:t>人類流感病毒</a:t>
            </a:r>
            <a:r>
              <a:rPr lang="zh-TW" altLang="en-US" sz="1400" dirty="0">
                <a:latin typeface="標楷體" pitchFamily="65" charset="-120"/>
                <a:ea typeface="標楷體" pitchFamily="65" charset="-120"/>
              </a:rPr>
              <a:t>結合。</a:t>
            </a:r>
          </a:p>
        </p:txBody>
      </p:sp>
    </p:spTree>
    <p:extLst>
      <p:ext uri="{BB962C8B-B14F-4D97-AF65-F5344CB8AC3E}">
        <p14:creationId xmlns:p14="http://schemas.microsoft.com/office/powerpoint/2010/main" val="429178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val 2"/>
          <p:cNvSpPr>
            <a:spLocks noChangeArrowheads="1"/>
          </p:cNvSpPr>
          <p:nvPr/>
        </p:nvSpPr>
        <p:spPr bwMode="auto">
          <a:xfrm>
            <a:off x="3962400" y="685800"/>
            <a:ext cx="5410200" cy="5410200"/>
          </a:xfrm>
          <a:prstGeom prst="ellipse">
            <a:avLst/>
          </a:prstGeom>
          <a:solidFill>
            <a:srgbClr val="CBCBCB"/>
          </a:solidFill>
          <a:ln w="57150">
            <a:solidFill>
              <a:schemeClr val="bg2"/>
            </a:solidFill>
            <a:prstDash val="sysDot"/>
            <a:round/>
            <a:headEnd/>
            <a:tailEnd/>
          </a:ln>
        </p:spPr>
        <p:txBody>
          <a:bodyPr wrap="none" lIns="91435" tIns="45718" rIns="91435" bIns="45718" anchor="ct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en-US" altLang="zh-TW" sz="1800">
              <a:latin typeface="Garamond" panose="02020404030301010803" pitchFamily="18" charset="0"/>
            </a:endParaRPr>
          </a:p>
        </p:txBody>
      </p:sp>
      <p:sp>
        <p:nvSpPr>
          <p:cNvPr id="34819" name="Oval 3"/>
          <p:cNvSpPr>
            <a:spLocks noChangeArrowheads="1"/>
          </p:cNvSpPr>
          <p:nvPr/>
        </p:nvSpPr>
        <p:spPr bwMode="auto">
          <a:xfrm>
            <a:off x="5867400" y="2514600"/>
            <a:ext cx="1600200" cy="1600200"/>
          </a:xfrm>
          <a:prstGeom prst="ellipse">
            <a:avLst/>
          </a:prstGeom>
          <a:solidFill>
            <a:srgbClr val="C0C0C0">
              <a:alpha val="3294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5" tIns="45718" rIns="91435" bIns="45718" anchor="ct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en-US" altLang="zh-TW" sz="1800">
              <a:latin typeface="Garamond" panose="02020404030301010803" pitchFamily="18" charset="0"/>
            </a:endParaRPr>
          </a:p>
        </p:txBody>
      </p:sp>
      <p:sp>
        <p:nvSpPr>
          <p:cNvPr id="34820" name="AutoShape 4"/>
          <p:cNvSpPr>
            <a:spLocks noChangeArrowheads="1"/>
          </p:cNvSpPr>
          <p:nvPr/>
        </p:nvSpPr>
        <p:spPr bwMode="auto">
          <a:xfrm rot="3094886">
            <a:off x="5347494" y="3563144"/>
            <a:ext cx="249238" cy="1066800"/>
          </a:xfrm>
          <a:prstGeom prst="upDownArrow">
            <a:avLst>
              <a:gd name="adj1" fmla="val 50000"/>
              <a:gd name="adj2" fmla="val 85605"/>
            </a:avLst>
          </a:prstGeom>
          <a:solidFill>
            <a:schemeClr val="bg2"/>
          </a:solidFill>
          <a:ln w="9525">
            <a:solidFill>
              <a:schemeClr val="bg2"/>
            </a:solidFill>
            <a:miter lim="800000"/>
            <a:headEnd/>
            <a:tailEnd/>
          </a:ln>
        </p:spPr>
        <p:txBody>
          <a:bodyPr wrap="none" lIns="91435" tIns="45718" rIns="91435" bIns="45718" anchor="ct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en-US" altLang="zh-TW" sz="1800">
              <a:latin typeface="Garamond" panose="02020404030301010803" pitchFamily="18" charset="0"/>
            </a:endParaRPr>
          </a:p>
        </p:txBody>
      </p:sp>
      <p:sp>
        <p:nvSpPr>
          <p:cNvPr id="34821" name="AutoShape 5"/>
          <p:cNvSpPr>
            <a:spLocks noChangeArrowheads="1"/>
          </p:cNvSpPr>
          <p:nvPr/>
        </p:nvSpPr>
        <p:spPr bwMode="auto">
          <a:xfrm rot="1098209">
            <a:off x="8840789" y="3732213"/>
            <a:ext cx="263525" cy="990600"/>
          </a:xfrm>
          <a:prstGeom prst="upDownArrow">
            <a:avLst>
              <a:gd name="adj1" fmla="val 50000"/>
              <a:gd name="adj2" fmla="val 75181"/>
            </a:avLst>
          </a:prstGeom>
          <a:solidFill>
            <a:schemeClr val="bg2"/>
          </a:solidFill>
          <a:ln w="9525">
            <a:solidFill>
              <a:schemeClr val="bg2"/>
            </a:solidFill>
            <a:miter lim="800000"/>
            <a:headEnd/>
            <a:tailEnd/>
          </a:ln>
        </p:spPr>
        <p:txBody>
          <a:bodyPr wrap="none" lIns="91435" tIns="45718" rIns="91435" bIns="45718" anchor="ct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en-US" altLang="zh-TW" sz="1800">
              <a:latin typeface="Garamond" panose="02020404030301010803" pitchFamily="18" charset="0"/>
            </a:endParaRPr>
          </a:p>
        </p:txBody>
      </p:sp>
      <p:sp>
        <p:nvSpPr>
          <p:cNvPr id="34822" name="AutoShape 6"/>
          <p:cNvSpPr>
            <a:spLocks noChangeArrowheads="1"/>
          </p:cNvSpPr>
          <p:nvPr/>
        </p:nvSpPr>
        <p:spPr bwMode="auto">
          <a:xfrm rot="-23275">
            <a:off x="5334000" y="5181600"/>
            <a:ext cx="2667000" cy="228600"/>
          </a:xfrm>
          <a:prstGeom prst="rightArrow">
            <a:avLst>
              <a:gd name="adj1" fmla="val 50000"/>
              <a:gd name="adj2" fmla="val 291667"/>
            </a:avLst>
          </a:prstGeom>
          <a:solidFill>
            <a:schemeClr val="bg2"/>
          </a:solidFill>
          <a:ln w="9525">
            <a:solidFill>
              <a:schemeClr val="bg2"/>
            </a:solidFill>
            <a:miter lim="800000"/>
            <a:headEnd/>
            <a:tailEnd/>
          </a:ln>
        </p:spPr>
        <p:txBody>
          <a:bodyPr wrap="none" lIns="91435" tIns="45718" rIns="91435" bIns="45718" anchor="ct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en-US" altLang="zh-TW" sz="1800">
              <a:latin typeface="Garamond" panose="02020404030301010803" pitchFamily="18" charset="0"/>
            </a:endParaRPr>
          </a:p>
        </p:txBody>
      </p:sp>
      <p:sp>
        <p:nvSpPr>
          <p:cNvPr id="34823" name="AutoShape 7"/>
          <p:cNvSpPr>
            <a:spLocks noChangeArrowheads="1"/>
          </p:cNvSpPr>
          <p:nvPr/>
        </p:nvSpPr>
        <p:spPr bwMode="auto">
          <a:xfrm rot="10800000" flipH="1">
            <a:off x="7620000" y="3352800"/>
            <a:ext cx="1295400" cy="228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bg2"/>
            </a:solidFill>
            <a:miter lim="800000"/>
            <a:headEnd/>
            <a:tailEnd/>
          </a:ln>
        </p:spPr>
        <p:txBody>
          <a:bodyPr wrap="none" lIns="91435" tIns="45718" rIns="91435" bIns="45718" anchor="ctr"/>
          <a:lstStyle/>
          <a:p>
            <a:endParaRPr lang="zh-TW" altLang="en-US"/>
          </a:p>
        </p:txBody>
      </p:sp>
      <p:sp>
        <p:nvSpPr>
          <p:cNvPr id="34824" name="AutoShape 8"/>
          <p:cNvSpPr>
            <a:spLocks noChangeArrowheads="1"/>
          </p:cNvSpPr>
          <p:nvPr/>
        </p:nvSpPr>
        <p:spPr bwMode="auto">
          <a:xfrm rot="2829890" flipV="1">
            <a:off x="7162800" y="4267200"/>
            <a:ext cx="1295400" cy="228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rgbClr val="C7C7C7"/>
            </a:solidFill>
            <a:miter lim="800000"/>
            <a:headEnd/>
            <a:tailEnd/>
          </a:ln>
        </p:spPr>
        <p:txBody>
          <a:bodyPr wrap="none" lIns="91435" tIns="45718" rIns="91435" bIns="45718" anchor="ctr"/>
          <a:lstStyle/>
          <a:p>
            <a:endParaRPr lang="zh-TW" altLang="en-US"/>
          </a:p>
        </p:txBody>
      </p:sp>
      <p:pic>
        <p:nvPicPr>
          <p:cNvPr id="3482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200400"/>
            <a:ext cx="8255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1" y="2133600"/>
            <a:ext cx="10763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1" y="3048001"/>
            <a:ext cx="6318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4114801"/>
            <a:ext cx="617538"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8600" y="4800600"/>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39201" y="3048001"/>
            <a:ext cx="14509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31" name="Group 15"/>
          <p:cNvGrpSpPr>
            <a:grpSpLocks/>
          </p:cNvGrpSpPr>
          <p:nvPr/>
        </p:nvGrpSpPr>
        <p:grpSpPr bwMode="auto">
          <a:xfrm>
            <a:off x="3733800" y="4038600"/>
            <a:ext cx="693738" cy="838200"/>
            <a:chOff x="53" y="2164"/>
            <a:chExt cx="1152" cy="1115"/>
          </a:xfrm>
        </p:grpSpPr>
        <p:sp>
          <p:nvSpPr>
            <p:cNvPr id="34855" name="Freeform 16"/>
            <p:cNvSpPr>
              <a:spLocks/>
            </p:cNvSpPr>
            <p:nvPr/>
          </p:nvSpPr>
          <p:spPr bwMode="auto">
            <a:xfrm>
              <a:off x="53" y="2164"/>
              <a:ext cx="487" cy="788"/>
            </a:xfrm>
            <a:custGeom>
              <a:avLst/>
              <a:gdLst>
                <a:gd name="T0" fmla="*/ 326 w 487"/>
                <a:gd name="T1" fmla="*/ 30 h 788"/>
                <a:gd name="T2" fmla="*/ 349 w 487"/>
                <a:gd name="T3" fmla="*/ 32 h 788"/>
                <a:gd name="T4" fmla="*/ 372 w 487"/>
                <a:gd name="T5" fmla="*/ 37 h 788"/>
                <a:gd name="T6" fmla="*/ 393 w 487"/>
                <a:gd name="T7" fmla="*/ 44 h 788"/>
                <a:gd name="T8" fmla="*/ 415 w 487"/>
                <a:gd name="T9" fmla="*/ 53 h 788"/>
                <a:gd name="T10" fmla="*/ 437 w 487"/>
                <a:gd name="T11" fmla="*/ 65 h 788"/>
                <a:gd name="T12" fmla="*/ 457 w 487"/>
                <a:gd name="T13" fmla="*/ 78 h 788"/>
                <a:gd name="T14" fmla="*/ 477 w 487"/>
                <a:gd name="T15" fmla="*/ 93 h 788"/>
                <a:gd name="T16" fmla="*/ 476 w 487"/>
                <a:gd name="T17" fmla="*/ 90 h 788"/>
                <a:gd name="T18" fmla="*/ 453 w 487"/>
                <a:gd name="T19" fmla="*/ 69 h 788"/>
                <a:gd name="T20" fmla="*/ 430 w 487"/>
                <a:gd name="T21" fmla="*/ 50 h 788"/>
                <a:gd name="T22" fmla="*/ 406 w 487"/>
                <a:gd name="T23" fmla="*/ 34 h 788"/>
                <a:gd name="T24" fmla="*/ 380 w 487"/>
                <a:gd name="T25" fmla="*/ 21 h 788"/>
                <a:gd name="T26" fmla="*/ 353 w 487"/>
                <a:gd name="T27" fmla="*/ 11 h 788"/>
                <a:gd name="T28" fmla="*/ 326 w 487"/>
                <a:gd name="T29" fmla="*/ 4 h 788"/>
                <a:gd name="T30" fmla="*/ 298 w 487"/>
                <a:gd name="T31" fmla="*/ 1 h 788"/>
                <a:gd name="T32" fmla="*/ 271 w 487"/>
                <a:gd name="T33" fmla="*/ 1 h 788"/>
                <a:gd name="T34" fmla="*/ 244 w 487"/>
                <a:gd name="T35" fmla="*/ 4 h 788"/>
                <a:gd name="T36" fmla="*/ 219 w 487"/>
                <a:gd name="T37" fmla="*/ 11 h 788"/>
                <a:gd name="T38" fmla="*/ 194 w 487"/>
                <a:gd name="T39" fmla="*/ 21 h 788"/>
                <a:gd name="T40" fmla="*/ 170 w 487"/>
                <a:gd name="T41" fmla="*/ 35 h 788"/>
                <a:gd name="T42" fmla="*/ 148 w 487"/>
                <a:gd name="T43" fmla="*/ 51 h 788"/>
                <a:gd name="T44" fmla="*/ 126 w 487"/>
                <a:gd name="T45" fmla="*/ 70 h 788"/>
                <a:gd name="T46" fmla="*/ 106 w 487"/>
                <a:gd name="T47" fmla="*/ 91 h 788"/>
                <a:gd name="T48" fmla="*/ 91 w 487"/>
                <a:gd name="T49" fmla="*/ 109 h 788"/>
                <a:gd name="T50" fmla="*/ 80 w 487"/>
                <a:gd name="T51" fmla="*/ 124 h 788"/>
                <a:gd name="T52" fmla="*/ 70 w 487"/>
                <a:gd name="T53" fmla="*/ 139 h 788"/>
                <a:gd name="T54" fmla="*/ 61 w 487"/>
                <a:gd name="T55" fmla="*/ 156 h 788"/>
                <a:gd name="T56" fmla="*/ 42 w 487"/>
                <a:gd name="T57" fmla="*/ 193 h 788"/>
                <a:gd name="T58" fmla="*/ 20 w 487"/>
                <a:gd name="T59" fmla="*/ 256 h 788"/>
                <a:gd name="T60" fmla="*/ 5 w 487"/>
                <a:gd name="T61" fmla="*/ 324 h 788"/>
                <a:gd name="T62" fmla="*/ 0 w 487"/>
                <a:gd name="T63" fmla="*/ 396 h 788"/>
                <a:gd name="T64" fmla="*/ 7 w 487"/>
                <a:gd name="T65" fmla="*/ 494 h 788"/>
                <a:gd name="T66" fmla="*/ 27 w 487"/>
                <a:gd name="T67" fmla="*/ 594 h 788"/>
                <a:gd name="T68" fmla="*/ 55 w 487"/>
                <a:gd name="T69" fmla="*/ 669 h 788"/>
                <a:gd name="T70" fmla="*/ 89 w 487"/>
                <a:gd name="T71" fmla="*/ 721 h 788"/>
                <a:gd name="T72" fmla="*/ 124 w 487"/>
                <a:gd name="T73" fmla="*/ 755 h 788"/>
                <a:gd name="T74" fmla="*/ 156 w 487"/>
                <a:gd name="T75" fmla="*/ 775 h 788"/>
                <a:gd name="T76" fmla="*/ 181 w 487"/>
                <a:gd name="T77" fmla="*/ 785 h 788"/>
                <a:gd name="T78" fmla="*/ 195 w 487"/>
                <a:gd name="T79" fmla="*/ 788 h 788"/>
                <a:gd name="T80" fmla="*/ 195 w 487"/>
                <a:gd name="T81" fmla="*/ 786 h 788"/>
                <a:gd name="T82" fmla="*/ 183 w 487"/>
                <a:gd name="T83" fmla="*/ 776 h 788"/>
                <a:gd name="T84" fmla="*/ 163 w 487"/>
                <a:gd name="T85" fmla="*/ 755 h 788"/>
                <a:gd name="T86" fmla="*/ 137 w 487"/>
                <a:gd name="T87" fmla="*/ 723 h 788"/>
                <a:gd name="T88" fmla="*/ 108 w 487"/>
                <a:gd name="T89" fmla="*/ 680 h 788"/>
                <a:gd name="T90" fmla="*/ 81 w 487"/>
                <a:gd name="T91" fmla="*/ 626 h 788"/>
                <a:gd name="T92" fmla="*/ 59 w 487"/>
                <a:gd name="T93" fmla="*/ 561 h 788"/>
                <a:gd name="T94" fmla="*/ 45 w 487"/>
                <a:gd name="T95" fmla="*/ 484 h 788"/>
                <a:gd name="T96" fmla="*/ 42 w 487"/>
                <a:gd name="T97" fmla="*/ 400 h 788"/>
                <a:gd name="T98" fmla="*/ 50 w 487"/>
                <a:gd name="T99" fmla="*/ 319 h 788"/>
                <a:gd name="T100" fmla="*/ 68 w 487"/>
                <a:gd name="T101" fmla="*/ 245 h 788"/>
                <a:gd name="T102" fmla="*/ 96 w 487"/>
                <a:gd name="T103" fmla="*/ 180 h 788"/>
                <a:gd name="T104" fmla="*/ 132 w 487"/>
                <a:gd name="T105" fmla="*/ 124 h 788"/>
                <a:gd name="T106" fmla="*/ 176 w 487"/>
                <a:gd name="T107" fmla="*/ 79 h 788"/>
                <a:gd name="T108" fmla="*/ 227 w 487"/>
                <a:gd name="T109" fmla="*/ 48 h 788"/>
                <a:gd name="T110" fmla="*/ 283 w 487"/>
                <a:gd name="T111" fmla="*/ 32 h 7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87"/>
                <a:gd name="T169" fmla="*/ 0 h 788"/>
                <a:gd name="T170" fmla="*/ 487 w 487"/>
                <a:gd name="T171" fmla="*/ 788 h 7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87" h="788">
                  <a:moveTo>
                    <a:pt x="314" y="29"/>
                  </a:moveTo>
                  <a:lnTo>
                    <a:pt x="326" y="30"/>
                  </a:lnTo>
                  <a:lnTo>
                    <a:pt x="337" y="31"/>
                  </a:lnTo>
                  <a:lnTo>
                    <a:pt x="349" y="32"/>
                  </a:lnTo>
                  <a:lnTo>
                    <a:pt x="360" y="34"/>
                  </a:lnTo>
                  <a:lnTo>
                    <a:pt x="372" y="37"/>
                  </a:lnTo>
                  <a:lnTo>
                    <a:pt x="383" y="40"/>
                  </a:lnTo>
                  <a:lnTo>
                    <a:pt x="393" y="44"/>
                  </a:lnTo>
                  <a:lnTo>
                    <a:pt x="404" y="48"/>
                  </a:lnTo>
                  <a:lnTo>
                    <a:pt x="415" y="53"/>
                  </a:lnTo>
                  <a:lnTo>
                    <a:pt x="426" y="59"/>
                  </a:lnTo>
                  <a:lnTo>
                    <a:pt x="437" y="65"/>
                  </a:lnTo>
                  <a:lnTo>
                    <a:pt x="447" y="71"/>
                  </a:lnTo>
                  <a:lnTo>
                    <a:pt x="457" y="78"/>
                  </a:lnTo>
                  <a:lnTo>
                    <a:pt x="467" y="85"/>
                  </a:lnTo>
                  <a:lnTo>
                    <a:pt x="477" y="93"/>
                  </a:lnTo>
                  <a:lnTo>
                    <a:pt x="487" y="101"/>
                  </a:lnTo>
                  <a:lnTo>
                    <a:pt x="476" y="90"/>
                  </a:lnTo>
                  <a:lnTo>
                    <a:pt x="465" y="79"/>
                  </a:lnTo>
                  <a:lnTo>
                    <a:pt x="453" y="69"/>
                  </a:lnTo>
                  <a:lnTo>
                    <a:pt x="442" y="59"/>
                  </a:lnTo>
                  <a:lnTo>
                    <a:pt x="430" y="50"/>
                  </a:lnTo>
                  <a:lnTo>
                    <a:pt x="418" y="41"/>
                  </a:lnTo>
                  <a:lnTo>
                    <a:pt x="406" y="34"/>
                  </a:lnTo>
                  <a:lnTo>
                    <a:pt x="393" y="27"/>
                  </a:lnTo>
                  <a:lnTo>
                    <a:pt x="380" y="21"/>
                  </a:lnTo>
                  <a:lnTo>
                    <a:pt x="366" y="16"/>
                  </a:lnTo>
                  <a:lnTo>
                    <a:pt x="353" y="11"/>
                  </a:lnTo>
                  <a:lnTo>
                    <a:pt x="340" y="7"/>
                  </a:lnTo>
                  <a:lnTo>
                    <a:pt x="326" y="4"/>
                  </a:lnTo>
                  <a:lnTo>
                    <a:pt x="312" y="2"/>
                  </a:lnTo>
                  <a:lnTo>
                    <a:pt x="298" y="1"/>
                  </a:lnTo>
                  <a:lnTo>
                    <a:pt x="285" y="0"/>
                  </a:lnTo>
                  <a:lnTo>
                    <a:pt x="271" y="1"/>
                  </a:lnTo>
                  <a:lnTo>
                    <a:pt x="258" y="2"/>
                  </a:lnTo>
                  <a:lnTo>
                    <a:pt x="244" y="4"/>
                  </a:lnTo>
                  <a:lnTo>
                    <a:pt x="232" y="7"/>
                  </a:lnTo>
                  <a:lnTo>
                    <a:pt x="219" y="11"/>
                  </a:lnTo>
                  <a:lnTo>
                    <a:pt x="206" y="16"/>
                  </a:lnTo>
                  <a:lnTo>
                    <a:pt x="194" y="21"/>
                  </a:lnTo>
                  <a:lnTo>
                    <a:pt x="182" y="28"/>
                  </a:lnTo>
                  <a:lnTo>
                    <a:pt x="170" y="35"/>
                  </a:lnTo>
                  <a:lnTo>
                    <a:pt x="159" y="42"/>
                  </a:lnTo>
                  <a:lnTo>
                    <a:pt x="148" y="51"/>
                  </a:lnTo>
                  <a:lnTo>
                    <a:pt x="137" y="60"/>
                  </a:lnTo>
                  <a:lnTo>
                    <a:pt x="126" y="70"/>
                  </a:lnTo>
                  <a:lnTo>
                    <a:pt x="116" y="80"/>
                  </a:lnTo>
                  <a:lnTo>
                    <a:pt x="106" y="91"/>
                  </a:lnTo>
                  <a:lnTo>
                    <a:pt x="96" y="103"/>
                  </a:lnTo>
                  <a:lnTo>
                    <a:pt x="91" y="109"/>
                  </a:lnTo>
                  <a:lnTo>
                    <a:pt x="85" y="117"/>
                  </a:lnTo>
                  <a:lnTo>
                    <a:pt x="80" y="124"/>
                  </a:lnTo>
                  <a:lnTo>
                    <a:pt x="75" y="132"/>
                  </a:lnTo>
                  <a:lnTo>
                    <a:pt x="70" y="139"/>
                  </a:lnTo>
                  <a:lnTo>
                    <a:pt x="65" y="147"/>
                  </a:lnTo>
                  <a:lnTo>
                    <a:pt x="61" y="156"/>
                  </a:lnTo>
                  <a:lnTo>
                    <a:pt x="56" y="164"/>
                  </a:lnTo>
                  <a:lnTo>
                    <a:pt x="42" y="193"/>
                  </a:lnTo>
                  <a:lnTo>
                    <a:pt x="30" y="224"/>
                  </a:lnTo>
                  <a:lnTo>
                    <a:pt x="20" y="256"/>
                  </a:lnTo>
                  <a:lnTo>
                    <a:pt x="11" y="290"/>
                  </a:lnTo>
                  <a:lnTo>
                    <a:pt x="5" y="324"/>
                  </a:lnTo>
                  <a:lnTo>
                    <a:pt x="1" y="360"/>
                  </a:lnTo>
                  <a:lnTo>
                    <a:pt x="0" y="396"/>
                  </a:lnTo>
                  <a:lnTo>
                    <a:pt x="1" y="433"/>
                  </a:lnTo>
                  <a:lnTo>
                    <a:pt x="7" y="494"/>
                  </a:lnTo>
                  <a:lnTo>
                    <a:pt x="15" y="548"/>
                  </a:lnTo>
                  <a:lnTo>
                    <a:pt x="27" y="594"/>
                  </a:lnTo>
                  <a:lnTo>
                    <a:pt x="40" y="634"/>
                  </a:lnTo>
                  <a:lnTo>
                    <a:pt x="55" y="669"/>
                  </a:lnTo>
                  <a:lnTo>
                    <a:pt x="72" y="697"/>
                  </a:lnTo>
                  <a:lnTo>
                    <a:pt x="89" y="721"/>
                  </a:lnTo>
                  <a:lnTo>
                    <a:pt x="107" y="740"/>
                  </a:lnTo>
                  <a:lnTo>
                    <a:pt x="124" y="755"/>
                  </a:lnTo>
                  <a:lnTo>
                    <a:pt x="141" y="767"/>
                  </a:lnTo>
                  <a:lnTo>
                    <a:pt x="156" y="775"/>
                  </a:lnTo>
                  <a:lnTo>
                    <a:pt x="169" y="781"/>
                  </a:lnTo>
                  <a:lnTo>
                    <a:pt x="181" y="785"/>
                  </a:lnTo>
                  <a:lnTo>
                    <a:pt x="190" y="786"/>
                  </a:lnTo>
                  <a:lnTo>
                    <a:pt x="195" y="788"/>
                  </a:lnTo>
                  <a:lnTo>
                    <a:pt x="197" y="788"/>
                  </a:lnTo>
                  <a:lnTo>
                    <a:pt x="195" y="786"/>
                  </a:lnTo>
                  <a:lnTo>
                    <a:pt x="191" y="782"/>
                  </a:lnTo>
                  <a:lnTo>
                    <a:pt x="183" y="776"/>
                  </a:lnTo>
                  <a:lnTo>
                    <a:pt x="174" y="767"/>
                  </a:lnTo>
                  <a:lnTo>
                    <a:pt x="163" y="755"/>
                  </a:lnTo>
                  <a:lnTo>
                    <a:pt x="150" y="740"/>
                  </a:lnTo>
                  <a:lnTo>
                    <a:pt x="137" y="723"/>
                  </a:lnTo>
                  <a:lnTo>
                    <a:pt x="122" y="703"/>
                  </a:lnTo>
                  <a:lnTo>
                    <a:pt x="108" y="680"/>
                  </a:lnTo>
                  <a:lnTo>
                    <a:pt x="95" y="655"/>
                  </a:lnTo>
                  <a:lnTo>
                    <a:pt x="81" y="626"/>
                  </a:lnTo>
                  <a:lnTo>
                    <a:pt x="69" y="595"/>
                  </a:lnTo>
                  <a:lnTo>
                    <a:pt x="59" y="561"/>
                  </a:lnTo>
                  <a:lnTo>
                    <a:pt x="51" y="524"/>
                  </a:lnTo>
                  <a:lnTo>
                    <a:pt x="45" y="484"/>
                  </a:lnTo>
                  <a:lnTo>
                    <a:pt x="42" y="442"/>
                  </a:lnTo>
                  <a:lnTo>
                    <a:pt x="42" y="400"/>
                  </a:lnTo>
                  <a:lnTo>
                    <a:pt x="45" y="359"/>
                  </a:lnTo>
                  <a:lnTo>
                    <a:pt x="50" y="319"/>
                  </a:lnTo>
                  <a:lnTo>
                    <a:pt x="58" y="281"/>
                  </a:lnTo>
                  <a:lnTo>
                    <a:pt x="68" y="245"/>
                  </a:lnTo>
                  <a:lnTo>
                    <a:pt x="81" y="211"/>
                  </a:lnTo>
                  <a:lnTo>
                    <a:pt x="96" y="180"/>
                  </a:lnTo>
                  <a:lnTo>
                    <a:pt x="113" y="150"/>
                  </a:lnTo>
                  <a:lnTo>
                    <a:pt x="132" y="124"/>
                  </a:lnTo>
                  <a:lnTo>
                    <a:pt x="153" y="100"/>
                  </a:lnTo>
                  <a:lnTo>
                    <a:pt x="176" y="79"/>
                  </a:lnTo>
                  <a:lnTo>
                    <a:pt x="201" y="62"/>
                  </a:lnTo>
                  <a:lnTo>
                    <a:pt x="227" y="48"/>
                  </a:lnTo>
                  <a:lnTo>
                    <a:pt x="255" y="38"/>
                  </a:lnTo>
                  <a:lnTo>
                    <a:pt x="283" y="32"/>
                  </a:lnTo>
                  <a:lnTo>
                    <a:pt x="314"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nvGrpSpPr>
            <p:cNvPr id="34856" name="Group 17"/>
            <p:cNvGrpSpPr>
              <a:grpSpLocks/>
            </p:cNvGrpSpPr>
            <p:nvPr/>
          </p:nvGrpSpPr>
          <p:grpSpPr bwMode="auto">
            <a:xfrm>
              <a:off x="65" y="2174"/>
              <a:ext cx="1140" cy="1105"/>
              <a:chOff x="65" y="2174"/>
              <a:chExt cx="1140" cy="1105"/>
            </a:xfrm>
          </p:grpSpPr>
          <p:sp>
            <p:nvSpPr>
              <p:cNvPr id="34857" name="Freeform 18"/>
              <p:cNvSpPr>
                <a:spLocks/>
              </p:cNvSpPr>
              <p:nvPr/>
            </p:nvSpPr>
            <p:spPr bwMode="auto">
              <a:xfrm>
                <a:off x="303" y="2326"/>
                <a:ext cx="405" cy="445"/>
              </a:xfrm>
              <a:custGeom>
                <a:avLst/>
                <a:gdLst>
                  <a:gd name="T0" fmla="*/ 20 w 405"/>
                  <a:gd name="T1" fmla="*/ 444 h 445"/>
                  <a:gd name="T2" fmla="*/ 19 w 405"/>
                  <a:gd name="T3" fmla="*/ 430 h 445"/>
                  <a:gd name="T4" fmla="*/ 17 w 405"/>
                  <a:gd name="T5" fmla="*/ 404 h 445"/>
                  <a:gd name="T6" fmla="*/ 18 w 405"/>
                  <a:gd name="T7" fmla="*/ 369 h 445"/>
                  <a:gd name="T8" fmla="*/ 23 w 405"/>
                  <a:gd name="T9" fmla="*/ 327 h 445"/>
                  <a:gd name="T10" fmla="*/ 35 w 405"/>
                  <a:gd name="T11" fmla="*/ 277 h 445"/>
                  <a:gd name="T12" fmla="*/ 56 w 405"/>
                  <a:gd name="T13" fmla="*/ 224 h 445"/>
                  <a:gd name="T14" fmla="*/ 88 w 405"/>
                  <a:gd name="T15" fmla="*/ 168 h 445"/>
                  <a:gd name="T16" fmla="*/ 132 w 405"/>
                  <a:gd name="T17" fmla="*/ 114 h 445"/>
                  <a:gd name="T18" fmla="*/ 181 w 405"/>
                  <a:gd name="T19" fmla="*/ 72 h 445"/>
                  <a:gd name="T20" fmla="*/ 230 w 405"/>
                  <a:gd name="T21" fmla="*/ 42 h 445"/>
                  <a:gd name="T22" fmla="*/ 279 w 405"/>
                  <a:gd name="T23" fmla="*/ 22 h 445"/>
                  <a:gd name="T24" fmla="*/ 323 w 405"/>
                  <a:gd name="T25" fmla="*/ 11 h 445"/>
                  <a:gd name="T26" fmla="*/ 361 w 405"/>
                  <a:gd name="T27" fmla="*/ 4 h 445"/>
                  <a:gd name="T28" fmla="*/ 388 w 405"/>
                  <a:gd name="T29" fmla="*/ 3 h 445"/>
                  <a:gd name="T30" fmla="*/ 403 w 405"/>
                  <a:gd name="T31" fmla="*/ 3 h 445"/>
                  <a:gd name="T32" fmla="*/ 403 w 405"/>
                  <a:gd name="T33" fmla="*/ 2 h 445"/>
                  <a:gd name="T34" fmla="*/ 384 w 405"/>
                  <a:gd name="T35" fmla="*/ 1 h 445"/>
                  <a:gd name="T36" fmla="*/ 351 w 405"/>
                  <a:gd name="T37" fmla="*/ 0 h 445"/>
                  <a:gd name="T38" fmla="*/ 308 w 405"/>
                  <a:gd name="T39" fmla="*/ 3 h 445"/>
                  <a:gd name="T40" fmla="*/ 256 w 405"/>
                  <a:gd name="T41" fmla="*/ 12 h 445"/>
                  <a:gd name="T42" fmla="*/ 201 w 405"/>
                  <a:gd name="T43" fmla="*/ 29 h 445"/>
                  <a:gd name="T44" fmla="*/ 146 w 405"/>
                  <a:gd name="T45" fmla="*/ 56 h 445"/>
                  <a:gd name="T46" fmla="*/ 94 w 405"/>
                  <a:gd name="T47" fmla="*/ 97 h 445"/>
                  <a:gd name="T48" fmla="*/ 50 w 405"/>
                  <a:gd name="T49" fmla="*/ 151 h 445"/>
                  <a:gd name="T50" fmla="*/ 21 w 405"/>
                  <a:gd name="T51" fmla="*/ 208 h 445"/>
                  <a:gd name="T52" fmla="*/ 5 w 405"/>
                  <a:gd name="T53" fmla="*/ 263 h 445"/>
                  <a:gd name="T54" fmla="*/ 0 w 405"/>
                  <a:gd name="T55" fmla="*/ 316 h 445"/>
                  <a:gd name="T56" fmla="*/ 2 w 405"/>
                  <a:gd name="T57" fmla="*/ 362 h 445"/>
                  <a:gd name="T58" fmla="*/ 8 w 405"/>
                  <a:gd name="T59" fmla="*/ 400 h 445"/>
                  <a:gd name="T60" fmla="*/ 15 w 405"/>
                  <a:gd name="T61" fmla="*/ 429 h 445"/>
                  <a:gd name="T62" fmla="*/ 20 w 405"/>
                  <a:gd name="T63" fmla="*/ 444 h 4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5"/>
                  <a:gd name="T97" fmla="*/ 0 h 445"/>
                  <a:gd name="T98" fmla="*/ 405 w 405"/>
                  <a:gd name="T99" fmla="*/ 445 h 4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5" h="445">
                    <a:moveTo>
                      <a:pt x="21" y="445"/>
                    </a:moveTo>
                    <a:lnTo>
                      <a:pt x="20" y="444"/>
                    </a:lnTo>
                    <a:lnTo>
                      <a:pt x="20" y="438"/>
                    </a:lnTo>
                    <a:lnTo>
                      <a:pt x="19" y="430"/>
                    </a:lnTo>
                    <a:lnTo>
                      <a:pt x="18" y="419"/>
                    </a:lnTo>
                    <a:lnTo>
                      <a:pt x="17" y="404"/>
                    </a:lnTo>
                    <a:lnTo>
                      <a:pt x="17" y="388"/>
                    </a:lnTo>
                    <a:lnTo>
                      <a:pt x="18" y="369"/>
                    </a:lnTo>
                    <a:lnTo>
                      <a:pt x="20" y="349"/>
                    </a:lnTo>
                    <a:lnTo>
                      <a:pt x="23" y="327"/>
                    </a:lnTo>
                    <a:lnTo>
                      <a:pt x="28" y="303"/>
                    </a:lnTo>
                    <a:lnTo>
                      <a:pt x="35" y="277"/>
                    </a:lnTo>
                    <a:lnTo>
                      <a:pt x="44" y="251"/>
                    </a:lnTo>
                    <a:lnTo>
                      <a:pt x="56" y="224"/>
                    </a:lnTo>
                    <a:lnTo>
                      <a:pt x="70" y="196"/>
                    </a:lnTo>
                    <a:lnTo>
                      <a:pt x="88" y="168"/>
                    </a:lnTo>
                    <a:lnTo>
                      <a:pt x="109" y="140"/>
                    </a:lnTo>
                    <a:lnTo>
                      <a:pt x="132" y="114"/>
                    </a:lnTo>
                    <a:lnTo>
                      <a:pt x="156" y="91"/>
                    </a:lnTo>
                    <a:lnTo>
                      <a:pt x="181" y="72"/>
                    </a:lnTo>
                    <a:lnTo>
                      <a:pt x="206" y="56"/>
                    </a:lnTo>
                    <a:lnTo>
                      <a:pt x="230" y="42"/>
                    </a:lnTo>
                    <a:lnTo>
                      <a:pt x="255" y="31"/>
                    </a:lnTo>
                    <a:lnTo>
                      <a:pt x="279" y="22"/>
                    </a:lnTo>
                    <a:lnTo>
                      <a:pt x="302" y="15"/>
                    </a:lnTo>
                    <a:lnTo>
                      <a:pt x="323" y="11"/>
                    </a:lnTo>
                    <a:lnTo>
                      <a:pt x="343" y="7"/>
                    </a:lnTo>
                    <a:lnTo>
                      <a:pt x="361" y="4"/>
                    </a:lnTo>
                    <a:lnTo>
                      <a:pt x="376" y="3"/>
                    </a:lnTo>
                    <a:lnTo>
                      <a:pt x="388" y="3"/>
                    </a:lnTo>
                    <a:lnTo>
                      <a:pt x="397" y="3"/>
                    </a:lnTo>
                    <a:lnTo>
                      <a:pt x="403" y="3"/>
                    </a:lnTo>
                    <a:lnTo>
                      <a:pt x="405" y="3"/>
                    </a:lnTo>
                    <a:lnTo>
                      <a:pt x="403" y="2"/>
                    </a:lnTo>
                    <a:lnTo>
                      <a:pt x="396" y="2"/>
                    </a:lnTo>
                    <a:lnTo>
                      <a:pt x="384" y="1"/>
                    </a:lnTo>
                    <a:lnTo>
                      <a:pt x="369" y="0"/>
                    </a:lnTo>
                    <a:lnTo>
                      <a:pt x="351" y="0"/>
                    </a:lnTo>
                    <a:lnTo>
                      <a:pt x="331" y="2"/>
                    </a:lnTo>
                    <a:lnTo>
                      <a:pt x="308" y="3"/>
                    </a:lnTo>
                    <a:lnTo>
                      <a:pt x="283" y="7"/>
                    </a:lnTo>
                    <a:lnTo>
                      <a:pt x="256" y="12"/>
                    </a:lnTo>
                    <a:lnTo>
                      <a:pt x="229" y="19"/>
                    </a:lnTo>
                    <a:lnTo>
                      <a:pt x="201" y="29"/>
                    </a:lnTo>
                    <a:lnTo>
                      <a:pt x="173" y="41"/>
                    </a:lnTo>
                    <a:lnTo>
                      <a:pt x="146" y="56"/>
                    </a:lnTo>
                    <a:lnTo>
                      <a:pt x="119" y="75"/>
                    </a:lnTo>
                    <a:lnTo>
                      <a:pt x="94" y="97"/>
                    </a:lnTo>
                    <a:lnTo>
                      <a:pt x="70" y="122"/>
                    </a:lnTo>
                    <a:lnTo>
                      <a:pt x="50" y="151"/>
                    </a:lnTo>
                    <a:lnTo>
                      <a:pt x="33" y="179"/>
                    </a:lnTo>
                    <a:lnTo>
                      <a:pt x="21" y="208"/>
                    </a:lnTo>
                    <a:lnTo>
                      <a:pt x="12" y="236"/>
                    </a:lnTo>
                    <a:lnTo>
                      <a:pt x="5" y="263"/>
                    </a:lnTo>
                    <a:lnTo>
                      <a:pt x="2" y="291"/>
                    </a:lnTo>
                    <a:lnTo>
                      <a:pt x="0" y="316"/>
                    </a:lnTo>
                    <a:lnTo>
                      <a:pt x="1" y="340"/>
                    </a:lnTo>
                    <a:lnTo>
                      <a:pt x="2" y="362"/>
                    </a:lnTo>
                    <a:lnTo>
                      <a:pt x="5" y="383"/>
                    </a:lnTo>
                    <a:lnTo>
                      <a:pt x="8" y="400"/>
                    </a:lnTo>
                    <a:lnTo>
                      <a:pt x="12" y="416"/>
                    </a:lnTo>
                    <a:lnTo>
                      <a:pt x="15" y="429"/>
                    </a:lnTo>
                    <a:lnTo>
                      <a:pt x="18" y="438"/>
                    </a:lnTo>
                    <a:lnTo>
                      <a:pt x="20" y="444"/>
                    </a:lnTo>
                    <a:lnTo>
                      <a:pt x="21" y="4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58" name="Freeform 19"/>
              <p:cNvSpPr>
                <a:spLocks/>
              </p:cNvSpPr>
              <p:nvPr/>
            </p:nvSpPr>
            <p:spPr bwMode="auto">
              <a:xfrm>
                <a:off x="241" y="2205"/>
                <a:ext cx="119" cy="206"/>
              </a:xfrm>
              <a:custGeom>
                <a:avLst/>
                <a:gdLst>
                  <a:gd name="T0" fmla="*/ 0 w 119"/>
                  <a:gd name="T1" fmla="*/ 21 h 206"/>
                  <a:gd name="T2" fmla="*/ 2 w 119"/>
                  <a:gd name="T3" fmla="*/ 24 h 206"/>
                  <a:gd name="T4" fmla="*/ 5 w 119"/>
                  <a:gd name="T5" fmla="*/ 30 h 206"/>
                  <a:gd name="T6" fmla="*/ 11 w 119"/>
                  <a:gd name="T7" fmla="*/ 40 h 206"/>
                  <a:gd name="T8" fmla="*/ 18 w 119"/>
                  <a:gd name="T9" fmla="*/ 52 h 206"/>
                  <a:gd name="T10" fmla="*/ 26 w 119"/>
                  <a:gd name="T11" fmla="*/ 67 h 206"/>
                  <a:gd name="T12" fmla="*/ 36 w 119"/>
                  <a:gd name="T13" fmla="*/ 83 h 206"/>
                  <a:gd name="T14" fmla="*/ 45 w 119"/>
                  <a:gd name="T15" fmla="*/ 101 h 206"/>
                  <a:gd name="T16" fmla="*/ 56 w 119"/>
                  <a:gd name="T17" fmla="*/ 118 h 206"/>
                  <a:gd name="T18" fmla="*/ 67 w 119"/>
                  <a:gd name="T19" fmla="*/ 136 h 206"/>
                  <a:gd name="T20" fmla="*/ 77 w 119"/>
                  <a:gd name="T21" fmla="*/ 154 h 206"/>
                  <a:gd name="T22" fmla="*/ 87 w 119"/>
                  <a:gd name="T23" fmla="*/ 169 h 206"/>
                  <a:gd name="T24" fmla="*/ 96 w 119"/>
                  <a:gd name="T25" fmla="*/ 183 h 206"/>
                  <a:gd name="T26" fmla="*/ 104 w 119"/>
                  <a:gd name="T27" fmla="*/ 194 h 206"/>
                  <a:gd name="T28" fmla="*/ 110 w 119"/>
                  <a:gd name="T29" fmla="*/ 202 h 206"/>
                  <a:gd name="T30" fmla="*/ 115 w 119"/>
                  <a:gd name="T31" fmla="*/ 206 h 206"/>
                  <a:gd name="T32" fmla="*/ 118 w 119"/>
                  <a:gd name="T33" fmla="*/ 206 h 206"/>
                  <a:gd name="T34" fmla="*/ 119 w 119"/>
                  <a:gd name="T35" fmla="*/ 201 h 206"/>
                  <a:gd name="T36" fmla="*/ 117 w 119"/>
                  <a:gd name="T37" fmla="*/ 193 h 206"/>
                  <a:gd name="T38" fmla="*/ 113 w 119"/>
                  <a:gd name="T39" fmla="*/ 182 h 206"/>
                  <a:gd name="T40" fmla="*/ 108 w 119"/>
                  <a:gd name="T41" fmla="*/ 168 h 206"/>
                  <a:gd name="T42" fmla="*/ 101 w 119"/>
                  <a:gd name="T43" fmla="*/ 152 h 206"/>
                  <a:gd name="T44" fmla="*/ 93 w 119"/>
                  <a:gd name="T45" fmla="*/ 135 h 206"/>
                  <a:gd name="T46" fmla="*/ 85 w 119"/>
                  <a:gd name="T47" fmla="*/ 117 h 206"/>
                  <a:gd name="T48" fmla="*/ 75 w 119"/>
                  <a:gd name="T49" fmla="*/ 99 h 206"/>
                  <a:gd name="T50" fmla="*/ 66 w 119"/>
                  <a:gd name="T51" fmla="*/ 80 h 206"/>
                  <a:gd name="T52" fmla="*/ 56 w 119"/>
                  <a:gd name="T53" fmla="*/ 63 h 206"/>
                  <a:gd name="T54" fmla="*/ 47 w 119"/>
                  <a:gd name="T55" fmla="*/ 47 h 206"/>
                  <a:gd name="T56" fmla="*/ 38 w 119"/>
                  <a:gd name="T57" fmla="*/ 32 h 206"/>
                  <a:gd name="T58" fmla="*/ 30 w 119"/>
                  <a:gd name="T59" fmla="*/ 19 h 206"/>
                  <a:gd name="T60" fmla="*/ 24 w 119"/>
                  <a:gd name="T61" fmla="*/ 10 h 206"/>
                  <a:gd name="T62" fmla="*/ 18 w 119"/>
                  <a:gd name="T63" fmla="*/ 3 h 206"/>
                  <a:gd name="T64" fmla="*/ 15 w 119"/>
                  <a:gd name="T65" fmla="*/ 0 h 206"/>
                  <a:gd name="T66" fmla="*/ 7 w 119"/>
                  <a:gd name="T67" fmla="*/ 3 h 206"/>
                  <a:gd name="T68" fmla="*/ 2 w 119"/>
                  <a:gd name="T69" fmla="*/ 10 h 206"/>
                  <a:gd name="T70" fmla="*/ 0 w 119"/>
                  <a:gd name="T71" fmla="*/ 18 h 206"/>
                  <a:gd name="T72" fmla="*/ 0 w 119"/>
                  <a:gd name="T73" fmla="*/ 21 h 2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9"/>
                  <a:gd name="T112" fmla="*/ 0 h 206"/>
                  <a:gd name="T113" fmla="*/ 119 w 119"/>
                  <a:gd name="T114" fmla="*/ 206 h 2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9" h="206">
                    <a:moveTo>
                      <a:pt x="0" y="21"/>
                    </a:moveTo>
                    <a:lnTo>
                      <a:pt x="2" y="24"/>
                    </a:lnTo>
                    <a:lnTo>
                      <a:pt x="5" y="30"/>
                    </a:lnTo>
                    <a:lnTo>
                      <a:pt x="11" y="40"/>
                    </a:lnTo>
                    <a:lnTo>
                      <a:pt x="18" y="52"/>
                    </a:lnTo>
                    <a:lnTo>
                      <a:pt x="26" y="67"/>
                    </a:lnTo>
                    <a:lnTo>
                      <a:pt x="36" y="83"/>
                    </a:lnTo>
                    <a:lnTo>
                      <a:pt x="45" y="101"/>
                    </a:lnTo>
                    <a:lnTo>
                      <a:pt x="56" y="118"/>
                    </a:lnTo>
                    <a:lnTo>
                      <a:pt x="67" y="136"/>
                    </a:lnTo>
                    <a:lnTo>
                      <a:pt x="77" y="154"/>
                    </a:lnTo>
                    <a:lnTo>
                      <a:pt x="87" y="169"/>
                    </a:lnTo>
                    <a:lnTo>
                      <a:pt x="96" y="183"/>
                    </a:lnTo>
                    <a:lnTo>
                      <a:pt x="104" y="194"/>
                    </a:lnTo>
                    <a:lnTo>
                      <a:pt x="110" y="202"/>
                    </a:lnTo>
                    <a:lnTo>
                      <a:pt x="115" y="206"/>
                    </a:lnTo>
                    <a:lnTo>
                      <a:pt x="118" y="206"/>
                    </a:lnTo>
                    <a:lnTo>
                      <a:pt x="119" y="201"/>
                    </a:lnTo>
                    <a:lnTo>
                      <a:pt x="117" y="193"/>
                    </a:lnTo>
                    <a:lnTo>
                      <a:pt x="113" y="182"/>
                    </a:lnTo>
                    <a:lnTo>
                      <a:pt x="108" y="168"/>
                    </a:lnTo>
                    <a:lnTo>
                      <a:pt x="101" y="152"/>
                    </a:lnTo>
                    <a:lnTo>
                      <a:pt x="93" y="135"/>
                    </a:lnTo>
                    <a:lnTo>
                      <a:pt x="85" y="117"/>
                    </a:lnTo>
                    <a:lnTo>
                      <a:pt x="75" y="99"/>
                    </a:lnTo>
                    <a:lnTo>
                      <a:pt x="66" y="80"/>
                    </a:lnTo>
                    <a:lnTo>
                      <a:pt x="56" y="63"/>
                    </a:lnTo>
                    <a:lnTo>
                      <a:pt x="47" y="47"/>
                    </a:lnTo>
                    <a:lnTo>
                      <a:pt x="38" y="32"/>
                    </a:lnTo>
                    <a:lnTo>
                      <a:pt x="30" y="19"/>
                    </a:lnTo>
                    <a:lnTo>
                      <a:pt x="24" y="10"/>
                    </a:lnTo>
                    <a:lnTo>
                      <a:pt x="18" y="3"/>
                    </a:lnTo>
                    <a:lnTo>
                      <a:pt x="15" y="0"/>
                    </a:lnTo>
                    <a:lnTo>
                      <a:pt x="7" y="3"/>
                    </a:lnTo>
                    <a:lnTo>
                      <a:pt x="2" y="10"/>
                    </a:lnTo>
                    <a:lnTo>
                      <a:pt x="0" y="18"/>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59" name="Freeform 20"/>
              <p:cNvSpPr>
                <a:spLocks/>
              </p:cNvSpPr>
              <p:nvPr/>
            </p:nvSpPr>
            <p:spPr bwMode="auto">
              <a:xfrm>
                <a:off x="381" y="2185"/>
                <a:ext cx="64" cy="179"/>
              </a:xfrm>
              <a:custGeom>
                <a:avLst/>
                <a:gdLst>
                  <a:gd name="T0" fmla="*/ 0 w 64"/>
                  <a:gd name="T1" fmla="*/ 11 h 179"/>
                  <a:gd name="T2" fmla="*/ 3 w 64"/>
                  <a:gd name="T3" fmla="*/ 19 h 179"/>
                  <a:gd name="T4" fmla="*/ 8 w 64"/>
                  <a:gd name="T5" fmla="*/ 38 h 179"/>
                  <a:gd name="T6" fmla="*/ 16 w 64"/>
                  <a:gd name="T7" fmla="*/ 67 h 179"/>
                  <a:gd name="T8" fmla="*/ 26 w 64"/>
                  <a:gd name="T9" fmla="*/ 98 h 179"/>
                  <a:gd name="T10" fmla="*/ 36 w 64"/>
                  <a:gd name="T11" fmla="*/ 129 h 179"/>
                  <a:gd name="T12" fmla="*/ 46 w 64"/>
                  <a:gd name="T13" fmla="*/ 156 h 179"/>
                  <a:gd name="T14" fmla="*/ 55 w 64"/>
                  <a:gd name="T15" fmla="*/ 174 h 179"/>
                  <a:gd name="T16" fmla="*/ 61 w 64"/>
                  <a:gd name="T17" fmla="*/ 179 h 179"/>
                  <a:gd name="T18" fmla="*/ 64 w 64"/>
                  <a:gd name="T19" fmla="*/ 169 h 179"/>
                  <a:gd name="T20" fmla="*/ 64 w 64"/>
                  <a:gd name="T21" fmla="*/ 149 h 179"/>
                  <a:gd name="T22" fmla="*/ 60 w 64"/>
                  <a:gd name="T23" fmla="*/ 121 h 179"/>
                  <a:gd name="T24" fmla="*/ 54 w 64"/>
                  <a:gd name="T25" fmla="*/ 89 h 179"/>
                  <a:gd name="T26" fmla="*/ 46 w 64"/>
                  <a:gd name="T27" fmla="*/ 58 h 179"/>
                  <a:gd name="T28" fmla="*/ 38 w 64"/>
                  <a:gd name="T29" fmla="*/ 30 h 179"/>
                  <a:gd name="T30" fmla="*/ 30 w 64"/>
                  <a:gd name="T31" fmla="*/ 10 h 179"/>
                  <a:gd name="T32" fmla="*/ 23 w 64"/>
                  <a:gd name="T33" fmla="*/ 1 h 179"/>
                  <a:gd name="T34" fmla="*/ 18 w 64"/>
                  <a:gd name="T35" fmla="*/ 0 h 179"/>
                  <a:gd name="T36" fmla="*/ 13 w 64"/>
                  <a:gd name="T37" fmla="*/ 0 h 179"/>
                  <a:gd name="T38" fmla="*/ 9 w 64"/>
                  <a:gd name="T39" fmla="*/ 1 h 179"/>
                  <a:gd name="T40" fmla="*/ 6 w 64"/>
                  <a:gd name="T41" fmla="*/ 4 h 179"/>
                  <a:gd name="T42" fmla="*/ 3 w 64"/>
                  <a:gd name="T43" fmla="*/ 7 h 179"/>
                  <a:gd name="T44" fmla="*/ 2 w 64"/>
                  <a:gd name="T45" fmla="*/ 9 h 179"/>
                  <a:gd name="T46" fmla="*/ 1 w 64"/>
                  <a:gd name="T47" fmla="*/ 11 h 179"/>
                  <a:gd name="T48" fmla="*/ 0 w 64"/>
                  <a:gd name="T49" fmla="*/ 11 h 1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179"/>
                  <a:gd name="T77" fmla="*/ 64 w 64"/>
                  <a:gd name="T78" fmla="*/ 179 h 1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179">
                    <a:moveTo>
                      <a:pt x="0" y="11"/>
                    </a:moveTo>
                    <a:lnTo>
                      <a:pt x="3" y="19"/>
                    </a:lnTo>
                    <a:lnTo>
                      <a:pt x="8" y="38"/>
                    </a:lnTo>
                    <a:lnTo>
                      <a:pt x="16" y="67"/>
                    </a:lnTo>
                    <a:lnTo>
                      <a:pt x="26" y="98"/>
                    </a:lnTo>
                    <a:lnTo>
                      <a:pt x="36" y="129"/>
                    </a:lnTo>
                    <a:lnTo>
                      <a:pt x="46" y="156"/>
                    </a:lnTo>
                    <a:lnTo>
                      <a:pt x="55" y="174"/>
                    </a:lnTo>
                    <a:lnTo>
                      <a:pt x="61" y="179"/>
                    </a:lnTo>
                    <a:lnTo>
                      <a:pt x="64" y="169"/>
                    </a:lnTo>
                    <a:lnTo>
                      <a:pt x="64" y="149"/>
                    </a:lnTo>
                    <a:lnTo>
                      <a:pt x="60" y="121"/>
                    </a:lnTo>
                    <a:lnTo>
                      <a:pt x="54" y="89"/>
                    </a:lnTo>
                    <a:lnTo>
                      <a:pt x="46" y="58"/>
                    </a:lnTo>
                    <a:lnTo>
                      <a:pt x="38" y="30"/>
                    </a:lnTo>
                    <a:lnTo>
                      <a:pt x="30" y="10"/>
                    </a:lnTo>
                    <a:lnTo>
                      <a:pt x="23" y="1"/>
                    </a:lnTo>
                    <a:lnTo>
                      <a:pt x="18" y="0"/>
                    </a:lnTo>
                    <a:lnTo>
                      <a:pt x="13" y="0"/>
                    </a:lnTo>
                    <a:lnTo>
                      <a:pt x="9" y="1"/>
                    </a:lnTo>
                    <a:lnTo>
                      <a:pt x="6" y="4"/>
                    </a:lnTo>
                    <a:lnTo>
                      <a:pt x="3" y="7"/>
                    </a:lnTo>
                    <a:lnTo>
                      <a:pt x="2" y="9"/>
                    </a:lnTo>
                    <a:lnTo>
                      <a:pt x="1" y="1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60" name="Freeform 21"/>
              <p:cNvSpPr>
                <a:spLocks/>
              </p:cNvSpPr>
              <p:nvPr/>
            </p:nvSpPr>
            <p:spPr bwMode="auto">
              <a:xfrm>
                <a:off x="127" y="2332"/>
                <a:ext cx="182" cy="179"/>
              </a:xfrm>
              <a:custGeom>
                <a:avLst/>
                <a:gdLst>
                  <a:gd name="T0" fmla="*/ 3 w 182"/>
                  <a:gd name="T1" fmla="*/ 24 h 179"/>
                  <a:gd name="T2" fmla="*/ 4 w 182"/>
                  <a:gd name="T3" fmla="*/ 26 h 179"/>
                  <a:gd name="T4" fmla="*/ 10 w 182"/>
                  <a:gd name="T5" fmla="*/ 32 h 179"/>
                  <a:gd name="T6" fmla="*/ 19 w 182"/>
                  <a:gd name="T7" fmla="*/ 40 h 179"/>
                  <a:gd name="T8" fmla="*/ 30 w 182"/>
                  <a:gd name="T9" fmla="*/ 51 h 179"/>
                  <a:gd name="T10" fmla="*/ 44 w 182"/>
                  <a:gd name="T11" fmla="*/ 63 h 179"/>
                  <a:gd name="T12" fmla="*/ 59 w 182"/>
                  <a:gd name="T13" fmla="*/ 77 h 179"/>
                  <a:gd name="T14" fmla="*/ 75 w 182"/>
                  <a:gd name="T15" fmla="*/ 92 h 179"/>
                  <a:gd name="T16" fmla="*/ 91 w 182"/>
                  <a:gd name="T17" fmla="*/ 107 h 179"/>
                  <a:gd name="T18" fmla="*/ 108 w 182"/>
                  <a:gd name="T19" fmla="*/ 122 h 179"/>
                  <a:gd name="T20" fmla="*/ 124 w 182"/>
                  <a:gd name="T21" fmla="*/ 137 h 179"/>
                  <a:gd name="T22" fmla="*/ 139 w 182"/>
                  <a:gd name="T23" fmla="*/ 150 h 179"/>
                  <a:gd name="T24" fmla="*/ 152 w 182"/>
                  <a:gd name="T25" fmla="*/ 161 h 179"/>
                  <a:gd name="T26" fmla="*/ 164 w 182"/>
                  <a:gd name="T27" fmla="*/ 170 h 179"/>
                  <a:gd name="T28" fmla="*/ 173 w 182"/>
                  <a:gd name="T29" fmla="*/ 176 h 179"/>
                  <a:gd name="T30" fmla="*/ 180 w 182"/>
                  <a:gd name="T31" fmla="*/ 179 h 179"/>
                  <a:gd name="T32" fmla="*/ 182 w 182"/>
                  <a:gd name="T33" fmla="*/ 178 h 179"/>
                  <a:gd name="T34" fmla="*/ 181 w 182"/>
                  <a:gd name="T35" fmla="*/ 173 h 179"/>
                  <a:gd name="T36" fmla="*/ 176 w 182"/>
                  <a:gd name="T37" fmla="*/ 165 h 179"/>
                  <a:gd name="T38" fmla="*/ 168 w 182"/>
                  <a:gd name="T39" fmla="*/ 155 h 179"/>
                  <a:gd name="T40" fmla="*/ 158 w 182"/>
                  <a:gd name="T41" fmla="*/ 143 h 179"/>
                  <a:gd name="T42" fmla="*/ 146 w 182"/>
                  <a:gd name="T43" fmla="*/ 129 h 179"/>
                  <a:gd name="T44" fmla="*/ 132 w 182"/>
                  <a:gd name="T45" fmla="*/ 114 h 179"/>
                  <a:gd name="T46" fmla="*/ 117 w 182"/>
                  <a:gd name="T47" fmla="*/ 98 h 179"/>
                  <a:gd name="T48" fmla="*/ 102 w 182"/>
                  <a:gd name="T49" fmla="*/ 82 h 179"/>
                  <a:gd name="T50" fmla="*/ 86 w 182"/>
                  <a:gd name="T51" fmla="*/ 66 h 179"/>
                  <a:gd name="T52" fmla="*/ 71 w 182"/>
                  <a:gd name="T53" fmla="*/ 51 h 179"/>
                  <a:gd name="T54" fmla="*/ 56 w 182"/>
                  <a:gd name="T55" fmla="*/ 37 h 179"/>
                  <a:gd name="T56" fmla="*/ 42 w 182"/>
                  <a:gd name="T57" fmla="*/ 24 h 179"/>
                  <a:gd name="T58" fmla="*/ 30 w 182"/>
                  <a:gd name="T59" fmla="*/ 14 h 179"/>
                  <a:gd name="T60" fmla="*/ 21 w 182"/>
                  <a:gd name="T61" fmla="*/ 6 h 179"/>
                  <a:gd name="T62" fmla="*/ 13 w 182"/>
                  <a:gd name="T63" fmla="*/ 1 h 179"/>
                  <a:gd name="T64" fmla="*/ 9 w 182"/>
                  <a:gd name="T65" fmla="*/ 0 h 179"/>
                  <a:gd name="T66" fmla="*/ 2 w 182"/>
                  <a:gd name="T67" fmla="*/ 5 h 179"/>
                  <a:gd name="T68" fmla="*/ 0 w 182"/>
                  <a:gd name="T69" fmla="*/ 13 h 179"/>
                  <a:gd name="T70" fmla="*/ 2 w 182"/>
                  <a:gd name="T71" fmla="*/ 21 h 179"/>
                  <a:gd name="T72" fmla="*/ 3 w 182"/>
                  <a:gd name="T73" fmla="*/ 24 h 1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179"/>
                  <a:gd name="T113" fmla="*/ 182 w 182"/>
                  <a:gd name="T114" fmla="*/ 179 h 1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179">
                    <a:moveTo>
                      <a:pt x="3" y="24"/>
                    </a:moveTo>
                    <a:lnTo>
                      <a:pt x="4" y="26"/>
                    </a:lnTo>
                    <a:lnTo>
                      <a:pt x="10" y="32"/>
                    </a:lnTo>
                    <a:lnTo>
                      <a:pt x="19" y="40"/>
                    </a:lnTo>
                    <a:lnTo>
                      <a:pt x="30" y="51"/>
                    </a:lnTo>
                    <a:lnTo>
                      <a:pt x="44" y="63"/>
                    </a:lnTo>
                    <a:lnTo>
                      <a:pt x="59" y="77"/>
                    </a:lnTo>
                    <a:lnTo>
                      <a:pt x="75" y="92"/>
                    </a:lnTo>
                    <a:lnTo>
                      <a:pt x="91" y="107"/>
                    </a:lnTo>
                    <a:lnTo>
                      <a:pt x="108" y="122"/>
                    </a:lnTo>
                    <a:lnTo>
                      <a:pt x="124" y="137"/>
                    </a:lnTo>
                    <a:lnTo>
                      <a:pt x="139" y="150"/>
                    </a:lnTo>
                    <a:lnTo>
                      <a:pt x="152" y="161"/>
                    </a:lnTo>
                    <a:lnTo>
                      <a:pt x="164" y="170"/>
                    </a:lnTo>
                    <a:lnTo>
                      <a:pt x="173" y="176"/>
                    </a:lnTo>
                    <a:lnTo>
                      <a:pt x="180" y="179"/>
                    </a:lnTo>
                    <a:lnTo>
                      <a:pt x="182" y="178"/>
                    </a:lnTo>
                    <a:lnTo>
                      <a:pt x="181" y="173"/>
                    </a:lnTo>
                    <a:lnTo>
                      <a:pt x="176" y="165"/>
                    </a:lnTo>
                    <a:lnTo>
                      <a:pt x="168" y="155"/>
                    </a:lnTo>
                    <a:lnTo>
                      <a:pt x="158" y="143"/>
                    </a:lnTo>
                    <a:lnTo>
                      <a:pt x="146" y="129"/>
                    </a:lnTo>
                    <a:lnTo>
                      <a:pt x="132" y="114"/>
                    </a:lnTo>
                    <a:lnTo>
                      <a:pt x="117" y="98"/>
                    </a:lnTo>
                    <a:lnTo>
                      <a:pt x="102" y="82"/>
                    </a:lnTo>
                    <a:lnTo>
                      <a:pt x="86" y="66"/>
                    </a:lnTo>
                    <a:lnTo>
                      <a:pt x="71" y="51"/>
                    </a:lnTo>
                    <a:lnTo>
                      <a:pt x="56" y="37"/>
                    </a:lnTo>
                    <a:lnTo>
                      <a:pt x="42" y="24"/>
                    </a:lnTo>
                    <a:lnTo>
                      <a:pt x="30" y="14"/>
                    </a:lnTo>
                    <a:lnTo>
                      <a:pt x="21" y="6"/>
                    </a:lnTo>
                    <a:lnTo>
                      <a:pt x="13" y="1"/>
                    </a:lnTo>
                    <a:lnTo>
                      <a:pt x="9" y="0"/>
                    </a:lnTo>
                    <a:lnTo>
                      <a:pt x="2" y="5"/>
                    </a:lnTo>
                    <a:lnTo>
                      <a:pt x="0" y="13"/>
                    </a:lnTo>
                    <a:lnTo>
                      <a:pt x="2" y="21"/>
                    </a:lnTo>
                    <a:lnTo>
                      <a:pt x="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61" name="Freeform 22"/>
              <p:cNvSpPr>
                <a:spLocks/>
              </p:cNvSpPr>
              <p:nvPr/>
            </p:nvSpPr>
            <p:spPr bwMode="auto">
              <a:xfrm>
                <a:off x="65" y="2508"/>
                <a:ext cx="221" cy="62"/>
              </a:xfrm>
              <a:custGeom>
                <a:avLst/>
                <a:gdLst>
                  <a:gd name="T0" fmla="*/ 9 w 221"/>
                  <a:gd name="T1" fmla="*/ 23 h 62"/>
                  <a:gd name="T2" fmla="*/ 12 w 221"/>
                  <a:gd name="T3" fmla="*/ 24 h 62"/>
                  <a:gd name="T4" fmla="*/ 19 w 221"/>
                  <a:gd name="T5" fmla="*/ 26 h 62"/>
                  <a:gd name="T6" fmla="*/ 30 w 221"/>
                  <a:gd name="T7" fmla="*/ 28 h 62"/>
                  <a:gd name="T8" fmla="*/ 43 w 221"/>
                  <a:gd name="T9" fmla="*/ 31 h 62"/>
                  <a:gd name="T10" fmla="*/ 60 w 221"/>
                  <a:gd name="T11" fmla="*/ 35 h 62"/>
                  <a:gd name="T12" fmla="*/ 78 w 221"/>
                  <a:gd name="T13" fmla="*/ 39 h 62"/>
                  <a:gd name="T14" fmla="*/ 98 w 221"/>
                  <a:gd name="T15" fmla="*/ 43 h 62"/>
                  <a:gd name="T16" fmla="*/ 117 w 221"/>
                  <a:gd name="T17" fmla="*/ 47 h 62"/>
                  <a:gd name="T18" fmla="*/ 137 w 221"/>
                  <a:gd name="T19" fmla="*/ 51 h 62"/>
                  <a:gd name="T20" fmla="*/ 156 w 221"/>
                  <a:gd name="T21" fmla="*/ 55 h 62"/>
                  <a:gd name="T22" fmla="*/ 174 w 221"/>
                  <a:gd name="T23" fmla="*/ 58 h 62"/>
                  <a:gd name="T24" fmla="*/ 190 w 221"/>
                  <a:gd name="T25" fmla="*/ 61 h 62"/>
                  <a:gd name="T26" fmla="*/ 204 w 221"/>
                  <a:gd name="T27" fmla="*/ 62 h 62"/>
                  <a:gd name="T28" fmla="*/ 213 w 221"/>
                  <a:gd name="T29" fmla="*/ 62 h 62"/>
                  <a:gd name="T30" fmla="*/ 220 w 221"/>
                  <a:gd name="T31" fmla="*/ 62 h 62"/>
                  <a:gd name="T32" fmla="*/ 221 w 221"/>
                  <a:gd name="T33" fmla="*/ 60 h 62"/>
                  <a:gd name="T34" fmla="*/ 217 w 221"/>
                  <a:gd name="T35" fmla="*/ 57 h 62"/>
                  <a:gd name="T36" fmla="*/ 210 w 221"/>
                  <a:gd name="T37" fmla="*/ 53 h 62"/>
                  <a:gd name="T38" fmla="*/ 200 w 221"/>
                  <a:gd name="T39" fmla="*/ 49 h 62"/>
                  <a:gd name="T40" fmla="*/ 186 w 221"/>
                  <a:gd name="T41" fmla="*/ 43 h 62"/>
                  <a:gd name="T42" fmla="*/ 170 w 221"/>
                  <a:gd name="T43" fmla="*/ 38 h 62"/>
                  <a:gd name="T44" fmla="*/ 152 w 221"/>
                  <a:gd name="T45" fmla="*/ 33 h 62"/>
                  <a:gd name="T46" fmla="*/ 133 w 221"/>
                  <a:gd name="T47" fmla="*/ 27 h 62"/>
                  <a:gd name="T48" fmla="*/ 114 w 221"/>
                  <a:gd name="T49" fmla="*/ 22 h 62"/>
                  <a:gd name="T50" fmla="*/ 94 w 221"/>
                  <a:gd name="T51" fmla="*/ 17 h 62"/>
                  <a:gd name="T52" fmla="*/ 75 w 221"/>
                  <a:gd name="T53" fmla="*/ 12 h 62"/>
                  <a:gd name="T54" fmla="*/ 57 w 221"/>
                  <a:gd name="T55" fmla="*/ 8 h 62"/>
                  <a:gd name="T56" fmla="*/ 41 w 221"/>
                  <a:gd name="T57" fmla="*/ 5 h 62"/>
                  <a:gd name="T58" fmla="*/ 27 w 221"/>
                  <a:gd name="T59" fmla="*/ 3 h 62"/>
                  <a:gd name="T60" fmla="*/ 15 w 221"/>
                  <a:gd name="T61" fmla="*/ 1 h 62"/>
                  <a:gd name="T62" fmla="*/ 7 w 221"/>
                  <a:gd name="T63" fmla="*/ 0 h 62"/>
                  <a:gd name="T64" fmla="*/ 3 w 221"/>
                  <a:gd name="T65" fmla="*/ 1 h 62"/>
                  <a:gd name="T66" fmla="*/ 0 w 221"/>
                  <a:gd name="T67" fmla="*/ 8 h 62"/>
                  <a:gd name="T68" fmla="*/ 3 w 221"/>
                  <a:gd name="T69" fmla="*/ 16 h 62"/>
                  <a:gd name="T70" fmla="*/ 7 w 221"/>
                  <a:gd name="T71" fmla="*/ 21 h 62"/>
                  <a:gd name="T72" fmla="*/ 9 w 221"/>
                  <a:gd name="T73" fmla="*/ 23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1"/>
                  <a:gd name="T112" fmla="*/ 0 h 62"/>
                  <a:gd name="T113" fmla="*/ 221 w 221"/>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1" h="62">
                    <a:moveTo>
                      <a:pt x="9" y="23"/>
                    </a:moveTo>
                    <a:lnTo>
                      <a:pt x="12" y="24"/>
                    </a:lnTo>
                    <a:lnTo>
                      <a:pt x="19" y="26"/>
                    </a:lnTo>
                    <a:lnTo>
                      <a:pt x="30" y="28"/>
                    </a:lnTo>
                    <a:lnTo>
                      <a:pt x="43" y="31"/>
                    </a:lnTo>
                    <a:lnTo>
                      <a:pt x="60" y="35"/>
                    </a:lnTo>
                    <a:lnTo>
                      <a:pt x="78" y="39"/>
                    </a:lnTo>
                    <a:lnTo>
                      <a:pt x="98" y="43"/>
                    </a:lnTo>
                    <a:lnTo>
                      <a:pt x="117" y="47"/>
                    </a:lnTo>
                    <a:lnTo>
                      <a:pt x="137" y="51"/>
                    </a:lnTo>
                    <a:lnTo>
                      <a:pt x="156" y="55"/>
                    </a:lnTo>
                    <a:lnTo>
                      <a:pt x="174" y="58"/>
                    </a:lnTo>
                    <a:lnTo>
                      <a:pt x="190" y="61"/>
                    </a:lnTo>
                    <a:lnTo>
                      <a:pt x="204" y="62"/>
                    </a:lnTo>
                    <a:lnTo>
                      <a:pt x="213" y="62"/>
                    </a:lnTo>
                    <a:lnTo>
                      <a:pt x="220" y="62"/>
                    </a:lnTo>
                    <a:lnTo>
                      <a:pt x="221" y="60"/>
                    </a:lnTo>
                    <a:lnTo>
                      <a:pt x="217" y="57"/>
                    </a:lnTo>
                    <a:lnTo>
                      <a:pt x="210" y="53"/>
                    </a:lnTo>
                    <a:lnTo>
                      <a:pt x="200" y="49"/>
                    </a:lnTo>
                    <a:lnTo>
                      <a:pt x="186" y="43"/>
                    </a:lnTo>
                    <a:lnTo>
                      <a:pt x="170" y="38"/>
                    </a:lnTo>
                    <a:lnTo>
                      <a:pt x="152" y="33"/>
                    </a:lnTo>
                    <a:lnTo>
                      <a:pt x="133" y="27"/>
                    </a:lnTo>
                    <a:lnTo>
                      <a:pt x="114" y="22"/>
                    </a:lnTo>
                    <a:lnTo>
                      <a:pt x="94" y="17"/>
                    </a:lnTo>
                    <a:lnTo>
                      <a:pt x="75" y="12"/>
                    </a:lnTo>
                    <a:lnTo>
                      <a:pt x="57" y="8"/>
                    </a:lnTo>
                    <a:lnTo>
                      <a:pt x="41" y="5"/>
                    </a:lnTo>
                    <a:lnTo>
                      <a:pt x="27" y="3"/>
                    </a:lnTo>
                    <a:lnTo>
                      <a:pt x="15" y="1"/>
                    </a:lnTo>
                    <a:lnTo>
                      <a:pt x="7" y="0"/>
                    </a:lnTo>
                    <a:lnTo>
                      <a:pt x="3" y="1"/>
                    </a:lnTo>
                    <a:lnTo>
                      <a:pt x="0" y="8"/>
                    </a:lnTo>
                    <a:lnTo>
                      <a:pt x="3" y="16"/>
                    </a:lnTo>
                    <a:lnTo>
                      <a:pt x="7" y="21"/>
                    </a:lnTo>
                    <a:lnTo>
                      <a:pt x="9"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62" name="Freeform 23"/>
              <p:cNvSpPr>
                <a:spLocks/>
              </p:cNvSpPr>
              <p:nvPr/>
            </p:nvSpPr>
            <p:spPr bwMode="auto">
              <a:xfrm>
                <a:off x="96" y="2664"/>
                <a:ext cx="183" cy="57"/>
              </a:xfrm>
              <a:custGeom>
                <a:avLst/>
                <a:gdLst>
                  <a:gd name="T0" fmla="*/ 15 w 183"/>
                  <a:gd name="T1" fmla="*/ 57 h 57"/>
                  <a:gd name="T2" fmla="*/ 17 w 183"/>
                  <a:gd name="T3" fmla="*/ 57 h 57"/>
                  <a:gd name="T4" fmla="*/ 23 w 183"/>
                  <a:gd name="T5" fmla="*/ 55 h 57"/>
                  <a:gd name="T6" fmla="*/ 32 w 183"/>
                  <a:gd name="T7" fmla="*/ 53 h 57"/>
                  <a:gd name="T8" fmla="*/ 43 w 183"/>
                  <a:gd name="T9" fmla="*/ 50 h 57"/>
                  <a:gd name="T10" fmla="*/ 57 w 183"/>
                  <a:gd name="T11" fmla="*/ 46 h 57"/>
                  <a:gd name="T12" fmla="*/ 71 w 183"/>
                  <a:gd name="T13" fmla="*/ 42 h 57"/>
                  <a:gd name="T14" fmla="*/ 87 w 183"/>
                  <a:gd name="T15" fmla="*/ 38 h 57"/>
                  <a:gd name="T16" fmla="*/ 103 w 183"/>
                  <a:gd name="T17" fmla="*/ 33 h 57"/>
                  <a:gd name="T18" fmla="*/ 120 w 183"/>
                  <a:gd name="T19" fmla="*/ 28 h 57"/>
                  <a:gd name="T20" fmla="*/ 135 w 183"/>
                  <a:gd name="T21" fmla="*/ 23 h 57"/>
                  <a:gd name="T22" fmla="*/ 150 w 183"/>
                  <a:gd name="T23" fmla="*/ 19 h 57"/>
                  <a:gd name="T24" fmla="*/ 162 w 183"/>
                  <a:gd name="T25" fmla="*/ 14 h 57"/>
                  <a:gd name="T26" fmla="*/ 172 w 183"/>
                  <a:gd name="T27" fmla="*/ 10 h 57"/>
                  <a:gd name="T28" fmla="*/ 179 w 183"/>
                  <a:gd name="T29" fmla="*/ 7 h 57"/>
                  <a:gd name="T30" fmla="*/ 183 w 183"/>
                  <a:gd name="T31" fmla="*/ 4 h 57"/>
                  <a:gd name="T32" fmla="*/ 183 w 183"/>
                  <a:gd name="T33" fmla="*/ 1 h 57"/>
                  <a:gd name="T34" fmla="*/ 180 w 183"/>
                  <a:gd name="T35" fmla="*/ 0 h 57"/>
                  <a:gd name="T36" fmla="*/ 173 w 183"/>
                  <a:gd name="T37" fmla="*/ 0 h 57"/>
                  <a:gd name="T38" fmla="*/ 163 w 183"/>
                  <a:gd name="T39" fmla="*/ 1 h 57"/>
                  <a:gd name="T40" fmla="*/ 151 w 183"/>
                  <a:gd name="T41" fmla="*/ 2 h 57"/>
                  <a:gd name="T42" fmla="*/ 137 w 183"/>
                  <a:gd name="T43" fmla="*/ 4 h 57"/>
                  <a:gd name="T44" fmla="*/ 122 w 183"/>
                  <a:gd name="T45" fmla="*/ 7 h 57"/>
                  <a:gd name="T46" fmla="*/ 106 w 183"/>
                  <a:gd name="T47" fmla="*/ 10 h 57"/>
                  <a:gd name="T48" fmla="*/ 90 w 183"/>
                  <a:gd name="T49" fmla="*/ 14 h 57"/>
                  <a:gd name="T50" fmla="*/ 73 w 183"/>
                  <a:gd name="T51" fmla="*/ 18 h 57"/>
                  <a:gd name="T52" fmla="*/ 57 w 183"/>
                  <a:gd name="T53" fmla="*/ 22 h 57"/>
                  <a:gd name="T54" fmla="*/ 43 w 183"/>
                  <a:gd name="T55" fmla="*/ 26 h 57"/>
                  <a:gd name="T56" fmla="*/ 30 w 183"/>
                  <a:gd name="T57" fmla="*/ 30 h 57"/>
                  <a:gd name="T58" fmla="*/ 18 w 183"/>
                  <a:gd name="T59" fmla="*/ 33 h 57"/>
                  <a:gd name="T60" fmla="*/ 9 w 183"/>
                  <a:gd name="T61" fmla="*/ 37 h 57"/>
                  <a:gd name="T62" fmla="*/ 3 w 183"/>
                  <a:gd name="T63" fmla="*/ 40 h 57"/>
                  <a:gd name="T64" fmla="*/ 0 w 183"/>
                  <a:gd name="T65" fmla="*/ 42 h 57"/>
                  <a:gd name="T66" fmla="*/ 0 w 183"/>
                  <a:gd name="T67" fmla="*/ 46 h 57"/>
                  <a:gd name="T68" fmla="*/ 1 w 183"/>
                  <a:gd name="T69" fmla="*/ 49 h 57"/>
                  <a:gd name="T70" fmla="*/ 3 w 183"/>
                  <a:gd name="T71" fmla="*/ 52 h 57"/>
                  <a:gd name="T72" fmla="*/ 6 w 183"/>
                  <a:gd name="T73" fmla="*/ 54 h 57"/>
                  <a:gd name="T74" fmla="*/ 10 w 183"/>
                  <a:gd name="T75" fmla="*/ 56 h 57"/>
                  <a:gd name="T76" fmla="*/ 12 w 183"/>
                  <a:gd name="T77" fmla="*/ 57 h 57"/>
                  <a:gd name="T78" fmla="*/ 15 w 183"/>
                  <a:gd name="T79" fmla="*/ 57 h 57"/>
                  <a:gd name="T80" fmla="*/ 15 w 183"/>
                  <a:gd name="T81" fmla="*/ 57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3"/>
                  <a:gd name="T124" fmla="*/ 0 h 57"/>
                  <a:gd name="T125" fmla="*/ 183 w 183"/>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3" h="57">
                    <a:moveTo>
                      <a:pt x="15" y="57"/>
                    </a:moveTo>
                    <a:lnTo>
                      <a:pt x="17" y="57"/>
                    </a:lnTo>
                    <a:lnTo>
                      <a:pt x="23" y="55"/>
                    </a:lnTo>
                    <a:lnTo>
                      <a:pt x="32" y="53"/>
                    </a:lnTo>
                    <a:lnTo>
                      <a:pt x="43" y="50"/>
                    </a:lnTo>
                    <a:lnTo>
                      <a:pt x="57" y="46"/>
                    </a:lnTo>
                    <a:lnTo>
                      <a:pt x="71" y="42"/>
                    </a:lnTo>
                    <a:lnTo>
                      <a:pt x="87" y="38"/>
                    </a:lnTo>
                    <a:lnTo>
                      <a:pt x="103" y="33"/>
                    </a:lnTo>
                    <a:lnTo>
                      <a:pt x="120" y="28"/>
                    </a:lnTo>
                    <a:lnTo>
                      <a:pt x="135" y="23"/>
                    </a:lnTo>
                    <a:lnTo>
                      <a:pt x="150" y="19"/>
                    </a:lnTo>
                    <a:lnTo>
                      <a:pt x="162" y="14"/>
                    </a:lnTo>
                    <a:lnTo>
                      <a:pt x="172" y="10"/>
                    </a:lnTo>
                    <a:lnTo>
                      <a:pt x="179" y="7"/>
                    </a:lnTo>
                    <a:lnTo>
                      <a:pt x="183" y="4"/>
                    </a:lnTo>
                    <a:lnTo>
                      <a:pt x="183" y="1"/>
                    </a:lnTo>
                    <a:lnTo>
                      <a:pt x="180" y="0"/>
                    </a:lnTo>
                    <a:lnTo>
                      <a:pt x="173" y="0"/>
                    </a:lnTo>
                    <a:lnTo>
                      <a:pt x="163" y="1"/>
                    </a:lnTo>
                    <a:lnTo>
                      <a:pt x="151" y="2"/>
                    </a:lnTo>
                    <a:lnTo>
                      <a:pt x="137" y="4"/>
                    </a:lnTo>
                    <a:lnTo>
                      <a:pt x="122" y="7"/>
                    </a:lnTo>
                    <a:lnTo>
                      <a:pt x="106" y="10"/>
                    </a:lnTo>
                    <a:lnTo>
                      <a:pt x="90" y="14"/>
                    </a:lnTo>
                    <a:lnTo>
                      <a:pt x="73" y="18"/>
                    </a:lnTo>
                    <a:lnTo>
                      <a:pt x="57" y="22"/>
                    </a:lnTo>
                    <a:lnTo>
                      <a:pt x="43" y="26"/>
                    </a:lnTo>
                    <a:lnTo>
                      <a:pt x="30" y="30"/>
                    </a:lnTo>
                    <a:lnTo>
                      <a:pt x="18" y="33"/>
                    </a:lnTo>
                    <a:lnTo>
                      <a:pt x="9" y="37"/>
                    </a:lnTo>
                    <a:lnTo>
                      <a:pt x="3" y="40"/>
                    </a:lnTo>
                    <a:lnTo>
                      <a:pt x="0" y="42"/>
                    </a:lnTo>
                    <a:lnTo>
                      <a:pt x="0" y="46"/>
                    </a:lnTo>
                    <a:lnTo>
                      <a:pt x="1" y="49"/>
                    </a:lnTo>
                    <a:lnTo>
                      <a:pt x="3" y="52"/>
                    </a:lnTo>
                    <a:lnTo>
                      <a:pt x="6" y="54"/>
                    </a:lnTo>
                    <a:lnTo>
                      <a:pt x="10" y="56"/>
                    </a:lnTo>
                    <a:lnTo>
                      <a:pt x="12" y="57"/>
                    </a:lnTo>
                    <a:lnTo>
                      <a:pt x="1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63" name="Freeform 24"/>
              <p:cNvSpPr>
                <a:spLocks/>
              </p:cNvSpPr>
              <p:nvPr/>
            </p:nvSpPr>
            <p:spPr bwMode="auto">
              <a:xfrm>
                <a:off x="373" y="2560"/>
                <a:ext cx="420" cy="314"/>
              </a:xfrm>
              <a:custGeom>
                <a:avLst/>
                <a:gdLst>
                  <a:gd name="T0" fmla="*/ 7 w 420"/>
                  <a:gd name="T1" fmla="*/ 312 h 314"/>
                  <a:gd name="T2" fmla="*/ 9 w 420"/>
                  <a:gd name="T3" fmla="*/ 294 h 314"/>
                  <a:gd name="T4" fmla="*/ 20 w 420"/>
                  <a:gd name="T5" fmla="*/ 256 h 314"/>
                  <a:gd name="T6" fmla="*/ 46 w 420"/>
                  <a:gd name="T7" fmla="*/ 200 h 314"/>
                  <a:gd name="T8" fmla="*/ 87 w 420"/>
                  <a:gd name="T9" fmla="*/ 138 h 314"/>
                  <a:gd name="T10" fmla="*/ 136 w 420"/>
                  <a:gd name="T11" fmla="*/ 93 h 314"/>
                  <a:gd name="T12" fmla="*/ 192 w 420"/>
                  <a:gd name="T13" fmla="*/ 60 h 314"/>
                  <a:gd name="T14" fmla="*/ 250 w 420"/>
                  <a:gd name="T15" fmla="*/ 35 h 314"/>
                  <a:gd name="T16" fmla="*/ 307 w 420"/>
                  <a:gd name="T17" fmla="*/ 19 h 314"/>
                  <a:gd name="T18" fmla="*/ 357 w 420"/>
                  <a:gd name="T19" fmla="*/ 8 h 314"/>
                  <a:gd name="T20" fmla="*/ 395 w 420"/>
                  <a:gd name="T21" fmla="*/ 2 h 314"/>
                  <a:gd name="T22" fmla="*/ 417 w 420"/>
                  <a:gd name="T23" fmla="*/ 0 h 314"/>
                  <a:gd name="T24" fmla="*/ 419 w 420"/>
                  <a:gd name="T25" fmla="*/ 0 h 314"/>
                  <a:gd name="T26" fmla="*/ 413 w 420"/>
                  <a:gd name="T27" fmla="*/ 0 h 314"/>
                  <a:gd name="T28" fmla="*/ 401 w 420"/>
                  <a:gd name="T29" fmla="*/ 0 h 314"/>
                  <a:gd name="T30" fmla="*/ 384 w 420"/>
                  <a:gd name="T31" fmla="*/ 0 h 314"/>
                  <a:gd name="T32" fmla="*/ 363 w 420"/>
                  <a:gd name="T33" fmla="*/ 1 h 314"/>
                  <a:gd name="T34" fmla="*/ 338 w 420"/>
                  <a:gd name="T35" fmla="*/ 2 h 314"/>
                  <a:gd name="T36" fmla="*/ 311 w 420"/>
                  <a:gd name="T37" fmla="*/ 5 h 314"/>
                  <a:gd name="T38" fmla="*/ 281 w 420"/>
                  <a:gd name="T39" fmla="*/ 9 h 314"/>
                  <a:gd name="T40" fmla="*/ 251 w 420"/>
                  <a:gd name="T41" fmla="*/ 14 h 314"/>
                  <a:gd name="T42" fmla="*/ 219 w 420"/>
                  <a:gd name="T43" fmla="*/ 22 h 314"/>
                  <a:gd name="T44" fmla="*/ 187 w 420"/>
                  <a:gd name="T45" fmla="*/ 32 h 314"/>
                  <a:gd name="T46" fmla="*/ 156 w 420"/>
                  <a:gd name="T47" fmla="*/ 44 h 314"/>
                  <a:gd name="T48" fmla="*/ 126 w 420"/>
                  <a:gd name="T49" fmla="*/ 58 h 314"/>
                  <a:gd name="T50" fmla="*/ 98 w 420"/>
                  <a:gd name="T51" fmla="*/ 76 h 314"/>
                  <a:gd name="T52" fmla="*/ 73 w 420"/>
                  <a:gd name="T53" fmla="*/ 97 h 314"/>
                  <a:gd name="T54" fmla="*/ 51 w 420"/>
                  <a:gd name="T55" fmla="*/ 121 h 314"/>
                  <a:gd name="T56" fmla="*/ 22 w 420"/>
                  <a:gd name="T57" fmla="*/ 172 h 314"/>
                  <a:gd name="T58" fmla="*/ 2 w 420"/>
                  <a:gd name="T59" fmla="*/ 237 h 314"/>
                  <a:gd name="T60" fmla="*/ 0 w 420"/>
                  <a:gd name="T61" fmla="*/ 284 h 314"/>
                  <a:gd name="T62" fmla="*/ 6 w 420"/>
                  <a:gd name="T63" fmla="*/ 310 h 3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0"/>
                  <a:gd name="T97" fmla="*/ 0 h 314"/>
                  <a:gd name="T98" fmla="*/ 420 w 420"/>
                  <a:gd name="T99" fmla="*/ 314 h 3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0" h="314">
                    <a:moveTo>
                      <a:pt x="7" y="314"/>
                    </a:moveTo>
                    <a:lnTo>
                      <a:pt x="7" y="312"/>
                    </a:lnTo>
                    <a:lnTo>
                      <a:pt x="7" y="305"/>
                    </a:lnTo>
                    <a:lnTo>
                      <a:pt x="9" y="294"/>
                    </a:lnTo>
                    <a:lnTo>
                      <a:pt x="13" y="278"/>
                    </a:lnTo>
                    <a:lnTo>
                      <a:pt x="20" y="256"/>
                    </a:lnTo>
                    <a:lnTo>
                      <a:pt x="31" y="231"/>
                    </a:lnTo>
                    <a:lnTo>
                      <a:pt x="46" y="200"/>
                    </a:lnTo>
                    <a:lnTo>
                      <a:pt x="68" y="164"/>
                    </a:lnTo>
                    <a:lnTo>
                      <a:pt x="87" y="138"/>
                    </a:lnTo>
                    <a:lnTo>
                      <a:pt x="110" y="114"/>
                    </a:lnTo>
                    <a:lnTo>
                      <a:pt x="136" y="93"/>
                    </a:lnTo>
                    <a:lnTo>
                      <a:pt x="163" y="76"/>
                    </a:lnTo>
                    <a:lnTo>
                      <a:pt x="192" y="60"/>
                    </a:lnTo>
                    <a:lnTo>
                      <a:pt x="221" y="47"/>
                    </a:lnTo>
                    <a:lnTo>
                      <a:pt x="250" y="35"/>
                    </a:lnTo>
                    <a:lnTo>
                      <a:pt x="280" y="26"/>
                    </a:lnTo>
                    <a:lnTo>
                      <a:pt x="307" y="19"/>
                    </a:lnTo>
                    <a:lnTo>
                      <a:pt x="333" y="13"/>
                    </a:lnTo>
                    <a:lnTo>
                      <a:pt x="357" y="8"/>
                    </a:lnTo>
                    <a:lnTo>
                      <a:pt x="378" y="5"/>
                    </a:lnTo>
                    <a:lnTo>
                      <a:pt x="395" y="2"/>
                    </a:lnTo>
                    <a:lnTo>
                      <a:pt x="409" y="1"/>
                    </a:lnTo>
                    <a:lnTo>
                      <a:pt x="417" y="0"/>
                    </a:lnTo>
                    <a:lnTo>
                      <a:pt x="420" y="0"/>
                    </a:lnTo>
                    <a:lnTo>
                      <a:pt x="419" y="0"/>
                    </a:lnTo>
                    <a:lnTo>
                      <a:pt x="416" y="0"/>
                    </a:lnTo>
                    <a:lnTo>
                      <a:pt x="413" y="0"/>
                    </a:lnTo>
                    <a:lnTo>
                      <a:pt x="407" y="0"/>
                    </a:lnTo>
                    <a:lnTo>
                      <a:pt x="401" y="0"/>
                    </a:lnTo>
                    <a:lnTo>
                      <a:pt x="393" y="0"/>
                    </a:lnTo>
                    <a:lnTo>
                      <a:pt x="384" y="0"/>
                    </a:lnTo>
                    <a:lnTo>
                      <a:pt x="374" y="0"/>
                    </a:lnTo>
                    <a:lnTo>
                      <a:pt x="363" y="1"/>
                    </a:lnTo>
                    <a:lnTo>
                      <a:pt x="351" y="1"/>
                    </a:lnTo>
                    <a:lnTo>
                      <a:pt x="338" y="2"/>
                    </a:lnTo>
                    <a:lnTo>
                      <a:pt x="325" y="3"/>
                    </a:lnTo>
                    <a:lnTo>
                      <a:pt x="311" y="5"/>
                    </a:lnTo>
                    <a:lnTo>
                      <a:pt x="296" y="6"/>
                    </a:lnTo>
                    <a:lnTo>
                      <a:pt x="281" y="9"/>
                    </a:lnTo>
                    <a:lnTo>
                      <a:pt x="266" y="11"/>
                    </a:lnTo>
                    <a:lnTo>
                      <a:pt x="251" y="14"/>
                    </a:lnTo>
                    <a:lnTo>
                      <a:pt x="235" y="18"/>
                    </a:lnTo>
                    <a:lnTo>
                      <a:pt x="219" y="22"/>
                    </a:lnTo>
                    <a:lnTo>
                      <a:pt x="203" y="27"/>
                    </a:lnTo>
                    <a:lnTo>
                      <a:pt x="187" y="32"/>
                    </a:lnTo>
                    <a:lnTo>
                      <a:pt x="171" y="38"/>
                    </a:lnTo>
                    <a:lnTo>
                      <a:pt x="156" y="44"/>
                    </a:lnTo>
                    <a:lnTo>
                      <a:pt x="141" y="51"/>
                    </a:lnTo>
                    <a:lnTo>
                      <a:pt x="126" y="58"/>
                    </a:lnTo>
                    <a:lnTo>
                      <a:pt x="112" y="67"/>
                    </a:lnTo>
                    <a:lnTo>
                      <a:pt x="98" y="76"/>
                    </a:lnTo>
                    <a:lnTo>
                      <a:pt x="86" y="86"/>
                    </a:lnTo>
                    <a:lnTo>
                      <a:pt x="73" y="97"/>
                    </a:lnTo>
                    <a:lnTo>
                      <a:pt x="62" y="109"/>
                    </a:lnTo>
                    <a:lnTo>
                      <a:pt x="51" y="121"/>
                    </a:lnTo>
                    <a:lnTo>
                      <a:pt x="42" y="135"/>
                    </a:lnTo>
                    <a:lnTo>
                      <a:pt x="22" y="172"/>
                    </a:lnTo>
                    <a:lnTo>
                      <a:pt x="8" y="206"/>
                    </a:lnTo>
                    <a:lnTo>
                      <a:pt x="2" y="237"/>
                    </a:lnTo>
                    <a:lnTo>
                      <a:pt x="0" y="263"/>
                    </a:lnTo>
                    <a:lnTo>
                      <a:pt x="0" y="284"/>
                    </a:lnTo>
                    <a:lnTo>
                      <a:pt x="3" y="300"/>
                    </a:lnTo>
                    <a:lnTo>
                      <a:pt x="6" y="310"/>
                    </a:lnTo>
                    <a:lnTo>
                      <a:pt x="7" y="3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64" name="Freeform 25"/>
              <p:cNvSpPr>
                <a:spLocks/>
              </p:cNvSpPr>
              <p:nvPr/>
            </p:nvSpPr>
            <p:spPr bwMode="auto">
              <a:xfrm>
                <a:off x="1055" y="2448"/>
                <a:ext cx="150" cy="488"/>
              </a:xfrm>
              <a:custGeom>
                <a:avLst/>
                <a:gdLst>
                  <a:gd name="T0" fmla="*/ 1 w 150"/>
                  <a:gd name="T1" fmla="*/ 488 h 488"/>
                  <a:gd name="T2" fmla="*/ 5 w 150"/>
                  <a:gd name="T3" fmla="*/ 486 h 488"/>
                  <a:gd name="T4" fmla="*/ 14 w 150"/>
                  <a:gd name="T5" fmla="*/ 481 h 488"/>
                  <a:gd name="T6" fmla="*/ 25 w 150"/>
                  <a:gd name="T7" fmla="*/ 472 h 488"/>
                  <a:gd name="T8" fmla="*/ 39 w 150"/>
                  <a:gd name="T9" fmla="*/ 458 h 488"/>
                  <a:gd name="T10" fmla="*/ 54 w 150"/>
                  <a:gd name="T11" fmla="*/ 439 h 488"/>
                  <a:gd name="T12" fmla="*/ 70 w 150"/>
                  <a:gd name="T13" fmla="*/ 412 h 488"/>
                  <a:gd name="T14" fmla="*/ 86 w 150"/>
                  <a:gd name="T15" fmla="*/ 377 h 488"/>
                  <a:gd name="T16" fmla="*/ 103 w 150"/>
                  <a:gd name="T17" fmla="*/ 324 h 488"/>
                  <a:gd name="T18" fmla="*/ 109 w 150"/>
                  <a:gd name="T19" fmla="*/ 258 h 488"/>
                  <a:gd name="T20" fmla="*/ 102 w 150"/>
                  <a:gd name="T21" fmla="*/ 196 h 488"/>
                  <a:gd name="T22" fmla="*/ 86 w 150"/>
                  <a:gd name="T23" fmla="*/ 138 h 488"/>
                  <a:gd name="T24" fmla="*/ 66 w 150"/>
                  <a:gd name="T25" fmla="*/ 88 h 488"/>
                  <a:gd name="T26" fmla="*/ 44 w 150"/>
                  <a:gd name="T27" fmla="*/ 48 h 488"/>
                  <a:gd name="T28" fmla="*/ 26 w 150"/>
                  <a:gd name="T29" fmla="*/ 18 h 488"/>
                  <a:gd name="T30" fmla="*/ 15 w 150"/>
                  <a:gd name="T31" fmla="*/ 3 h 488"/>
                  <a:gd name="T32" fmla="*/ 16 w 150"/>
                  <a:gd name="T33" fmla="*/ 2 h 488"/>
                  <a:gd name="T34" fmla="*/ 31 w 150"/>
                  <a:gd name="T35" fmla="*/ 17 h 488"/>
                  <a:gd name="T36" fmla="*/ 57 w 150"/>
                  <a:gd name="T37" fmla="*/ 44 h 488"/>
                  <a:gd name="T38" fmla="*/ 87 w 150"/>
                  <a:gd name="T39" fmla="*/ 82 h 488"/>
                  <a:gd name="T40" fmla="*/ 117 w 150"/>
                  <a:gd name="T41" fmla="*/ 131 h 488"/>
                  <a:gd name="T42" fmla="*/ 139 w 150"/>
                  <a:gd name="T43" fmla="*/ 189 h 488"/>
                  <a:gd name="T44" fmla="*/ 150 w 150"/>
                  <a:gd name="T45" fmla="*/ 255 h 488"/>
                  <a:gd name="T46" fmla="*/ 143 w 150"/>
                  <a:gd name="T47" fmla="*/ 327 h 488"/>
                  <a:gd name="T48" fmla="*/ 123 w 150"/>
                  <a:gd name="T49" fmla="*/ 386 h 488"/>
                  <a:gd name="T50" fmla="*/ 104 w 150"/>
                  <a:gd name="T51" fmla="*/ 419 h 488"/>
                  <a:gd name="T52" fmla="*/ 82 w 150"/>
                  <a:gd name="T53" fmla="*/ 444 h 488"/>
                  <a:gd name="T54" fmla="*/ 61 w 150"/>
                  <a:gd name="T55" fmla="*/ 463 h 488"/>
                  <a:gd name="T56" fmla="*/ 40 w 150"/>
                  <a:gd name="T57" fmla="*/ 475 h 488"/>
                  <a:gd name="T58" fmla="*/ 22 w 150"/>
                  <a:gd name="T59" fmla="*/ 482 h 488"/>
                  <a:gd name="T60" fmla="*/ 9 w 150"/>
                  <a:gd name="T61" fmla="*/ 486 h 488"/>
                  <a:gd name="T62" fmla="*/ 1 w 150"/>
                  <a:gd name="T63" fmla="*/ 488 h 4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488"/>
                  <a:gd name="T98" fmla="*/ 150 w 150"/>
                  <a:gd name="T99" fmla="*/ 488 h 4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488">
                    <a:moveTo>
                      <a:pt x="0" y="488"/>
                    </a:moveTo>
                    <a:lnTo>
                      <a:pt x="1" y="488"/>
                    </a:lnTo>
                    <a:lnTo>
                      <a:pt x="2" y="487"/>
                    </a:lnTo>
                    <a:lnTo>
                      <a:pt x="5" y="486"/>
                    </a:lnTo>
                    <a:lnTo>
                      <a:pt x="9" y="484"/>
                    </a:lnTo>
                    <a:lnTo>
                      <a:pt x="14" y="481"/>
                    </a:lnTo>
                    <a:lnTo>
                      <a:pt x="19" y="477"/>
                    </a:lnTo>
                    <a:lnTo>
                      <a:pt x="25" y="472"/>
                    </a:lnTo>
                    <a:lnTo>
                      <a:pt x="32" y="466"/>
                    </a:lnTo>
                    <a:lnTo>
                      <a:pt x="39" y="458"/>
                    </a:lnTo>
                    <a:lnTo>
                      <a:pt x="46" y="449"/>
                    </a:lnTo>
                    <a:lnTo>
                      <a:pt x="54" y="439"/>
                    </a:lnTo>
                    <a:lnTo>
                      <a:pt x="62" y="426"/>
                    </a:lnTo>
                    <a:lnTo>
                      <a:pt x="70" y="412"/>
                    </a:lnTo>
                    <a:lnTo>
                      <a:pt x="78" y="396"/>
                    </a:lnTo>
                    <a:lnTo>
                      <a:pt x="86" y="377"/>
                    </a:lnTo>
                    <a:lnTo>
                      <a:pt x="93" y="357"/>
                    </a:lnTo>
                    <a:lnTo>
                      <a:pt x="103" y="324"/>
                    </a:lnTo>
                    <a:lnTo>
                      <a:pt x="108" y="291"/>
                    </a:lnTo>
                    <a:lnTo>
                      <a:pt x="109" y="258"/>
                    </a:lnTo>
                    <a:lnTo>
                      <a:pt x="107" y="227"/>
                    </a:lnTo>
                    <a:lnTo>
                      <a:pt x="102" y="196"/>
                    </a:lnTo>
                    <a:lnTo>
                      <a:pt x="95" y="166"/>
                    </a:lnTo>
                    <a:lnTo>
                      <a:pt x="86" y="138"/>
                    </a:lnTo>
                    <a:lnTo>
                      <a:pt x="77" y="112"/>
                    </a:lnTo>
                    <a:lnTo>
                      <a:pt x="66" y="88"/>
                    </a:lnTo>
                    <a:lnTo>
                      <a:pt x="55" y="67"/>
                    </a:lnTo>
                    <a:lnTo>
                      <a:pt x="44" y="48"/>
                    </a:lnTo>
                    <a:lnTo>
                      <a:pt x="35" y="31"/>
                    </a:lnTo>
                    <a:lnTo>
                      <a:pt x="26" y="18"/>
                    </a:lnTo>
                    <a:lnTo>
                      <a:pt x="19" y="8"/>
                    </a:lnTo>
                    <a:lnTo>
                      <a:pt x="15" y="3"/>
                    </a:lnTo>
                    <a:lnTo>
                      <a:pt x="13" y="0"/>
                    </a:lnTo>
                    <a:lnTo>
                      <a:pt x="16" y="2"/>
                    </a:lnTo>
                    <a:lnTo>
                      <a:pt x="22" y="7"/>
                    </a:lnTo>
                    <a:lnTo>
                      <a:pt x="31" y="17"/>
                    </a:lnTo>
                    <a:lnTo>
                      <a:pt x="43" y="28"/>
                    </a:lnTo>
                    <a:lnTo>
                      <a:pt x="57" y="44"/>
                    </a:lnTo>
                    <a:lnTo>
                      <a:pt x="72" y="61"/>
                    </a:lnTo>
                    <a:lnTo>
                      <a:pt x="87" y="82"/>
                    </a:lnTo>
                    <a:lnTo>
                      <a:pt x="103" y="105"/>
                    </a:lnTo>
                    <a:lnTo>
                      <a:pt x="117" y="131"/>
                    </a:lnTo>
                    <a:lnTo>
                      <a:pt x="129" y="159"/>
                    </a:lnTo>
                    <a:lnTo>
                      <a:pt x="139" y="189"/>
                    </a:lnTo>
                    <a:lnTo>
                      <a:pt x="147" y="221"/>
                    </a:lnTo>
                    <a:lnTo>
                      <a:pt x="150" y="255"/>
                    </a:lnTo>
                    <a:lnTo>
                      <a:pt x="150" y="291"/>
                    </a:lnTo>
                    <a:lnTo>
                      <a:pt x="143" y="327"/>
                    </a:lnTo>
                    <a:lnTo>
                      <a:pt x="132" y="366"/>
                    </a:lnTo>
                    <a:lnTo>
                      <a:pt x="123" y="386"/>
                    </a:lnTo>
                    <a:lnTo>
                      <a:pt x="114" y="403"/>
                    </a:lnTo>
                    <a:lnTo>
                      <a:pt x="104" y="419"/>
                    </a:lnTo>
                    <a:lnTo>
                      <a:pt x="93" y="433"/>
                    </a:lnTo>
                    <a:lnTo>
                      <a:pt x="82" y="444"/>
                    </a:lnTo>
                    <a:lnTo>
                      <a:pt x="72" y="454"/>
                    </a:lnTo>
                    <a:lnTo>
                      <a:pt x="61" y="463"/>
                    </a:lnTo>
                    <a:lnTo>
                      <a:pt x="50" y="469"/>
                    </a:lnTo>
                    <a:lnTo>
                      <a:pt x="40" y="475"/>
                    </a:lnTo>
                    <a:lnTo>
                      <a:pt x="31" y="479"/>
                    </a:lnTo>
                    <a:lnTo>
                      <a:pt x="22" y="482"/>
                    </a:lnTo>
                    <a:lnTo>
                      <a:pt x="14" y="485"/>
                    </a:lnTo>
                    <a:lnTo>
                      <a:pt x="9" y="486"/>
                    </a:lnTo>
                    <a:lnTo>
                      <a:pt x="4" y="487"/>
                    </a:lnTo>
                    <a:lnTo>
                      <a:pt x="1" y="488"/>
                    </a:lnTo>
                    <a:lnTo>
                      <a:pt x="0"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65" name="Freeform 26"/>
              <p:cNvSpPr>
                <a:spLocks/>
              </p:cNvSpPr>
              <p:nvPr/>
            </p:nvSpPr>
            <p:spPr bwMode="auto">
              <a:xfrm>
                <a:off x="305" y="2891"/>
                <a:ext cx="438" cy="274"/>
              </a:xfrm>
              <a:custGeom>
                <a:avLst/>
                <a:gdLst>
                  <a:gd name="T0" fmla="*/ 22 w 438"/>
                  <a:gd name="T1" fmla="*/ 196 h 274"/>
                  <a:gd name="T2" fmla="*/ 35 w 438"/>
                  <a:gd name="T3" fmla="*/ 217 h 274"/>
                  <a:gd name="T4" fmla="*/ 52 w 438"/>
                  <a:gd name="T5" fmla="*/ 234 h 274"/>
                  <a:gd name="T6" fmla="*/ 74 w 438"/>
                  <a:gd name="T7" fmla="*/ 250 h 274"/>
                  <a:gd name="T8" fmla="*/ 99 w 438"/>
                  <a:gd name="T9" fmla="*/ 261 h 274"/>
                  <a:gd name="T10" fmla="*/ 129 w 438"/>
                  <a:gd name="T11" fmla="*/ 270 h 274"/>
                  <a:gd name="T12" fmla="*/ 163 w 438"/>
                  <a:gd name="T13" fmla="*/ 274 h 274"/>
                  <a:gd name="T14" fmla="*/ 204 w 438"/>
                  <a:gd name="T15" fmla="*/ 273 h 274"/>
                  <a:gd name="T16" fmla="*/ 250 w 438"/>
                  <a:gd name="T17" fmla="*/ 267 h 274"/>
                  <a:gd name="T18" fmla="*/ 294 w 438"/>
                  <a:gd name="T19" fmla="*/ 253 h 274"/>
                  <a:gd name="T20" fmla="*/ 333 w 438"/>
                  <a:gd name="T21" fmla="*/ 234 h 274"/>
                  <a:gd name="T22" fmla="*/ 367 w 438"/>
                  <a:gd name="T23" fmla="*/ 212 h 274"/>
                  <a:gd name="T24" fmla="*/ 394 w 438"/>
                  <a:gd name="T25" fmla="*/ 190 h 274"/>
                  <a:gd name="T26" fmla="*/ 415 w 438"/>
                  <a:gd name="T27" fmla="*/ 171 h 274"/>
                  <a:gd name="T28" fmla="*/ 429 w 438"/>
                  <a:gd name="T29" fmla="*/ 155 h 274"/>
                  <a:gd name="T30" fmla="*/ 437 w 438"/>
                  <a:gd name="T31" fmla="*/ 146 h 274"/>
                  <a:gd name="T32" fmla="*/ 437 w 438"/>
                  <a:gd name="T33" fmla="*/ 145 h 274"/>
                  <a:gd name="T34" fmla="*/ 427 w 438"/>
                  <a:gd name="T35" fmla="*/ 151 h 274"/>
                  <a:gd name="T36" fmla="*/ 409 w 438"/>
                  <a:gd name="T37" fmla="*/ 161 h 274"/>
                  <a:gd name="T38" fmla="*/ 385 w 438"/>
                  <a:gd name="T39" fmla="*/ 173 h 274"/>
                  <a:gd name="T40" fmla="*/ 355 w 438"/>
                  <a:gd name="T41" fmla="*/ 188 h 274"/>
                  <a:gd name="T42" fmla="*/ 321 w 438"/>
                  <a:gd name="T43" fmla="*/ 203 h 274"/>
                  <a:gd name="T44" fmla="*/ 283 w 438"/>
                  <a:gd name="T45" fmla="*/ 217 h 274"/>
                  <a:gd name="T46" fmla="*/ 245 w 438"/>
                  <a:gd name="T47" fmla="*/ 228 h 274"/>
                  <a:gd name="T48" fmla="*/ 211 w 438"/>
                  <a:gd name="T49" fmla="*/ 234 h 274"/>
                  <a:gd name="T50" fmla="*/ 181 w 438"/>
                  <a:gd name="T51" fmla="*/ 236 h 274"/>
                  <a:gd name="T52" fmla="*/ 154 w 438"/>
                  <a:gd name="T53" fmla="*/ 234 h 274"/>
                  <a:gd name="T54" fmla="*/ 128 w 438"/>
                  <a:gd name="T55" fmla="*/ 229 h 274"/>
                  <a:gd name="T56" fmla="*/ 104 w 438"/>
                  <a:gd name="T57" fmla="*/ 221 h 274"/>
                  <a:gd name="T58" fmla="*/ 83 w 438"/>
                  <a:gd name="T59" fmla="*/ 210 h 274"/>
                  <a:gd name="T60" fmla="*/ 65 w 438"/>
                  <a:gd name="T61" fmla="*/ 197 h 274"/>
                  <a:gd name="T62" fmla="*/ 52 w 438"/>
                  <a:gd name="T63" fmla="*/ 181 h 274"/>
                  <a:gd name="T64" fmla="*/ 40 w 438"/>
                  <a:gd name="T65" fmla="*/ 153 h 274"/>
                  <a:gd name="T66" fmla="*/ 33 w 438"/>
                  <a:gd name="T67" fmla="*/ 116 h 274"/>
                  <a:gd name="T68" fmla="*/ 37 w 438"/>
                  <a:gd name="T69" fmla="*/ 84 h 274"/>
                  <a:gd name="T70" fmla="*/ 48 w 438"/>
                  <a:gd name="T71" fmla="*/ 57 h 274"/>
                  <a:gd name="T72" fmla="*/ 63 w 438"/>
                  <a:gd name="T73" fmla="*/ 35 h 274"/>
                  <a:gd name="T74" fmla="*/ 78 w 438"/>
                  <a:gd name="T75" fmla="*/ 18 h 274"/>
                  <a:gd name="T76" fmla="*/ 92 w 438"/>
                  <a:gd name="T77" fmla="*/ 6 h 274"/>
                  <a:gd name="T78" fmla="*/ 100 w 438"/>
                  <a:gd name="T79" fmla="*/ 1 h 274"/>
                  <a:gd name="T80" fmla="*/ 99 w 438"/>
                  <a:gd name="T81" fmla="*/ 1 h 274"/>
                  <a:gd name="T82" fmla="*/ 88 w 438"/>
                  <a:gd name="T83" fmla="*/ 6 h 274"/>
                  <a:gd name="T84" fmla="*/ 68 w 438"/>
                  <a:gd name="T85" fmla="*/ 16 h 274"/>
                  <a:gd name="T86" fmla="*/ 45 w 438"/>
                  <a:gd name="T87" fmla="*/ 32 h 274"/>
                  <a:gd name="T88" fmla="*/ 23 w 438"/>
                  <a:gd name="T89" fmla="*/ 54 h 274"/>
                  <a:gd name="T90" fmla="*/ 7 w 438"/>
                  <a:gd name="T91" fmla="*/ 83 h 274"/>
                  <a:gd name="T92" fmla="*/ 0 w 438"/>
                  <a:gd name="T93" fmla="*/ 118 h 274"/>
                  <a:gd name="T94" fmla="*/ 6 w 438"/>
                  <a:gd name="T95" fmla="*/ 161 h 2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8"/>
                  <a:gd name="T145" fmla="*/ 0 h 274"/>
                  <a:gd name="T146" fmla="*/ 438 w 438"/>
                  <a:gd name="T147" fmla="*/ 274 h 2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8" h="274">
                    <a:moveTo>
                      <a:pt x="16" y="185"/>
                    </a:moveTo>
                    <a:lnTo>
                      <a:pt x="22" y="196"/>
                    </a:lnTo>
                    <a:lnTo>
                      <a:pt x="28" y="207"/>
                    </a:lnTo>
                    <a:lnTo>
                      <a:pt x="35" y="217"/>
                    </a:lnTo>
                    <a:lnTo>
                      <a:pt x="43" y="226"/>
                    </a:lnTo>
                    <a:lnTo>
                      <a:pt x="52" y="234"/>
                    </a:lnTo>
                    <a:lnTo>
                      <a:pt x="62" y="242"/>
                    </a:lnTo>
                    <a:lnTo>
                      <a:pt x="74" y="250"/>
                    </a:lnTo>
                    <a:lnTo>
                      <a:pt x="86" y="256"/>
                    </a:lnTo>
                    <a:lnTo>
                      <a:pt x="99" y="261"/>
                    </a:lnTo>
                    <a:lnTo>
                      <a:pt x="113" y="267"/>
                    </a:lnTo>
                    <a:lnTo>
                      <a:pt x="129" y="270"/>
                    </a:lnTo>
                    <a:lnTo>
                      <a:pt x="145" y="272"/>
                    </a:lnTo>
                    <a:lnTo>
                      <a:pt x="163" y="274"/>
                    </a:lnTo>
                    <a:lnTo>
                      <a:pt x="183" y="274"/>
                    </a:lnTo>
                    <a:lnTo>
                      <a:pt x="204" y="273"/>
                    </a:lnTo>
                    <a:lnTo>
                      <a:pt x="226" y="271"/>
                    </a:lnTo>
                    <a:lnTo>
                      <a:pt x="250" y="267"/>
                    </a:lnTo>
                    <a:lnTo>
                      <a:pt x="273" y="260"/>
                    </a:lnTo>
                    <a:lnTo>
                      <a:pt x="294" y="253"/>
                    </a:lnTo>
                    <a:lnTo>
                      <a:pt x="314" y="244"/>
                    </a:lnTo>
                    <a:lnTo>
                      <a:pt x="333" y="234"/>
                    </a:lnTo>
                    <a:lnTo>
                      <a:pt x="350" y="223"/>
                    </a:lnTo>
                    <a:lnTo>
                      <a:pt x="367" y="212"/>
                    </a:lnTo>
                    <a:lnTo>
                      <a:pt x="381" y="201"/>
                    </a:lnTo>
                    <a:lnTo>
                      <a:pt x="394" y="190"/>
                    </a:lnTo>
                    <a:lnTo>
                      <a:pt x="405" y="180"/>
                    </a:lnTo>
                    <a:lnTo>
                      <a:pt x="415" y="171"/>
                    </a:lnTo>
                    <a:lnTo>
                      <a:pt x="423" y="162"/>
                    </a:lnTo>
                    <a:lnTo>
                      <a:pt x="429" y="155"/>
                    </a:lnTo>
                    <a:lnTo>
                      <a:pt x="434" y="149"/>
                    </a:lnTo>
                    <a:lnTo>
                      <a:pt x="437" y="146"/>
                    </a:lnTo>
                    <a:lnTo>
                      <a:pt x="438" y="145"/>
                    </a:lnTo>
                    <a:lnTo>
                      <a:pt x="437" y="145"/>
                    </a:lnTo>
                    <a:lnTo>
                      <a:pt x="433" y="147"/>
                    </a:lnTo>
                    <a:lnTo>
                      <a:pt x="427" y="151"/>
                    </a:lnTo>
                    <a:lnTo>
                      <a:pt x="420" y="156"/>
                    </a:lnTo>
                    <a:lnTo>
                      <a:pt x="409" y="161"/>
                    </a:lnTo>
                    <a:lnTo>
                      <a:pt x="398" y="167"/>
                    </a:lnTo>
                    <a:lnTo>
                      <a:pt x="385" y="173"/>
                    </a:lnTo>
                    <a:lnTo>
                      <a:pt x="371" y="180"/>
                    </a:lnTo>
                    <a:lnTo>
                      <a:pt x="355" y="188"/>
                    </a:lnTo>
                    <a:lnTo>
                      <a:pt x="338" y="195"/>
                    </a:lnTo>
                    <a:lnTo>
                      <a:pt x="321" y="203"/>
                    </a:lnTo>
                    <a:lnTo>
                      <a:pt x="302" y="210"/>
                    </a:lnTo>
                    <a:lnTo>
                      <a:pt x="283" y="217"/>
                    </a:lnTo>
                    <a:lnTo>
                      <a:pt x="264" y="222"/>
                    </a:lnTo>
                    <a:lnTo>
                      <a:pt x="245" y="228"/>
                    </a:lnTo>
                    <a:lnTo>
                      <a:pt x="225" y="232"/>
                    </a:lnTo>
                    <a:lnTo>
                      <a:pt x="211" y="234"/>
                    </a:lnTo>
                    <a:lnTo>
                      <a:pt x="196" y="236"/>
                    </a:lnTo>
                    <a:lnTo>
                      <a:pt x="181" y="236"/>
                    </a:lnTo>
                    <a:lnTo>
                      <a:pt x="167" y="236"/>
                    </a:lnTo>
                    <a:lnTo>
                      <a:pt x="154" y="234"/>
                    </a:lnTo>
                    <a:lnTo>
                      <a:pt x="140" y="233"/>
                    </a:lnTo>
                    <a:lnTo>
                      <a:pt x="128" y="229"/>
                    </a:lnTo>
                    <a:lnTo>
                      <a:pt x="116" y="226"/>
                    </a:lnTo>
                    <a:lnTo>
                      <a:pt x="104" y="221"/>
                    </a:lnTo>
                    <a:lnTo>
                      <a:pt x="93" y="216"/>
                    </a:lnTo>
                    <a:lnTo>
                      <a:pt x="83" y="210"/>
                    </a:lnTo>
                    <a:lnTo>
                      <a:pt x="74" y="204"/>
                    </a:lnTo>
                    <a:lnTo>
                      <a:pt x="65" y="197"/>
                    </a:lnTo>
                    <a:lnTo>
                      <a:pt x="59" y="190"/>
                    </a:lnTo>
                    <a:lnTo>
                      <a:pt x="52" y="181"/>
                    </a:lnTo>
                    <a:lnTo>
                      <a:pt x="48" y="173"/>
                    </a:lnTo>
                    <a:lnTo>
                      <a:pt x="40" y="153"/>
                    </a:lnTo>
                    <a:lnTo>
                      <a:pt x="35" y="134"/>
                    </a:lnTo>
                    <a:lnTo>
                      <a:pt x="33" y="116"/>
                    </a:lnTo>
                    <a:lnTo>
                      <a:pt x="34" y="100"/>
                    </a:lnTo>
                    <a:lnTo>
                      <a:pt x="37" y="84"/>
                    </a:lnTo>
                    <a:lnTo>
                      <a:pt x="42" y="70"/>
                    </a:lnTo>
                    <a:lnTo>
                      <a:pt x="48" y="57"/>
                    </a:lnTo>
                    <a:lnTo>
                      <a:pt x="55" y="46"/>
                    </a:lnTo>
                    <a:lnTo>
                      <a:pt x="63" y="35"/>
                    </a:lnTo>
                    <a:lnTo>
                      <a:pt x="71" y="26"/>
                    </a:lnTo>
                    <a:lnTo>
                      <a:pt x="78" y="18"/>
                    </a:lnTo>
                    <a:lnTo>
                      <a:pt x="86" y="12"/>
                    </a:lnTo>
                    <a:lnTo>
                      <a:pt x="92" y="6"/>
                    </a:lnTo>
                    <a:lnTo>
                      <a:pt x="97" y="3"/>
                    </a:lnTo>
                    <a:lnTo>
                      <a:pt x="100" y="1"/>
                    </a:lnTo>
                    <a:lnTo>
                      <a:pt x="101" y="0"/>
                    </a:lnTo>
                    <a:lnTo>
                      <a:pt x="99" y="1"/>
                    </a:lnTo>
                    <a:lnTo>
                      <a:pt x="95" y="2"/>
                    </a:lnTo>
                    <a:lnTo>
                      <a:pt x="88" y="6"/>
                    </a:lnTo>
                    <a:lnTo>
                      <a:pt x="79" y="10"/>
                    </a:lnTo>
                    <a:lnTo>
                      <a:pt x="68" y="16"/>
                    </a:lnTo>
                    <a:lnTo>
                      <a:pt x="57" y="23"/>
                    </a:lnTo>
                    <a:lnTo>
                      <a:pt x="45" y="32"/>
                    </a:lnTo>
                    <a:lnTo>
                      <a:pt x="34" y="42"/>
                    </a:lnTo>
                    <a:lnTo>
                      <a:pt x="23" y="54"/>
                    </a:lnTo>
                    <a:lnTo>
                      <a:pt x="14" y="67"/>
                    </a:lnTo>
                    <a:lnTo>
                      <a:pt x="7" y="83"/>
                    </a:lnTo>
                    <a:lnTo>
                      <a:pt x="2" y="100"/>
                    </a:lnTo>
                    <a:lnTo>
                      <a:pt x="0" y="118"/>
                    </a:lnTo>
                    <a:lnTo>
                      <a:pt x="1" y="139"/>
                    </a:lnTo>
                    <a:lnTo>
                      <a:pt x="6" y="161"/>
                    </a:lnTo>
                    <a:lnTo>
                      <a:pt x="16" y="1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66" name="Freeform 27"/>
              <p:cNvSpPr>
                <a:spLocks/>
              </p:cNvSpPr>
              <p:nvPr/>
            </p:nvSpPr>
            <p:spPr bwMode="auto">
              <a:xfrm>
                <a:off x="647" y="2724"/>
                <a:ext cx="444" cy="318"/>
              </a:xfrm>
              <a:custGeom>
                <a:avLst/>
                <a:gdLst>
                  <a:gd name="T0" fmla="*/ 427 w 444"/>
                  <a:gd name="T1" fmla="*/ 42 h 318"/>
                  <a:gd name="T2" fmla="*/ 428 w 444"/>
                  <a:gd name="T3" fmla="*/ 84 h 318"/>
                  <a:gd name="T4" fmla="*/ 421 w 444"/>
                  <a:gd name="T5" fmla="*/ 124 h 318"/>
                  <a:gd name="T6" fmla="*/ 406 w 444"/>
                  <a:gd name="T7" fmla="*/ 161 h 318"/>
                  <a:gd name="T8" fmla="*/ 384 w 444"/>
                  <a:gd name="T9" fmla="*/ 195 h 318"/>
                  <a:gd name="T10" fmla="*/ 356 w 444"/>
                  <a:gd name="T11" fmla="*/ 225 h 318"/>
                  <a:gd name="T12" fmla="*/ 322 w 444"/>
                  <a:gd name="T13" fmla="*/ 248 h 318"/>
                  <a:gd name="T14" fmla="*/ 284 w 444"/>
                  <a:gd name="T15" fmla="*/ 264 h 318"/>
                  <a:gd name="T16" fmla="*/ 242 w 444"/>
                  <a:gd name="T17" fmla="*/ 273 h 318"/>
                  <a:gd name="T18" fmla="*/ 199 w 444"/>
                  <a:gd name="T19" fmla="*/ 273 h 318"/>
                  <a:gd name="T20" fmla="*/ 158 w 444"/>
                  <a:gd name="T21" fmla="*/ 265 h 318"/>
                  <a:gd name="T22" fmla="*/ 120 w 444"/>
                  <a:gd name="T23" fmla="*/ 249 h 318"/>
                  <a:gd name="T24" fmla="*/ 85 w 444"/>
                  <a:gd name="T25" fmla="*/ 227 h 318"/>
                  <a:gd name="T26" fmla="*/ 55 w 444"/>
                  <a:gd name="T27" fmla="*/ 198 h 318"/>
                  <a:gd name="T28" fmla="*/ 31 w 444"/>
                  <a:gd name="T29" fmla="*/ 164 h 318"/>
                  <a:gd name="T30" fmla="*/ 13 w 444"/>
                  <a:gd name="T31" fmla="*/ 125 h 318"/>
                  <a:gd name="T32" fmla="*/ 6 w 444"/>
                  <a:gd name="T33" fmla="*/ 94 h 318"/>
                  <a:gd name="T34" fmla="*/ 3 w 444"/>
                  <a:gd name="T35" fmla="*/ 73 h 318"/>
                  <a:gd name="T36" fmla="*/ 0 w 444"/>
                  <a:gd name="T37" fmla="*/ 82 h 318"/>
                  <a:gd name="T38" fmla="*/ 2 w 444"/>
                  <a:gd name="T39" fmla="*/ 122 h 318"/>
                  <a:gd name="T40" fmla="*/ 12 w 444"/>
                  <a:gd name="T41" fmla="*/ 164 h 318"/>
                  <a:gd name="T42" fmla="*/ 30 w 444"/>
                  <a:gd name="T43" fmla="*/ 204 h 318"/>
                  <a:gd name="T44" fmla="*/ 56 w 444"/>
                  <a:gd name="T45" fmla="*/ 239 h 318"/>
                  <a:gd name="T46" fmla="*/ 87 w 444"/>
                  <a:gd name="T47" fmla="*/ 269 h 318"/>
                  <a:gd name="T48" fmla="*/ 122 w 444"/>
                  <a:gd name="T49" fmla="*/ 292 h 318"/>
                  <a:gd name="T50" fmla="*/ 162 w 444"/>
                  <a:gd name="T51" fmla="*/ 308 h 318"/>
                  <a:gd name="T52" fmla="*/ 205 w 444"/>
                  <a:gd name="T53" fmla="*/ 317 h 318"/>
                  <a:gd name="T54" fmla="*/ 249 w 444"/>
                  <a:gd name="T55" fmla="*/ 317 h 318"/>
                  <a:gd name="T56" fmla="*/ 294 w 444"/>
                  <a:gd name="T57" fmla="*/ 308 h 318"/>
                  <a:gd name="T58" fmla="*/ 334 w 444"/>
                  <a:gd name="T59" fmla="*/ 291 h 318"/>
                  <a:gd name="T60" fmla="*/ 368 w 444"/>
                  <a:gd name="T61" fmla="*/ 267 h 318"/>
                  <a:gd name="T62" fmla="*/ 398 w 444"/>
                  <a:gd name="T63" fmla="*/ 236 h 318"/>
                  <a:gd name="T64" fmla="*/ 420 w 444"/>
                  <a:gd name="T65" fmla="*/ 201 h 318"/>
                  <a:gd name="T66" fmla="*/ 435 w 444"/>
                  <a:gd name="T67" fmla="*/ 163 h 318"/>
                  <a:gd name="T68" fmla="*/ 443 w 444"/>
                  <a:gd name="T69" fmla="*/ 120 h 318"/>
                  <a:gd name="T70" fmla="*/ 442 w 444"/>
                  <a:gd name="T71" fmla="*/ 77 h 318"/>
                  <a:gd name="T72" fmla="*/ 436 w 444"/>
                  <a:gd name="T73" fmla="*/ 47 h 318"/>
                  <a:gd name="T74" fmla="*/ 432 w 444"/>
                  <a:gd name="T75" fmla="*/ 33 h 318"/>
                  <a:gd name="T76" fmla="*/ 427 w 444"/>
                  <a:gd name="T77" fmla="*/ 19 h 318"/>
                  <a:gd name="T78" fmla="*/ 421 w 444"/>
                  <a:gd name="T79" fmla="*/ 6 h 318"/>
                  <a:gd name="T80" fmla="*/ 419 w 444"/>
                  <a:gd name="T81" fmla="*/ 5 h 318"/>
                  <a:gd name="T82" fmla="*/ 422 w 444"/>
                  <a:gd name="T83" fmla="*/ 15 h 3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318"/>
                  <a:gd name="T128" fmla="*/ 444 w 444"/>
                  <a:gd name="T129" fmla="*/ 318 h 3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318">
                    <a:moveTo>
                      <a:pt x="423" y="20"/>
                    </a:moveTo>
                    <a:lnTo>
                      <a:pt x="427" y="42"/>
                    </a:lnTo>
                    <a:lnTo>
                      <a:pt x="428" y="63"/>
                    </a:lnTo>
                    <a:lnTo>
                      <a:pt x="428" y="84"/>
                    </a:lnTo>
                    <a:lnTo>
                      <a:pt x="425" y="104"/>
                    </a:lnTo>
                    <a:lnTo>
                      <a:pt x="421" y="124"/>
                    </a:lnTo>
                    <a:lnTo>
                      <a:pt x="414" y="143"/>
                    </a:lnTo>
                    <a:lnTo>
                      <a:pt x="406" y="161"/>
                    </a:lnTo>
                    <a:lnTo>
                      <a:pt x="396" y="179"/>
                    </a:lnTo>
                    <a:lnTo>
                      <a:pt x="384" y="195"/>
                    </a:lnTo>
                    <a:lnTo>
                      <a:pt x="371" y="211"/>
                    </a:lnTo>
                    <a:lnTo>
                      <a:pt x="356" y="225"/>
                    </a:lnTo>
                    <a:lnTo>
                      <a:pt x="340" y="237"/>
                    </a:lnTo>
                    <a:lnTo>
                      <a:pt x="322" y="248"/>
                    </a:lnTo>
                    <a:lnTo>
                      <a:pt x="304" y="257"/>
                    </a:lnTo>
                    <a:lnTo>
                      <a:pt x="284" y="264"/>
                    </a:lnTo>
                    <a:lnTo>
                      <a:pt x="263" y="270"/>
                    </a:lnTo>
                    <a:lnTo>
                      <a:pt x="242" y="273"/>
                    </a:lnTo>
                    <a:lnTo>
                      <a:pt x="220" y="274"/>
                    </a:lnTo>
                    <a:lnTo>
                      <a:pt x="199" y="273"/>
                    </a:lnTo>
                    <a:lnTo>
                      <a:pt x="178" y="270"/>
                    </a:lnTo>
                    <a:lnTo>
                      <a:pt x="158" y="265"/>
                    </a:lnTo>
                    <a:lnTo>
                      <a:pt x="139" y="258"/>
                    </a:lnTo>
                    <a:lnTo>
                      <a:pt x="120" y="249"/>
                    </a:lnTo>
                    <a:lnTo>
                      <a:pt x="102" y="238"/>
                    </a:lnTo>
                    <a:lnTo>
                      <a:pt x="85" y="227"/>
                    </a:lnTo>
                    <a:lnTo>
                      <a:pt x="70" y="213"/>
                    </a:lnTo>
                    <a:lnTo>
                      <a:pt x="55" y="198"/>
                    </a:lnTo>
                    <a:lnTo>
                      <a:pt x="42" y="182"/>
                    </a:lnTo>
                    <a:lnTo>
                      <a:pt x="31" y="164"/>
                    </a:lnTo>
                    <a:lnTo>
                      <a:pt x="21" y="145"/>
                    </a:lnTo>
                    <a:lnTo>
                      <a:pt x="13" y="125"/>
                    </a:lnTo>
                    <a:lnTo>
                      <a:pt x="7" y="104"/>
                    </a:lnTo>
                    <a:lnTo>
                      <a:pt x="6" y="94"/>
                    </a:lnTo>
                    <a:lnTo>
                      <a:pt x="4" y="84"/>
                    </a:lnTo>
                    <a:lnTo>
                      <a:pt x="3" y="73"/>
                    </a:lnTo>
                    <a:lnTo>
                      <a:pt x="2" y="63"/>
                    </a:lnTo>
                    <a:lnTo>
                      <a:pt x="0" y="82"/>
                    </a:lnTo>
                    <a:lnTo>
                      <a:pt x="0" y="102"/>
                    </a:lnTo>
                    <a:lnTo>
                      <a:pt x="2" y="122"/>
                    </a:lnTo>
                    <a:lnTo>
                      <a:pt x="6" y="142"/>
                    </a:lnTo>
                    <a:lnTo>
                      <a:pt x="12" y="164"/>
                    </a:lnTo>
                    <a:lnTo>
                      <a:pt x="20" y="184"/>
                    </a:lnTo>
                    <a:lnTo>
                      <a:pt x="30" y="204"/>
                    </a:lnTo>
                    <a:lnTo>
                      <a:pt x="42" y="222"/>
                    </a:lnTo>
                    <a:lnTo>
                      <a:pt x="56" y="239"/>
                    </a:lnTo>
                    <a:lnTo>
                      <a:pt x="70" y="255"/>
                    </a:lnTo>
                    <a:lnTo>
                      <a:pt x="87" y="269"/>
                    </a:lnTo>
                    <a:lnTo>
                      <a:pt x="104" y="281"/>
                    </a:lnTo>
                    <a:lnTo>
                      <a:pt x="122" y="292"/>
                    </a:lnTo>
                    <a:lnTo>
                      <a:pt x="142" y="301"/>
                    </a:lnTo>
                    <a:lnTo>
                      <a:pt x="162" y="308"/>
                    </a:lnTo>
                    <a:lnTo>
                      <a:pt x="184" y="313"/>
                    </a:lnTo>
                    <a:lnTo>
                      <a:pt x="205" y="317"/>
                    </a:lnTo>
                    <a:lnTo>
                      <a:pt x="227" y="318"/>
                    </a:lnTo>
                    <a:lnTo>
                      <a:pt x="249" y="317"/>
                    </a:lnTo>
                    <a:lnTo>
                      <a:pt x="272" y="313"/>
                    </a:lnTo>
                    <a:lnTo>
                      <a:pt x="294" y="308"/>
                    </a:lnTo>
                    <a:lnTo>
                      <a:pt x="314" y="300"/>
                    </a:lnTo>
                    <a:lnTo>
                      <a:pt x="334" y="291"/>
                    </a:lnTo>
                    <a:lnTo>
                      <a:pt x="352" y="279"/>
                    </a:lnTo>
                    <a:lnTo>
                      <a:pt x="368" y="267"/>
                    </a:lnTo>
                    <a:lnTo>
                      <a:pt x="384" y="252"/>
                    </a:lnTo>
                    <a:lnTo>
                      <a:pt x="398" y="236"/>
                    </a:lnTo>
                    <a:lnTo>
                      <a:pt x="410" y="220"/>
                    </a:lnTo>
                    <a:lnTo>
                      <a:pt x="420" y="201"/>
                    </a:lnTo>
                    <a:lnTo>
                      <a:pt x="429" y="182"/>
                    </a:lnTo>
                    <a:lnTo>
                      <a:pt x="435" y="163"/>
                    </a:lnTo>
                    <a:lnTo>
                      <a:pt x="440" y="142"/>
                    </a:lnTo>
                    <a:lnTo>
                      <a:pt x="443" y="120"/>
                    </a:lnTo>
                    <a:lnTo>
                      <a:pt x="444" y="99"/>
                    </a:lnTo>
                    <a:lnTo>
                      <a:pt x="442" y="77"/>
                    </a:lnTo>
                    <a:lnTo>
                      <a:pt x="438" y="54"/>
                    </a:lnTo>
                    <a:lnTo>
                      <a:pt x="436" y="47"/>
                    </a:lnTo>
                    <a:lnTo>
                      <a:pt x="434" y="40"/>
                    </a:lnTo>
                    <a:lnTo>
                      <a:pt x="432" y="33"/>
                    </a:lnTo>
                    <a:lnTo>
                      <a:pt x="429" y="26"/>
                    </a:lnTo>
                    <a:lnTo>
                      <a:pt x="427" y="19"/>
                    </a:lnTo>
                    <a:lnTo>
                      <a:pt x="424" y="13"/>
                    </a:lnTo>
                    <a:lnTo>
                      <a:pt x="421" y="6"/>
                    </a:lnTo>
                    <a:lnTo>
                      <a:pt x="417" y="0"/>
                    </a:lnTo>
                    <a:lnTo>
                      <a:pt x="419" y="5"/>
                    </a:lnTo>
                    <a:lnTo>
                      <a:pt x="421" y="10"/>
                    </a:lnTo>
                    <a:lnTo>
                      <a:pt x="422" y="15"/>
                    </a:lnTo>
                    <a:lnTo>
                      <a:pt x="423"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67" name="Freeform 28"/>
              <p:cNvSpPr>
                <a:spLocks/>
              </p:cNvSpPr>
              <p:nvPr/>
            </p:nvSpPr>
            <p:spPr bwMode="auto">
              <a:xfrm>
                <a:off x="718" y="2976"/>
                <a:ext cx="46" cy="303"/>
              </a:xfrm>
              <a:custGeom>
                <a:avLst/>
                <a:gdLst>
                  <a:gd name="T0" fmla="*/ 0 w 46"/>
                  <a:gd name="T1" fmla="*/ 0 h 303"/>
                  <a:gd name="T2" fmla="*/ 1 w 46"/>
                  <a:gd name="T3" fmla="*/ 13 h 303"/>
                  <a:gd name="T4" fmla="*/ 5 w 46"/>
                  <a:gd name="T5" fmla="*/ 48 h 303"/>
                  <a:gd name="T6" fmla="*/ 11 w 46"/>
                  <a:gd name="T7" fmla="*/ 96 h 303"/>
                  <a:gd name="T8" fmla="*/ 16 w 46"/>
                  <a:gd name="T9" fmla="*/ 152 h 303"/>
                  <a:gd name="T10" fmla="*/ 23 w 46"/>
                  <a:gd name="T11" fmla="*/ 208 h 303"/>
                  <a:gd name="T12" fmla="*/ 30 w 46"/>
                  <a:gd name="T13" fmla="*/ 257 h 303"/>
                  <a:gd name="T14" fmla="*/ 35 w 46"/>
                  <a:gd name="T15" fmla="*/ 291 h 303"/>
                  <a:gd name="T16" fmla="*/ 39 w 46"/>
                  <a:gd name="T17" fmla="*/ 303 h 303"/>
                  <a:gd name="T18" fmla="*/ 44 w 46"/>
                  <a:gd name="T19" fmla="*/ 259 h 303"/>
                  <a:gd name="T20" fmla="*/ 46 w 46"/>
                  <a:gd name="T21" fmla="*/ 164 h 303"/>
                  <a:gd name="T22" fmla="*/ 46 w 46"/>
                  <a:gd name="T23" fmla="*/ 70 h 303"/>
                  <a:gd name="T24" fmla="*/ 45 w 46"/>
                  <a:gd name="T25" fmla="*/ 27 h 303"/>
                  <a:gd name="T26" fmla="*/ 0 w 46"/>
                  <a:gd name="T27" fmla="*/ 0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303"/>
                  <a:gd name="T44" fmla="*/ 46 w 46"/>
                  <a:gd name="T45" fmla="*/ 303 h 3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303">
                    <a:moveTo>
                      <a:pt x="0" y="0"/>
                    </a:moveTo>
                    <a:lnTo>
                      <a:pt x="1" y="13"/>
                    </a:lnTo>
                    <a:lnTo>
                      <a:pt x="5" y="48"/>
                    </a:lnTo>
                    <a:lnTo>
                      <a:pt x="11" y="96"/>
                    </a:lnTo>
                    <a:lnTo>
                      <a:pt x="16" y="152"/>
                    </a:lnTo>
                    <a:lnTo>
                      <a:pt x="23" y="208"/>
                    </a:lnTo>
                    <a:lnTo>
                      <a:pt x="30" y="257"/>
                    </a:lnTo>
                    <a:lnTo>
                      <a:pt x="35" y="291"/>
                    </a:lnTo>
                    <a:lnTo>
                      <a:pt x="39" y="303"/>
                    </a:lnTo>
                    <a:lnTo>
                      <a:pt x="44" y="259"/>
                    </a:lnTo>
                    <a:lnTo>
                      <a:pt x="46" y="164"/>
                    </a:lnTo>
                    <a:lnTo>
                      <a:pt x="46" y="70"/>
                    </a:lnTo>
                    <a:lnTo>
                      <a:pt x="45" y="2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68" name="Freeform 29"/>
              <p:cNvSpPr>
                <a:spLocks/>
              </p:cNvSpPr>
              <p:nvPr/>
            </p:nvSpPr>
            <p:spPr bwMode="auto">
              <a:xfrm>
                <a:off x="791" y="3011"/>
                <a:ext cx="69" cy="262"/>
              </a:xfrm>
              <a:custGeom>
                <a:avLst/>
                <a:gdLst>
                  <a:gd name="T0" fmla="*/ 0 w 69"/>
                  <a:gd name="T1" fmla="*/ 0 h 262"/>
                  <a:gd name="T2" fmla="*/ 3 w 69"/>
                  <a:gd name="T3" fmla="*/ 12 h 262"/>
                  <a:gd name="T4" fmla="*/ 10 w 69"/>
                  <a:gd name="T5" fmla="*/ 42 h 262"/>
                  <a:gd name="T6" fmla="*/ 19 w 69"/>
                  <a:gd name="T7" fmla="*/ 84 h 262"/>
                  <a:gd name="T8" fmla="*/ 31 w 69"/>
                  <a:gd name="T9" fmla="*/ 133 h 262"/>
                  <a:gd name="T10" fmla="*/ 43 w 69"/>
                  <a:gd name="T11" fmla="*/ 181 h 262"/>
                  <a:gd name="T12" fmla="*/ 54 w 69"/>
                  <a:gd name="T13" fmla="*/ 223 h 262"/>
                  <a:gd name="T14" fmla="*/ 63 w 69"/>
                  <a:gd name="T15" fmla="*/ 252 h 262"/>
                  <a:gd name="T16" fmla="*/ 68 w 69"/>
                  <a:gd name="T17" fmla="*/ 262 h 262"/>
                  <a:gd name="T18" fmla="*/ 69 w 69"/>
                  <a:gd name="T19" fmla="*/ 250 h 262"/>
                  <a:gd name="T20" fmla="*/ 68 w 69"/>
                  <a:gd name="T21" fmla="*/ 221 h 262"/>
                  <a:gd name="T22" fmla="*/ 65 w 69"/>
                  <a:gd name="T23" fmla="*/ 181 h 262"/>
                  <a:gd name="T24" fmla="*/ 60 w 69"/>
                  <a:gd name="T25" fmla="*/ 134 h 262"/>
                  <a:gd name="T26" fmla="*/ 55 w 69"/>
                  <a:gd name="T27" fmla="*/ 88 h 262"/>
                  <a:gd name="T28" fmla="*/ 50 w 69"/>
                  <a:gd name="T29" fmla="*/ 48 h 262"/>
                  <a:gd name="T30" fmla="*/ 47 w 69"/>
                  <a:gd name="T31" fmla="*/ 19 h 262"/>
                  <a:gd name="T32" fmla="*/ 46 w 69"/>
                  <a:gd name="T33" fmla="*/ 8 h 262"/>
                  <a:gd name="T34" fmla="*/ 0 w 69"/>
                  <a:gd name="T35" fmla="*/ 0 h 2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262"/>
                  <a:gd name="T56" fmla="*/ 69 w 69"/>
                  <a:gd name="T57" fmla="*/ 262 h 2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262">
                    <a:moveTo>
                      <a:pt x="0" y="0"/>
                    </a:moveTo>
                    <a:lnTo>
                      <a:pt x="3" y="12"/>
                    </a:lnTo>
                    <a:lnTo>
                      <a:pt x="10" y="42"/>
                    </a:lnTo>
                    <a:lnTo>
                      <a:pt x="19" y="84"/>
                    </a:lnTo>
                    <a:lnTo>
                      <a:pt x="31" y="133"/>
                    </a:lnTo>
                    <a:lnTo>
                      <a:pt x="43" y="181"/>
                    </a:lnTo>
                    <a:lnTo>
                      <a:pt x="54" y="223"/>
                    </a:lnTo>
                    <a:lnTo>
                      <a:pt x="63" y="252"/>
                    </a:lnTo>
                    <a:lnTo>
                      <a:pt x="68" y="262"/>
                    </a:lnTo>
                    <a:lnTo>
                      <a:pt x="69" y="250"/>
                    </a:lnTo>
                    <a:lnTo>
                      <a:pt x="68" y="221"/>
                    </a:lnTo>
                    <a:lnTo>
                      <a:pt x="65" y="181"/>
                    </a:lnTo>
                    <a:lnTo>
                      <a:pt x="60" y="134"/>
                    </a:lnTo>
                    <a:lnTo>
                      <a:pt x="55" y="88"/>
                    </a:lnTo>
                    <a:lnTo>
                      <a:pt x="50" y="48"/>
                    </a:lnTo>
                    <a:lnTo>
                      <a:pt x="47" y="19"/>
                    </a:lnTo>
                    <a:lnTo>
                      <a:pt x="46"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69" name="Freeform 30"/>
              <p:cNvSpPr>
                <a:spLocks/>
              </p:cNvSpPr>
              <p:nvPr/>
            </p:nvSpPr>
            <p:spPr bwMode="auto">
              <a:xfrm>
                <a:off x="744" y="2174"/>
                <a:ext cx="277" cy="331"/>
              </a:xfrm>
              <a:custGeom>
                <a:avLst/>
                <a:gdLst>
                  <a:gd name="T0" fmla="*/ 129 w 277"/>
                  <a:gd name="T1" fmla="*/ 330 h 331"/>
                  <a:gd name="T2" fmla="*/ 115 w 277"/>
                  <a:gd name="T3" fmla="*/ 331 h 331"/>
                  <a:gd name="T4" fmla="*/ 89 w 277"/>
                  <a:gd name="T5" fmla="*/ 326 h 331"/>
                  <a:gd name="T6" fmla="*/ 59 w 277"/>
                  <a:gd name="T7" fmla="*/ 306 h 331"/>
                  <a:gd name="T8" fmla="*/ 29 w 277"/>
                  <a:gd name="T9" fmla="*/ 265 h 331"/>
                  <a:gd name="T10" fmla="*/ 8 w 277"/>
                  <a:gd name="T11" fmla="*/ 217 h 331"/>
                  <a:gd name="T12" fmla="*/ 0 w 277"/>
                  <a:gd name="T13" fmla="*/ 168 h 331"/>
                  <a:gd name="T14" fmla="*/ 5 w 277"/>
                  <a:gd name="T15" fmla="*/ 121 h 331"/>
                  <a:gd name="T16" fmla="*/ 18 w 277"/>
                  <a:gd name="T17" fmla="*/ 87 h 331"/>
                  <a:gd name="T18" fmla="*/ 30 w 277"/>
                  <a:gd name="T19" fmla="*/ 66 h 331"/>
                  <a:gd name="T20" fmla="*/ 44 w 277"/>
                  <a:gd name="T21" fmla="*/ 46 h 331"/>
                  <a:gd name="T22" fmla="*/ 61 w 277"/>
                  <a:gd name="T23" fmla="*/ 30 h 331"/>
                  <a:gd name="T24" fmla="*/ 82 w 277"/>
                  <a:gd name="T25" fmla="*/ 16 h 331"/>
                  <a:gd name="T26" fmla="*/ 106 w 277"/>
                  <a:gd name="T27" fmla="*/ 6 h 331"/>
                  <a:gd name="T28" fmla="*/ 134 w 277"/>
                  <a:gd name="T29" fmla="*/ 1 h 331"/>
                  <a:gd name="T30" fmla="*/ 168 w 277"/>
                  <a:gd name="T31" fmla="*/ 2 h 331"/>
                  <a:gd name="T32" fmla="*/ 206 w 277"/>
                  <a:gd name="T33" fmla="*/ 8 h 331"/>
                  <a:gd name="T34" fmla="*/ 236 w 277"/>
                  <a:gd name="T35" fmla="*/ 21 h 331"/>
                  <a:gd name="T36" fmla="*/ 256 w 277"/>
                  <a:gd name="T37" fmla="*/ 38 h 331"/>
                  <a:gd name="T38" fmla="*/ 268 w 277"/>
                  <a:gd name="T39" fmla="*/ 57 h 331"/>
                  <a:gd name="T40" fmla="*/ 275 w 277"/>
                  <a:gd name="T41" fmla="*/ 76 h 331"/>
                  <a:gd name="T42" fmla="*/ 277 w 277"/>
                  <a:gd name="T43" fmla="*/ 94 h 331"/>
                  <a:gd name="T44" fmla="*/ 276 w 277"/>
                  <a:gd name="T45" fmla="*/ 107 h 331"/>
                  <a:gd name="T46" fmla="*/ 275 w 277"/>
                  <a:gd name="T47" fmla="*/ 115 h 331"/>
                  <a:gd name="T48" fmla="*/ 275 w 277"/>
                  <a:gd name="T49" fmla="*/ 116 h 331"/>
                  <a:gd name="T50" fmla="*/ 273 w 277"/>
                  <a:gd name="T51" fmla="*/ 110 h 331"/>
                  <a:gd name="T52" fmla="*/ 269 w 277"/>
                  <a:gd name="T53" fmla="*/ 101 h 331"/>
                  <a:gd name="T54" fmla="*/ 262 w 277"/>
                  <a:gd name="T55" fmla="*/ 90 h 331"/>
                  <a:gd name="T56" fmla="*/ 251 w 277"/>
                  <a:gd name="T57" fmla="*/ 76 h 331"/>
                  <a:gd name="T58" fmla="*/ 236 w 277"/>
                  <a:gd name="T59" fmla="*/ 64 h 331"/>
                  <a:gd name="T60" fmla="*/ 216 w 277"/>
                  <a:gd name="T61" fmla="*/ 52 h 331"/>
                  <a:gd name="T62" fmla="*/ 191 w 277"/>
                  <a:gd name="T63" fmla="*/ 43 h 331"/>
                  <a:gd name="T64" fmla="*/ 161 w 277"/>
                  <a:gd name="T65" fmla="*/ 38 h 331"/>
                  <a:gd name="T66" fmla="*/ 135 w 277"/>
                  <a:gd name="T67" fmla="*/ 39 h 331"/>
                  <a:gd name="T68" fmla="*/ 113 w 277"/>
                  <a:gd name="T69" fmla="*/ 45 h 331"/>
                  <a:gd name="T70" fmla="*/ 95 w 277"/>
                  <a:gd name="T71" fmla="*/ 55 h 331"/>
                  <a:gd name="T72" fmla="*/ 79 w 277"/>
                  <a:gd name="T73" fmla="*/ 67 h 331"/>
                  <a:gd name="T74" fmla="*/ 66 w 277"/>
                  <a:gd name="T75" fmla="*/ 81 h 331"/>
                  <a:gd name="T76" fmla="*/ 57 w 277"/>
                  <a:gd name="T77" fmla="*/ 95 h 331"/>
                  <a:gd name="T78" fmla="*/ 50 w 277"/>
                  <a:gd name="T79" fmla="*/ 107 h 331"/>
                  <a:gd name="T80" fmla="*/ 44 w 277"/>
                  <a:gd name="T81" fmla="*/ 126 h 331"/>
                  <a:gd name="T82" fmla="*/ 41 w 277"/>
                  <a:gd name="T83" fmla="*/ 159 h 331"/>
                  <a:gd name="T84" fmla="*/ 44 w 277"/>
                  <a:gd name="T85" fmla="*/ 198 h 331"/>
                  <a:gd name="T86" fmla="*/ 56 w 277"/>
                  <a:gd name="T87" fmla="*/ 238 h 331"/>
                  <a:gd name="T88" fmla="*/ 78 w 277"/>
                  <a:gd name="T89" fmla="*/ 272 h 331"/>
                  <a:gd name="T90" fmla="*/ 101 w 277"/>
                  <a:gd name="T91" fmla="*/ 299 h 331"/>
                  <a:gd name="T92" fmla="*/ 119 w 277"/>
                  <a:gd name="T93" fmla="*/ 318 h 331"/>
                  <a:gd name="T94" fmla="*/ 130 w 277"/>
                  <a:gd name="T95" fmla="*/ 328 h 3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7"/>
                  <a:gd name="T145" fmla="*/ 0 h 331"/>
                  <a:gd name="T146" fmla="*/ 277 w 277"/>
                  <a:gd name="T147" fmla="*/ 331 h 33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7" h="331">
                    <a:moveTo>
                      <a:pt x="131" y="329"/>
                    </a:moveTo>
                    <a:lnTo>
                      <a:pt x="129" y="330"/>
                    </a:lnTo>
                    <a:lnTo>
                      <a:pt x="123" y="331"/>
                    </a:lnTo>
                    <a:lnTo>
                      <a:pt x="115" y="331"/>
                    </a:lnTo>
                    <a:lnTo>
                      <a:pt x="103" y="330"/>
                    </a:lnTo>
                    <a:lnTo>
                      <a:pt x="89" y="326"/>
                    </a:lnTo>
                    <a:lnTo>
                      <a:pt x="75" y="319"/>
                    </a:lnTo>
                    <a:lnTo>
                      <a:pt x="59" y="306"/>
                    </a:lnTo>
                    <a:lnTo>
                      <a:pt x="43" y="287"/>
                    </a:lnTo>
                    <a:lnTo>
                      <a:pt x="29" y="265"/>
                    </a:lnTo>
                    <a:lnTo>
                      <a:pt x="17" y="241"/>
                    </a:lnTo>
                    <a:lnTo>
                      <a:pt x="8" y="217"/>
                    </a:lnTo>
                    <a:lnTo>
                      <a:pt x="2" y="192"/>
                    </a:lnTo>
                    <a:lnTo>
                      <a:pt x="0" y="168"/>
                    </a:lnTo>
                    <a:lnTo>
                      <a:pt x="1" y="144"/>
                    </a:lnTo>
                    <a:lnTo>
                      <a:pt x="5" y="121"/>
                    </a:lnTo>
                    <a:lnTo>
                      <a:pt x="13" y="98"/>
                    </a:lnTo>
                    <a:lnTo>
                      <a:pt x="18" y="87"/>
                    </a:lnTo>
                    <a:lnTo>
                      <a:pt x="24" y="76"/>
                    </a:lnTo>
                    <a:lnTo>
                      <a:pt x="30" y="66"/>
                    </a:lnTo>
                    <a:lnTo>
                      <a:pt x="37" y="56"/>
                    </a:lnTo>
                    <a:lnTo>
                      <a:pt x="44" y="46"/>
                    </a:lnTo>
                    <a:lnTo>
                      <a:pt x="53" y="38"/>
                    </a:lnTo>
                    <a:lnTo>
                      <a:pt x="61" y="30"/>
                    </a:lnTo>
                    <a:lnTo>
                      <a:pt x="71" y="22"/>
                    </a:lnTo>
                    <a:lnTo>
                      <a:pt x="82" y="16"/>
                    </a:lnTo>
                    <a:lnTo>
                      <a:pt x="93" y="10"/>
                    </a:lnTo>
                    <a:lnTo>
                      <a:pt x="106" y="6"/>
                    </a:lnTo>
                    <a:lnTo>
                      <a:pt x="119" y="3"/>
                    </a:lnTo>
                    <a:lnTo>
                      <a:pt x="134" y="1"/>
                    </a:lnTo>
                    <a:lnTo>
                      <a:pt x="150" y="0"/>
                    </a:lnTo>
                    <a:lnTo>
                      <a:pt x="168" y="2"/>
                    </a:lnTo>
                    <a:lnTo>
                      <a:pt x="187" y="4"/>
                    </a:lnTo>
                    <a:lnTo>
                      <a:pt x="206" y="8"/>
                    </a:lnTo>
                    <a:lnTo>
                      <a:pt x="222" y="14"/>
                    </a:lnTo>
                    <a:lnTo>
                      <a:pt x="236" y="21"/>
                    </a:lnTo>
                    <a:lnTo>
                      <a:pt x="247" y="29"/>
                    </a:lnTo>
                    <a:lnTo>
                      <a:pt x="256" y="38"/>
                    </a:lnTo>
                    <a:lnTo>
                      <a:pt x="263" y="48"/>
                    </a:lnTo>
                    <a:lnTo>
                      <a:pt x="268" y="57"/>
                    </a:lnTo>
                    <a:lnTo>
                      <a:pt x="273" y="67"/>
                    </a:lnTo>
                    <a:lnTo>
                      <a:pt x="275" y="76"/>
                    </a:lnTo>
                    <a:lnTo>
                      <a:pt x="276" y="86"/>
                    </a:lnTo>
                    <a:lnTo>
                      <a:pt x="277" y="94"/>
                    </a:lnTo>
                    <a:lnTo>
                      <a:pt x="277" y="101"/>
                    </a:lnTo>
                    <a:lnTo>
                      <a:pt x="276" y="107"/>
                    </a:lnTo>
                    <a:lnTo>
                      <a:pt x="275" y="112"/>
                    </a:lnTo>
                    <a:lnTo>
                      <a:pt x="275" y="115"/>
                    </a:lnTo>
                    <a:lnTo>
                      <a:pt x="275" y="116"/>
                    </a:lnTo>
                    <a:lnTo>
                      <a:pt x="274" y="113"/>
                    </a:lnTo>
                    <a:lnTo>
                      <a:pt x="273" y="110"/>
                    </a:lnTo>
                    <a:lnTo>
                      <a:pt x="271" y="106"/>
                    </a:lnTo>
                    <a:lnTo>
                      <a:pt x="269" y="101"/>
                    </a:lnTo>
                    <a:lnTo>
                      <a:pt x="266" y="96"/>
                    </a:lnTo>
                    <a:lnTo>
                      <a:pt x="262" y="90"/>
                    </a:lnTo>
                    <a:lnTo>
                      <a:pt x="257" y="83"/>
                    </a:lnTo>
                    <a:lnTo>
                      <a:pt x="251" y="76"/>
                    </a:lnTo>
                    <a:lnTo>
                      <a:pt x="244" y="70"/>
                    </a:lnTo>
                    <a:lnTo>
                      <a:pt x="236" y="64"/>
                    </a:lnTo>
                    <a:lnTo>
                      <a:pt x="227" y="57"/>
                    </a:lnTo>
                    <a:lnTo>
                      <a:pt x="216" y="52"/>
                    </a:lnTo>
                    <a:lnTo>
                      <a:pt x="205" y="47"/>
                    </a:lnTo>
                    <a:lnTo>
                      <a:pt x="191" y="43"/>
                    </a:lnTo>
                    <a:lnTo>
                      <a:pt x="176" y="40"/>
                    </a:lnTo>
                    <a:lnTo>
                      <a:pt x="161" y="38"/>
                    </a:lnTo>
                    <a:lnTo>
                      <a:pt x="148" y="38"/>
                    </a:lnTo>
                    <a:lnTo>
                      <a:pt x="135" y="39"/>
                    </a:lnTo>
                    <a:lnTo>
                      <a:pt x="124" y="41"/>
                    </a:lnTo>
                    <a:lnTo>
                      <a:pt x="113" y="45"/>
                    </a:lnTo>
                    <a:lnTo>
                      <a:pt x="103" y="49"/>
                    </a:lnTo>
                    <a:lnTo>
                      <a:pt x="95" y="55"/>
                    </a:lnTo>
                    <a:lnTo>
                      <a:pt x="86" y="61"/>
                    </a:lnTo>
                    <a:lnTo>
                      <a:pt x="79" y="67"/>
                    </a:lnTo>
                    <a:lnTo>
                      <a:pt x="72" y="74"/>
                    </a:lnTo>
                    <a:lnTo>
                      <a:pt x="66" y="81"/>
                    </a:lnTo>
                    <a:lnTo>
                      <a:pt x="61" y="88"/>
                    </a:lnTo>
                    <a:lnTo>
                      <a:pt x="57" y="95"/>
                    </a:lnTo>
                    <a:lnTo>
                      <a:pt x="53" y="101"/>
                    </a:lnTo>
                    <a:lnTo>
                      <a:pt x="50" y="107"/>
                    </a:lnTo>
                    <a:lnTo>
                      <a:pt x="48" y="113"/>
                    </a:lnTo>
                    <a:lnTo>
                      <a:pt x="44" y="126"/>
                    </a:lnTo>
                    <a:lnTo>
                      <a:pt x="42" y="141"/>
                    </a:lnTo>
                    <a:lnTo>
                      <a:pt x="41" y="159"/>
                    </a:lnTo>
                    <a:lnTo>
                      <a:pt x="42" y="178"/>
                    </a:lnTo>
                    <a:lnTo>
                      <a:pt x="44" y="198"/>
                    </a:lnTo>
                    <a:lnTo>
                      <a:pt x="49" y="219"/>
                    </a:lnTo>
                    <a:lnTo>
                      <a:pt x="56" y="238"/>
                    </a:lnTo>
                    <a:lnTo>
                      <a:pt x="66" y="256"/>
                    </a:lnTo>
                    <a:lnTo>
                      <a:pt x="78" y="272"/>
                    </a:lnTo>
                    <a:lnTo>
                      <a:pt x="90" y="287"/>
                    </a:lnTo>
                    <a:lnTo>
                      <a:pt x="101" y="299"/>
                    </a:lnTo>
                    <a:lnTo>
                      <a:pt x="111" y="310"/>
                    </a:lnTo>
                    <a:lnTo>
                      <a:pt x="119" y="318"/>
                    </a:lnTo>
                    <a:lnTo>
                      <a:pt x="126" y="324"/>
                    </a:lnTo>
                    <a:lnTo>
                      <a:pt x="130" y="328"/>
                    </a:lnTo>
                    <a:lnTo>
                      <a:pt x="131" y="3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70" name="Freeform 31"/>
              <p:cNvSpPr>
                <a:spLocks/>
              </p:cNvSpPr>
              <p:nvPr/>
            </p:nvSpPr>
            <p:spPr bwMode="auto">
              <a:xfrm>
                <a:off x="838" y="2400"/>
                <a:ext cx="127" cy="146"/>
              </a:xfrm>
              <a:custGeom>
                <a:avLst/>
                <a:gdLst>
                  <a:gd name="T0" fmla="*/ 93 w 127"/>
                  <a:gd name="T1" fmla="*/ 123 h 146"/>
                  <a:gd name="T2" fmla="*/ 83 w 127"/>
                  <a:gd name="T3" fmla="*/ 108 h 146"/>
                  <a:gd name="T4" fmla="*/ 77 w 127"/>
                  <a:gd name="T5" fmla="*/ 93 h 146"/>
                  <a:gd name="T6" fmla="*/ 73 w 127"/>
                  <a:gd name="T7" fmla="*/ 80 h 146"/>
                  <a:gd name="T8" fmla="*/ 71 w 127"/>
                  <a:gd name="T9" fmla="*/ 66 h 146"/>
                  <a:gd name="T10" fmla="*/ 70 w 127"/>
                  <a:gd name="T11" fmla="*/ 54 h 146"/>
                  <a:gd name="T12" fmla="*/ 69 w 127"/>
                  <a:gd name="T13" fmla="*/ 42 h 146"/>
                  <a:gd name="T14" fmla="*/ 66 w 127"/>
                  <a:gd name="T15" fmla="*/ 30 h 146"/>
                  <a:gd name="T16" fmla="*/ 62 w 127"/>
                  <a:gd name="T17" fmla="*/ 19 h 146"/>
                  <a:gd name="T18" fmla="*/ 56 w 127"/>
                  <a:gd name="T19" fmla="*/ 12 h 146"/>
                  <a:gd name="T20" fmla="*/ 51 w 127"/>
                  <a:gd name="T21" fmla="*/ 7 h 146"/>
                  <a:gd name="T22" fmla="*/ 45 w 127"/>
                  <a:gd name="T23" fmla="*/ 4 h 146"/>
                  <a:gd name="T24" fmla="*/ 39 w 127"/>
                  <a:gd name="T25" fmla="*/ 2 h 146"/>
                  <a:gd name="T26" fmla="*/ 35 w 127"/>
                  <a:gd name="T27" fmla="*/ 1 h 146"/>
                  <a:gd name="T28" fmla="*/ 30 w 127"/>
                  <a:gd name="T29" fmla="*/ 0 h 146"/>
                  <a:gd name="T30" fmla="*/ 28 w 127"/>
                  <a:gd name="T31" fmla="*/ 0 h 146"/>
                  <a:gd name="T32" fmla="*/ 27 w 127"/>
                  <a:gd name="T33" fmla="*/ 0 h 146"/>
                  <a:gd name="T34" fmla="*/ 0 w 127"/>
                  <a:gd name="T35" fmla="*/ 2 h 146"/>
                  <a:gd name="T36" fmla="*/ 1 w 127"/>
                  <a:gd name="T37" fmla="*/ 2 h 146"/>
                  <a:gd name="T38" fmla="*/ 3 w 127"/>
                  <a:gd name="T39" fmla="*/ 2 h 146"/>
                  <a:gd name="T40" fmla="*/ 8 w 127"/>
                  <a:gd name="T41" fmla="*/ 3 h 146"/>
                  <a:gd name="T42" fmla="*/ 13 w 127"/>
                  <a:gd name="T43" fmla="*/ 4 h 146"/>
                  <a:gd name="T44" fmla="*/ 18 w 127"/>
                  <a:gd name="T45" fmla="*/ 6 h 146"/>
                  <a:gd name="T46" fmla="*/ 25 w 127"/>
                  <a:gd name="T47" fmla="*/ 9 h 146"/>
                  <a:gd name="T48" fmla="*/ 31 w 127"/>
                  <a:gd name="T49" fmla="*/ 14 h 146"/>
                  <a:gd name="T50" fmla="*/ 36 w 127"/>
                  <a:gd name="T51" fmla="*/ 21 h 146"/>
                  <a:gd name="T52" fmla="*/ 40 w 127"/>
                  <a:gd name="T53" fmla="*/ 32 h 146"/>
                  <a:gd name="T54" fmla="*/ 43 w 127"/>
                  <a:gd name="T55" fmla="*/ 43 h 146"/>
                  <a:gd name="T56" fmla="*/ 44 w 127"/>
                  <a:gd name="T57" fmla="*/ 55 h 146"/>
                  <a:gd name="T58" fmla="*/ 45 w 127"/>
                  <a:gd name="T59" fmla="*/ 68 h 146"/>
                  <a:gd name="T60" fmla="*/ 47 w 127"/>
                  <a:gd name="T61" fmla="*/ 82 h 146"/>
                  <a:gd name="T62" fmla="*/ 50 w 127"/>
                  <a:gd name="T63" fmla="*/ 96 h 146"/>
                  <a:gd name="T64" fmla="*/ 56 w 127"/>
                  <a:gd name="T65" fmla="*/ 110 h 146"/>
                  <a:gd name="T66" fmla="*/ 66 w 127"/>
                  <a:gd name="T67" fmla="*/ 125 h 146"/>
                  <a:gd name="T68" fmla="*/ 73 w 127"/>
                  <a:gd name="T69" fmla="*/ 132 h 146"/>
                  <a:gd name="T70" fmla="*/ 80 w 127"/>
                  <a:gd name="T71" fmla="*/ 138 h 146"/>
                  <a:gd name="T72" fmla="*/ 87 w 127"/>
                  <a:gd name="T73" fmla="*/ 142 h 146"/>
                  <a:gd name="T74" fmla="*/ 95 w 127"/>
                  <a:gd name="T75" fmla="*/ 144 h 146"/>
                  <a:gd name="T76" fmla="*/ 103 w 127"/>
                  <a:gd name="T77" fmla="*/ 146 h 146"/>
                  <a:gd name="T78" fmla="*/ 111 w 127"/>
                  <a:gd name="T79" fmla="*/ 146 h 146"/>
                  <a:gd name="T80" fmla="*/ 119 w 127"/>
                  <a:gd name="T81" fmla="*/ 145 h 146"/>
                  <a:gd name="T82" fmla="*/ 127 w 127"/>
                  <a:gd name="T83" fmla="*/ 143 h 146"/>
                  <a:gd name="T84" fmla="*/ 122 w 127"/>
                  <a:gd name="T85" fmla="*/ 142 h 146"/>
                  <a:gd name="T86" fmla="*/ 117 w 127"/>
                  <a:gd name="T87" fmla="*/ 141 h 146"/>
                  <a:gd name="T88" fmla="*/ 113 w 127"/>
                  <a:gd name="T89" fmla="*/ 139 h 146"/>
                  <a:gd name="T90" fmla="*/ 109 w 127"/>
                  <a:gd name="T91" fmla="*/ 136 h 146"/>
                  <a:gd name="T92" fmla="*/ 105 w 127"/>
                  <a:gd name="T93" fmla="*/ 134 h 146"/>
                  <a:gd name="T94" fmla="*/ 100 w 127"/>
                  <a:gd name="T95" fmla="*/ 131 h 146"/>
                  <a:gd name="T96" fmla="*/ 97 w 127"/>
                  <a:gd name="T97" fmla="*/ 127 h 146"/>
                  <a:gd name="T98" fmla="*/ 93 w 127"/>
                  <a:gd name="T99" fmla="*/ 123 h 1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46"/>
                  <a:gd name="T152" fmla="*/ 127 w 127"/>
                  <a:gd name="T153" fmla="*/ 146 h 1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46">
                    <a:moveTo>
                      <a:pt x="93" y="123"/>
                    </a:moveTo>
                    <a:lnTo>
                      <a:pt x="83" y="108"/>
                    </a:lnTo>
                    <a:lnTo>
                      <a:pt x="77" y="93"/>
                    </a:lnTo>
                    <a:lnTo>
                      <a:pt x="73" y="80"/>
                    </a:lnTo>
                    <a:lnTo>
                      <a:pt x="71" y="66"/>
                    </a:lnTo>
                    <a:lnTo>
                      <a:pt x="70" y="54"/>
                    </a:lnTo>
                    <a:lnTo>
                      <a:pt x="69" y="42"/>
                    </a:lnTo>
                    <a:lnTo>
                      <a:pt x="66" y="30"/>
                    </a:lnTo>
                    <a:lnTo>
                      <a:pt x="62" y="19"/>
                    </a:lnTo>
                    <a:lnTo>
                      <a:pt x="56" y="12"/>
                    </a:lnTo>
                    <a:lnTo>
                      <a:pt x="51" y="7"/>
                    </a:lnTo>
                    <a:lnTo>
                      <a:pt x="45" y="4"/>
                    </a:lnTo>
                    <a:lnTo>
                      <a:pt x="39" y="2"/>
                    </a:lnTo>
                    <a:lnTo>
                      <a:pt x="35" y="1"/>
                    </a:lnTo>
                    <a:lnTo>
                      <a:pt x="30" y="0"/>
                    </a:lnTo>
                    <a:lnTo>
                      <a:pt x="28" y="0"/>
                    </a:lnTo>
                    <a:lnTo>
                      <a:pt x="27" y="0"/>
                    </a:lnTo>
                    <a:lnTo>
                      <a:pt x="0" y="2"/>
                    </a:lnTo>
                    <a:lnTo>
                      <a:pt x="1" y="2"/>
                    </a:lnTo>
                    <a:lnTo>
                      <a:pt x="3" y="2"/>
                    </a:lnTo>
                    <a:lnTo>
                      <a:pt x="8" y="3"/>
                    </a:lnTo>
                    <a:lnTo>
                      <a:pt x="13" y="4"/>
                    </a:lnTo>
                    <a:lnTo>
                      <a:pt x="18" y="6"/>
                    </a:lnTo>
                    <a:lnTo>
                      <a:pt x="25" y="9"/>
                    </a:lnTo>
                    <a:lnTo>
                      <a:pt x="31" y="14"/>
                    </a:lnTo>
                    <a:lnTo>
                      <a:pt x="36" y="21"/>
                    </a:lnTo>
                    <a:lnTo>
                      <a:pt x="40" y="32"/>
                    </a:lnTo>
                    <a:lnTo>
                      <a:pt x="43" y="43"/>
                    </a:lnTo>
                    <a:lnTo>
                      <a:pt x="44" y="55"/>
                    </a:lnTo>
                    <a:lnTo>
                      <a:pt x="45" y="68"/>
                    </a:lnTo>
                    <a:lnTo>
                      <a:pt x="47" y="82"/>
                    </a:lnTo>
                    <a:lnTo>
                      <a:pt x="50" y="96"/>
                    </a:lnTo>
                    <a:lnTo>
                      <a:pt x="56" y="110"/>
                    </a:lnTo>
                    <a:lnTo>
                      <a:pt x="66" y="125"/>
                    </a:lnTo>
                    <a:lnTo>
                      <a:pt x="73" y="132"/>
                    </a:lnTo>
                    <a:lnTo>
                      <a:pt x="80" y="138"/>
                    </a:lnTo>
                    <a:lnTo>
                      <a:pt x="87" y="142"/>
                    </a:lnTo>
                    <a:lnTo>
                      <a:pt x="95" y="144"/>
                    </a:lnTo>
                    <a:lnTo>
                      <a:pt x="103" y="146"/>
                    </a:lnTo>
                    <a:lnTo>
                      <a:pt x="111" y="146"/>
                    </a:lnTo>
                    <a:lnTo>
                      <a:pt x="119" y="145"/>
                    </a:lnTo>
                    <a:lnTo>
                      <a:pt x="127" y="143"/>
                    </a:lnTo>
                    <a:lnTo>
                      <a:pt x="122" y="142"/>
                    </a:lnTo>
                    <a:lnTo>
                      <a:pt x="117" y="141"/>
                    </a:lnTo>
                    <a:lnTo>
                      <a:pt x="113" y="139"/>
                    </a:lnTo>
                    <a:lnTo>
                      <a:pt x="109" y="136"/>
                    </a:lnTo>
                    <a:lnTo>
                      <a:pt x="105" y="134"/>
                    </a:lnTo>
                    <a:lnTo>
                      <a:pt x="100" y="131"/>
                    </a:lnTo>
                    <a:lnTo>
                      <a:pt x="97" y="127"/>
                    </a:lnTo>
                    <a:lnTo>
                      <a:pt x="93" y="1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71" name="Freeform 32"/>
              <p:cNvSpPr>
                <a:spLocks/>
              </p:cNvSpPr>
              <p:nvPr/>
            </p:nvSpPr>
            <p:spPr bwMode="auto">
              <a:xfrm>
                <a:off x="835" y="2243"/>
                <a:ext cx="206" cy="283"/>
              </a:xfrm>
              <a:custGeom>
                <a:avLst/>
                <a:gdLst>
                  <a:gd name="T0" fmla="*/ 203 w 206"/>
                  <a:gd name="T1" fmla="*/ 180 h 283"/>
                  <a:gd name="T2" fmla="*/ 189 w 206"/>
                  <a:gd name="T3" fmla="*/ 159 h 283"/>
                  <a:gd name="T4" fmla="*/ 167 w 206"/>
                  <a:gd name="T5" fmla="*/ 144 h 283"/>
                  <a:gd name="T6" fmla="*/ 139 w 206"/>
                  <a:gd name="T7" fmla="*/ 131 h 283"/>
                  <a:gd name="T8" fmla="*/ 110 w 206"/>
                  <a:gd name="T9" fmla="*/ 119 h 283"/>
                  <a:gd name="T10" fmla="*/ 81 w 206"/>
                  <a:gd name="T11" fmla="*/ 108 h 283"/>
                  <a:gd name="T12" fmla="*/ 55 w 206"/>
                  <a:gd name="T13" fmla="*/ 96 h 283"/>
                  <a:gd name="T14" fmla="*/ 38 w 206"/>
                  <a:gd name="T15" fmla="*/ 82 h 283"/>
                  <a:gd name="T16" fmla="*/ 25 w 206"/>
                  <a:gd name="T17" fmla="*/ 57 h 283"/>
                  <a:gd name="T18" fmla="*/ 24 w 206"/>
                  <a:gd name="T19" fmla="*/ 30 h 283"/>
                  <a:gd name="T20" fmla="*/ 29 w 206"/>
                  <a:gd name="T21" fmla="*/ 11 h 283"/>
                  <a:gd name="T22" fmla="*/ 35 w 206"/>
                  <a:gd name="T23" fmla="*/ 2 h 283"/>
                  <a:gd name="T24" fmla="*/ 34 w 206"/>
                  <a:gd name="T25" fmla="*/ 2 h 283"/>
                  <a:gd name="T26" fmla="*/ 21 w 206"/>
                  <a:gd name="T27" fmla="*/ 12 h 283"/>
                  <a:gd name="T28" fmla="*/ 5 w 206"/>
                  <a:gd name="T29" fmla="*/ 32 h 283"/>
                  <a:gd name="T30" fmla="*/ 0 w 206"/>
                  <a:gd name="T31" fmla="*/ 59 h 283"/>
                  <a:gd name="T32" fmla="*/ 11 w 206"/>
                  <a:gd name="T33" fmla="*/ 83 h 283"/>
                  <a:gd name="T34" fmla="*/ 28 w 206"/>
                  <a:gd name="T35" fmla="*/ 98 h 283"/>
                  <a:gd name="T36" fmla="*/ 52 w 206"/>
                  <a:gd name="T37" fmla="*/ 110 h 283"/>
                  <a:gd name="T38" fmla="*/ 80 w 206"/>
                  <a:gd name="T39" fmla="*/ 122 h 283"/>
                  <a:gd name="T40" fmla="*/ 108 w 206"/>
                  <a:gd name="T41" fmla="*/ 133 h 283"/>
                  <a:gd name="T42" fmla="*/ 135 w 206"/>
                  <a:gd name="T43" fmla="*/ 147 h 283"/>
                  <a:gd name="T44" fmla="*/ 158 w 206"/>
                  <a:gd name="T45" fmla="*/ 163 h 283"/>
                  <a:gd name="T46" fmla="*/ 175 w 206"/>
                  <a:gd name="T47" fmla="*/ 182 h 283"/>
                  <a:gd name="T48" fmla="*/ 181 w 206"/>
                  <a:gd name="T49" fmla="*/ 209 h 283"/>
                  <a:gd name="T50" fmla="*/ 172 w 206"/>
                  <a:gd name="T51" fmla="*/ 239 h 283"/>
                  <a:gd name="T52" fmla="*/ 157 w 206"/>
                  <a:gd name="T53" fmla="*/ 265 h 283"/>
                  <a:gd name="T54" fmla="*/ 145 w 206"/>
                  <a:gd name="T55" fmla="*/ 280 h 283"/>
                  <a:gd name="T56" fmla="*/ 146 w 206"/>
                  <a:gd name="T57" fmla="*/ 282 h 283"/>
                  <a:gd name="T58" fmla="*/ 165 w 206"/>
                  <a:gd name="T59" fmla="*/ 274 h 283"/>
                  <a:gd name="T60" fmla="*/ 189 w 206"/>
                  <a:gd name="T61" fmla="*/ 254 h 283"/>
                  <a:gd name="T62" fmla="*/ 205 w 206"/>
                  <a:gd name="T63" fmla="*/ 218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6"/>
                  <a:gd name="T97" fmla="*/ 0 h 283"/>
                  <a:gd name="T98" fmla="*/ 206 w 206"/>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6" h="283">
                    <a:moveTo>
                      <a:pt x="206" y="192"/>
                    </a:moveTo>
                    <a:lnTo>
                      <a:pt x="203" y="180"/>
                    </a:lnTo>
                    <a:lnTo>
                      <a:pt x="197" y="169"/>
                    </a:lnTo>
                    <a:lnTo>
                      <a:pt x="189" y="159"/>
                    </a:lnTo>
                    <a:lnTo>
                      <a:pt x="179" y="151"/>
                    </a:lnTo>
                    <a:lnTo>
                      <a:pt x="167" y="144"/>
                    </a:lnTo>
                    <a:lnTo>
                      <a:pt x="154" y="137"/>
                    </a:lnTo>
                    <a:lnTo>
                      <a:pt x="139" y="131"/>
                    </a:lnTo>
                    <a:lnTo>
                      <a:pt x="125" y="125"/>
                    </a:lnTo>
                    <a:lnTo>
                      <a:pt x="110" y="119"/>
                    </a:lnTo>
                    <a:lnTo>
                      <a:pt x="95" y="113"/>
                    </a:lnTo>
                    <a:lnTo>
                      <a:pt x="81" y="108"/>
                    </a:lnTo>
                    <a:lnTo>
                      <a:pt x="68" y="102"/>
                    </a:lnTo>
                    <a:lnTo>
                      <a:pt x="55" y="96"/>
                    </a:lnTo>
                    <a:lnTo>
                      <a:pt x="45" y="89"/>
                    </a:lnTo>
                    <a:lnTo>
                      <a:pt x="38" y="82"/>
                    </a:lnTo>
                    <a:lnTo>
                      <a:pt x="32" y="74"/>
                    </a:lnTo>
                    <a:lnTo>
                      <a:pt x="25" y="57"/>
                    </a:lnTo>
                    <a:lnTo>
                      <a:pt x="23" y="42"/>
                    </a:lnTo>
                    <a:lnTo>
                      <a:pt x="24" y="30"/>
                    </a:lnTo>
                    <a:lnTo>
                      <a:pt x="26" y="19"/>
                    </a:lnTo>
                    <a:lnTo>
                      <a:pt x="29" y="11"/>
                    </a:lnTo>
                    <a:lnTo>
                      <a:pt x="32" y="5"/>
                    </a:lnTo>
                    <a:lnTo>
                      <a:pt x="35" y="2"/>
                    </a:lnTo>
                    <a:lnTo>
                      <a:pt x="36" y="0"/>
                    </a:lnTo>
                    <a:lnTo>
                      <a:pt x="34" y="2"/>
                    </a:lnTo>
                    <a:lnTo>
                      <a:pt x="28" y="6"/>
                    </a:lnTo>
                    <a:lnTo>
                      <a:pt x="21" y="12"/>
                    </a:lnTo>
                    <a:lnTo>
                      <a:pt x="13" y="21"/>
                    </a:lnTo>
                    <a:lnTo>
                      <a:pt x="5" y="32"/>
                    </a:lnTo>
                    <a:lnTo>
                      <a:pt x="1" y="44"/>
                    </a:lnTo>
                    <a:lnTo>
                      <a:pt x="0" y="59"/>
                    </a:lnTo>
                    <a:lnTo>
                      <a:pt x="5" y="75"/>
                    </a:lnTo>
                    <a:lnTo>
                      <a:pt x="11" y="83"/>
                    </a:lnTo>
                    <a:lnTo>
                      <a:pt x="19" y="91"/>
                    </a:lnTo>
                    <a:lnTo>
                      <a:pt x="28" y="98"/>
                    </a:lnTo>
                    <a:lnTo>
                      <a:pt x="39" y="104"/>
                    </a:lnTo>
                    <a:lnTo>
                      <a:pt x="52" y="110"/>
                    </a:lnTo>
                    <a:lnTo>
                      <a:pt x="65" y="116"/>
                    </a:lnTo>
                    <a:lnTo>
                      <a:pt x="80" y="122"/>
                    </a:lnTo>
                    <a:lnTo>
                      <a:pt x="94" y="128"/>
                    </a:lnTo>
                    <a:lnTo>
                      <a:pt x="108" y="133"/>
                    </a:lnTo>
                    <a:lnTo>
                      <a:pt x="122" y="140"/>
                    </a:lnTo>
                    <a:lnTo>
                      <a:pt x="135" y="147"/>
                    </a:lnTo>
                    <a:lnTo>
                      <a:pt x="148" y="154"/>
                    </a:lnTo>
                    <a:lnTo>
                      <a:pt x="158" y="163"/>
                    </a:lnTo>
                    <a:lnTo>
                      <a:pt x="168" y="172"/>
                    </a:lnTo>
                    <a:lnTo>
                      <a:pt x="175" y="182"/>
                    </a:lnTo>
                    <a:lnTo>
                      <a:pt x="179" y="194"/>
                    </a:lnTo>
                    <a:lnTo>
                      <a:pt x="181" y="209"/>
                    </a:lnTo>
                    <a:lnTo>
                      <a:pt x="178" y="225"/>
                    </a:lnTo>
                    <a:lnTo>
                      <a:pt x="172" y="239"/>
                    </a:lnTo>
                    <a:lnTo>
                      <a:pt x="165" y="253"/>
                    </a:lnTo>
                    <a:lnTo>
                      <a:pt x="157" y="265"/>
                    </a:lnTo>
                    <a:lnTo>
                      <a:pt x="150" y="274"/>
                    </a:lnTo>
                    <a:lnTo>
                      <a:pt x="145" y="280"/>
                    </a:lnTo>
                    <a:lnTo>
                      <a:pt x="143" y="283"/>
                    </a:lnTo>
                    <a:lnTo>
                      <a:pt x="146" y="282"/>
                    </a:lnTo>
                    <a:lnTo>
                      <a:pt x="154" y="279"/>
                    </a:lnTo>
                    <a:lnTo>
                      <a:pt x="165" y="274"/>
                    </a:lnTo>
                    <a:lnTo>
                      <a:pt x="177" y="266"/>
                    </a:lnTo>
                    <a:lnTo>
                      <a:pt x="189" y="254"/>
                    </a:lnTo>
                    <a:lnTo>
                      <a:pt x="199" y="239"/>
                    </a:lnTo>
                    <a:lnTo>
                      <a:pt x="205" y="218"/>
                    </a:lnTo>
                    <a:lnTo>
                      <a:pt x="206"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72" name="Freeform 33"/>
              <p:cNvSpPr>
                <a:spLocks/>
              </p:cNvSpPr>
              <p:nvPr/>
            </p:nvSpPr>
            <p:spPr bwMode="auto">
              <a:xfrm>
                <a:off x="1000" y="2299"/>
                <a:ext cx="112" cy="79"/>
              </a:xfrm>
              <a:custGeom>
                <a:avLst/>
                <a:gdLst>
                  <a:gd name="T0" fmla="*/ 112 w 112"/>
                  <a:gd name="T1" fmla="*/ 40 h 79"/>
                  <a:gd name="T2" fmla="*/ 111 w 112"/>
                  <a:gd name="T3" fmla="*/ 39 h 79"/>
                  <a:gd name="T4" fmla="*/ 109 w 112"/>
                  <a:gd name="T5" fmla="*/ 38 h 79"/>
                  <a:gd name="T6" fmla="*/ 107 w 112"/>
                  <a:gd name="T7" fmla="*/ 37 h 79"/>
                  <a:gd name="T8" fmla="*/ 103 w 112"/>
                  <a:gd name="T9" fmla="*/ 35 h 79"/>
                  <a:gd name="T10" fmla="*/ 98 w 112"/>
                  <a:gd name="T11" fmla="*/ 32 h 79"/>
                  <a:gd name="T12" fmla="*/ 93 w 112"/>
                  <a:gd name="T13" fmla="*/ 29 h 79"/>
                  <a:gd name="T14" fmla="*/ 87 w 112"/>
                  <a:gd name="T15" fmla="*/ 26 h 79"/>
                  <a:gd name="T16" fmla="*/ 79 w 112"/>
                  <a:gd name="T17" fmla="*/ 22 h 79"/>
                  <a:gd name="T18" fmla="*/ 72 w 112"/>
                  <a:gd name="T19" fmla="*/ 19 h 79"/>
                  <a:gd name="T20" fmla="*/ 63 w 112"/>
                  <a:gd name="T21" fmla="*/ 15 h 79"/>
                  <a:gd name="T22" fmla="*/ 54 w 112"/>
                  <a:gd name="T23" fmla="*/ 12 h 79"/>
                  <a:gd name="T24" fmla="*/ 44 w 112"/>
                  <a:gd name="T25" fmla="*/ 9 h 79"/>
                  <a:gd name="T26" fmla="*/ 34 w 112"/>
                  <a:gd name="T27" fmla="*/ 6 h 79"/>
                  <a:gd name="T28" fmla="*/ 23 w 112"/>
                  <a:gd name="T29" fmla="*/ 4 h 79"/>
                  <a:gd name="T30" fmla="*/ 11 w 112"/>
                  <a:gd name="T31" fmla="*/ 1 h 79"/>
                  <a:gd name="T32" fmla="*/ 0 w 112"/>
                  <a:gd name="T33" fmla="*/ 0 h 79"/>
                  <a:gd name="T34" fmla="*/ 16 w 112"/>
                  <a:gd name="T35" fmla="*/ 5 h 79"/>
                  <a:gd name="T36" fmla="*/ 30 w 112"/>
                  <a:gd name="T37" fmla="*/ 11 h 79"/>
                  <a:gd name="T38" fmla="*/ 44 w 112"/>
                  <a:gd name="T39" fmla="*/ 18 h 79"/>
                  <a:gd name="T40" fmla="*/ 55 w 112"/>
                  <a:gd name="T41" fmla="*/ 24 h 79"/>
                  <a:gd name="T42" fmla="*/ 64 w 112"/>
                  <a:gd name="T43" fmla="*/ 31 h 79"/>
                  <a:gd name="T44" fmla="*/ 71 w 112"/>
                  <a:gd name="T45" fmla="*/ 36 h 79"/>
                  <a:gd name="T46" fmla="*/ 75 w 112"/>
                  <a:gd name="T47" fmla="*/ 40 h 79"/>
                  <a:gd name="T48" fmla="*/ 76 w 112"/>
                  <a:gd name="T49" fmla="*/ 41 h 79"/>
                  <a:gd name="T50" fmla="*/ 75 w 112"/>
                  <a:gd name="T51" fmla="*/ 42 h 79"/>
                  <a:gd name="T52" fmla="*/ 72 w 112"/>
                  <a:gd name="T53" fmla="*/ 45 h 79"/>
                  <a:gd name="T54" fmla="*/ 67 w 112"/>
                  <a:gd name="T55" fmla="*/ 50 h 79"/>
                  <a:gd name="T56" fmla="*/ 59 w 112"/>
                  <a:gd name="T57" fmla="*/ 55 h 79"/>
                  <a:gd name="T58" fmla="*/ 50 w 112"/>
                  <a:gd name="T59" fmla="*/ 61 h 79"/>
                  <a:gd name="T60" fmla="*/ 39 w 112"/>
                  <a:gd name="T61" fmla="*/ 68 h 79"/>
                  <a:gd name="T62" fmla="*/ 27 w 112"/>
                  <a:gd name="T63" fmla="*/ 73 h 79"/>
                  <a:gd name="T64" fmla="*/ 14 w 112"/>
                  <a:gd name="T65" fmla="*/ 79 h 79"/>
                  <a:gd name="T66" fmla="*/ 24 w 112"/>
                  <a:gd name="T67" fmla="*/ 77 h 79"/>
                  <a:gd name="T68" fmla="*/ 34 w 112"/>
                  <a:gd name="T69" fmla="*/ 75 h 79"/>
                  <a:gd name="T70" fmla="*/ 44 w 112"/>
                  <a:gd name="T71" fmla="*/ 72 h 79"/>
                  <a:gd name="T72" fmla="*/ 53 w 112"/>
                  <a:gd name="T73" fmla="*/ 69 h 79"/>
                  <a:gd name="T74" fmla="*/ 61 w 112"/>
                  <a:gd name="T75" fmla="*/ 66 h 79"/>
                  <a:gd name="T76" fmla="*/ 69 w 112"/>
                  <a:gd name="T77" fmla="*/ 62 h 79"/>
                  <a:gd name="T78" fmla="*/ 77 w 112"/>
                  <a:gd name="T79" fmla="*/ 60 h 79"/>
                  <a:gd name="T80" fmla="*/ 84 w 112"/>
                  <a:gd name="T81" fmla="*/ 56 h 79"/>
                  <a:gd name="T82" fmla="*/ 90 w 112"/>
                  <a:gd name="T83" fmla="*/ 53 h 79"/>
                  <a:gd name="T84" fmla="*/ 95 w 112"/>
                  <a:gd name="T85" fmla="*/ 50 h 79"/>
                  <a:gd name="T86" fmla="*/ 100 w 112"/>
                  <a:gd name="T87" fmla="*/ 48 h 79"/>
                  <a:gd name="T88" fmla="*/ 104 w 112"/>
                  <a:gd name="T89" fmla="*/ 45 h 79"/>
                  <a:gd name="T90" fmla="*/ 107 w 112"/>
                  <a:gd name="T91" fmla="*/ 43 h 79"/>
                  <a:gd name="T92" fmla="*/ 110 w 112"/>
                  <a:gd name="T93" fmla="*/ 41 h 79"/>
                  <a:gd name="T94" fmla="*/ 111 w 112"/>
                  <a:gd name="T95" fmla="*/ 41 h 79"/>
                  <a:gd name="T96" fmla="*/ 112 w 112"/>
                  <a:gd name="T97" fmla="*/ 40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2"/>
                  <a:gd name="T148" fmla="*/ 0 h 79"/>
                  <a:gd name="T149" fmla="*/ 112 w 112"/>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2" h="79">
                    <a:moveTo>
                      <a:pt x="112" y="40"/>
                    </a:moveTo>
                    <a:lnTo>
                      <a:pt x="111" y="39"/>
                    </a:lnTo>
                    <a:lnTo>
                      <a:pt x="109" y="38"/>
                    </a:lnTo>
                    <a:lnTo>
                      <a:pt x="107" y="37"/>
                    </a:lnTo>
                    <a:lnTo>
                      <a:pt x="103" y="35"/>
                    </a:lnTo>
                    <a:lnTo>
                      <a:pt x="98" y="32"/>
                    </a:lnTo>
                    <a:lnTo>
                      <a:pt x="93" y="29"/>
                    </a:lnTo>
                    <a:lnTo>
                      <a:pt x="87" y="26"/>
                    </a:lnTo>
                    <a:lnTo>
                      <a:pt x="79" y="22"/>
                    </a:lnTo>
                    <a:lnTo>
                      <a:pt x="72" y="19"/>
                    </a:lnTo>
                    <a:lnTo>
                      <a:pt x="63" y="15"/>
                    </a:lnTo>
                    <a:lnTo>
                      <a:pt x="54" y="12"/>
                    </a:lnTo>
                    <a:lnTo>
                      <a:pt x="44" y="9"/>
                    </a:lnTo>
                    <a:lnTo>
                      <a:pt x="34" y="6"/>
                    </a:lnTo>
                    <a:lnTo>
                      <a:pt x="23" y="4"/>
                    </a:lnTo>
                    <a:lnTo>
                      <a:pt x="11" y="1"/>
                    </a:lnTo>
                    <a:lnTo>
                      <a:pt x="0" y="0"/>
                    </a:lnTo>
                    <a:lnTo>
                      <a:pt x="16" y="5"/>
                    </a:lnTo>
                    <a:lnTo>
                      <a:pt x="30" y="11"/>
                    </a:lnTo>
                    <a:lnTo>
                      <a:pt x="44" y="18"/>
                    </a:lnTo>
                    <a:lnTo>
                      <a:pt x="55" y="24"/>
                    </a:lnTo>
                    <a:lnTo>
                      <a:pt x="64" y="31"/>
                    </a:lnTo>
                    <a:lnTo>
                      <a:pt x="71" y="36"/>
                    </a:lnTo>
                    <a:lnTo>
                      <a:pt x="75" y="40"/>
                    </a:lnTo>
                    <a:lnTo>
                      <a:pt x="76" y="41"/>
                    </a:lnTo>
                    <a:lnTo>
                      <a:pt x="75" y="42"/>
                    </a:lnTo>
                    <a:lnTo>
                      <a:pt x="72" y="45"/>
                    </a:lnTo>
                    <a:lnTo>
                      <a:pt x="67" y="50"/>
                    </a:lnTo>
                    <a:lnTo>
                      <a:pt x="59" y="55"/>
                    </a:lnTo>
                    <a:lnTo>
                      <a:pt x="50" y="61"/>
                    </a:lnTo>
                    <a:lnTo>
                      <a:pt x="39" y="68"/>
                    </a:lnTo>
                    <a:lnTo>
                      <a:pt x="27" y="73"/>
                    </a:lnTo>
                    <a:lnTo>
                      <a:pt x="14" y="79"/>
                    </a:lnTo>
                    <a:lnTo>
                      <a:pt x="24" y="77"/>
                    </a:lnTo>
                    <a:lnTo>
                      <a:pt x="34" y="75"/>
                    </a:lnTo>
                    <a:lnTo>
                      <a:pt x="44" y="72"/>
                    </a:lnTo>
                    <a:lnTo>
                      <a:pt x="53" y="69"/>
                    </a:lnTo>
                    <a:lnTo>
                      <a:pt x="61" y="66"/>
                    </a:lnTo>
                    <a:lnTo>
                      <a:pt x="69" y="62"/>
                    </a:lnTo>
                    <a:lnTo>
                      <a:pt x="77" y="60"/>
                    </a:lnTo>
                    <a:lnTo>
                      <a:pt x="84" y="56"/>
                    </a:lnTo>
                    <a:lnTo>
                      <a:pt x="90" y="53"/>
                    </a:lnTo>
                    <a:lnTo>
                      <a:pt x="95" y="50"/>
                    </a:lnTo>
                    <a:lnTo>
                      <a:pt x="100" y="48"/>
                    </a:lnTo>
                    <a:lnTo>
                      <a:pt x="104" y="45"/>
                    </a:lnTo>
                    <a:lnTo>
                      <a:pt x="107" y="43"/>
                    </a:lnTo>
                    <a:lnTo>
                      <a:pt x="110" y="41"/>
                    </a:lnTo>
                    <a:lnTo>
                      <a:pt x="111" y="41"/>
                    </a:lnTo>
                    <a:lnTo>
                      <a:pt x="11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73" name="Freeform 34"/>
              <p:cNvSpPr>
                <a:spLocks/>
              </p:cNvSpPr>
              <p:nvPr/>
            </p:nvSpPr>
            <p:spPr bwMode="auto">
              <a:xfrm>
                <a:off x="908" y="2278"/>
                <a:ext cx="37" cy="37"/>
              </a:xfrm>
              <a:custGeom>
                <a:avLst/>
                <a:gdLst>
                  <a:gd name="T0" fmla="*/ 18 w 37"/>
                  <a:gd name="T1" fmla="*/ 37 h 37"/>
                  <a:gd name="T2" fmla="*/ 22 w 37"/>
                  <a:gd name="T3" fmla="*/ 37 h 37"/>
                  <a:gd name="T4" fmla="*/ 26 w 37"/>
                  <a:gd name="T5" fmla="*/ 36 h 37"/>
                  <a:gd name="T6" fmla="*/ 28 w 37"/>
                  <a:gd name="T7" fmla="*/ 34 h 37"/>
                  <a:gd name="T8" fmla="*/ 31 w 37"/>
                  <a:gd name="T9" fmla="*/ 32 h 37"/>
                  <a:gd name="T10" fmla="*/ 34 w 37"/>
                  <a:gd name="T11" fmla="*/ 29 h 37"/>
                  <a:gd name="T12" fmla="*/ 35 w 37"/>
                  <a:gd name="T13" fmla="*/ 26 h 37"/>
                  <a:gd name="T14" fmla="*/ 37 w 37"/>
                  <a:gd name="T15" fmla="*/ 22 h 37"/>
                  <a:gd name="T16" fmla="*/ 37 w 37"/>
                  <a:gd name="T17" fmla="*/ 18 h 37"/>
                  <a:gd name="T18" fmla="*/ 37 w 37"/>
                  <a:gd name="T19" fmla="*/ 14 h 37"/>
                  <a:gd name="T20" fmla="*/ 35 w 37"/>
                  <a:gd name="T21" fmla="*/ 11 h 37"/>
                  <a:gd name="T22" fmla="*/ 34 w 37"/>
                  <a:gd name="T23" fmla="*/ 8 h 37"/>
                  <a:gd name="T24" fmla="*/ 31 w 37"/>
                  <a:gd name="T25" fmla="*/ 5 h 37"/>
                  <a:gd name="T26" fmla="*/ 28 w 37"/>
                  <a:gd name="T27" fmla="*/ 3 h 37"/>
                  <a:gd name="T28" fmla="*/ 26 w 37"/>
                  <a:gd name="T29" fmla="*/ 1 h 37"/>
                  <a:gd name="T30" fmla="*/ 22 w 37"/>
                  <a:gd name="T31" fmla="*/ 1 h 37"/>
                  <a:gd name="T32" fmla="*/ 18 w 37"/>
                  <a:gd name="T33" fmla="*/ 0 h 37"/>
                  <a:gd name="T34" fmla="*/ 14 w 37"/>
                  <a:gd name="T35" fmla="*/ 1 h 37"/>
                  <a:gd name="T36" fmla="*/ 11 w 37"/>
                  <a:gd name="T37" fmla="*/ 1 h 37"/>
                  <a:gd name="T38" fmla="*/ 8 w 37"/>
                  <a:gd name="T39" fmla="*/ 3 h 37"/>
                  <a:gd name="T40" fmla="*/ 5 w 37"/>
                  <a:gd name="T41" fmla="*/ 5 h 37"/>
                  <a:gd name="T42" fmla="*/ 3 w 37"/>
                  <a:gd name="T43" fmla="*/ 8 h 37"/>
                  <a:gd name="T44" fmla="*/ 1 w 37"/>
                  <a:gd name="T45" fmla="*/ 11 h 37"/>
                  <a:gd name="T46" fmla="*/ 0 w 37"/>
                  <a:gd name="T47" fmla="*/ 14 h 37"/>
                  <a:gd name="T48" fmla="*/ 0 w 37"/>
                  <a:gd name="T49" fmla="*/ 18 h 37"/>
                  <a:gd name="T50" fmla="*/ 0 w 37"/>
                  <a:gd name="T51" fmla="*/ 22 h 37"/>
                  <a:gd name="T52" fmla="*/ 1 w 37"/>
                  <a:gd name="T53" fmla="*/ 26 h 37"/>
                  <a:gd name="T54" fmla="*/ 3 w 37"/>
                  <a:gd name="T55" fmla="*/ 29 h 37"/>
                  <a:gd name="T56" fmla="*/ 5 w 37"/>
                  <a:gd name="T57" fmla="*/ 32 h 37"/>
                  <a:gd name="T58" fmla="*/ 8 w 37"/>
                  <a:gd name="T59" fmla="*/ 34 h 37"/>
                  <a:gd name="T60" fmla="*/ 11 w 37"/>
                  <a:gd name="T61" fmla="*/ 36 h 37"/>
                  <a:gd name="T62" fmla="*/ 14 w 37"/>
                  <a:gd name="T63" fmla="*/ 37 h 37"/>
                  <a:gd name="T64" fmla="*/ 18 w 37"/>
                  <a:gd name="T65" fmla="*/ 37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7"/>
                  <a:gd name="T101" fmla="*/ 37 w 37"/>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7">
                    <a:moveTo>
                      <a:pt x="18" y="37"/>
                    </a:moveTo>
                    <a:lnTo>
                      <a:pt x="22" y="37"/>
                    </a:lnTo>
                    <a:lnTo>
                      <a:pt x="26" y="36"/>
                    </a:lnTo>
                    <a:lnTo>
                      <a:pt x="28" y="34"/>
                    </a:lnTo>
                    <a:lnTo>
                      <a:pt x="31" y="32"/>
                    </a:lnTo>
                    <a:lnTo>
                      <a:pt x="34" y="29"/>
                    </a:lnTo>
                    <a:lnTo>
                      <a:pt x="35" y="26"/>
                    </a:lnTo>
                    <a:lnTo>
                      <a:pt x="37" y="22"/>
                    </a:lnTo>
                    <a:lnTo>
                      <a:pt x="37" y="18"/>
                    </a:lnTo>
                    <a:lnTo>
                      <a:pt x="37" y="14"/>
                    </a:lnTo>
                    <a:lnTo>
                      <a:pt x="35" y="11"/>
                    </a:lnTo>
                    <a:lnTo>
                      <a:pt x="34" y="8"/>
                    </a:lnTo>
                    <a:lnTo>
                      <a:pt x="31" y="5"/>
                    </a:lnTo>
                    <a:lnTo>
                      <a:pt x="28" y="3"/>
                    </a:lnTo>
                    <a:lnTo>
                      <a:pt x="26" y="1"/>
                    </a:lnTo>
                    <a:lnTo>
                      <a:pt x="22" y="1"/>
                    </a:lnTo>
                    <a:lnTo>
                      <a:pt x="18" y="0"/>
                    </a:lnTo>
                    <a:lnTo>
                      <a:pt x="14" y="1"/>
                    </a:lnTo>
                    <a:lnTo>
                      <a:pt x="11" y="1"/>
                    </a:lnTo>
                    <a:lnTo>
                      <a:pt x="8" y="3"/>
                    </a:lnTo>
                    <a:lnTo>
                      <a:pt x="5" y="5"/>
                    </a:lnTo>
                    <a:lnTo>
                      <a:pt x="3" y="8"/>
                    </a:lnTo>
                    <a:lnTo>
                      <a:pt x="1" y="11"/>
                    </a:lnTo>
                    <a:lnTo>
                      <a:pt x="0" y="14"/>
                    </a:lnTo>
                    <a:lnTo>
                      <a:pt x="0" y="18"/>
                    </a:lnTo>
                    <a:lnTo>
                      <a:pt x="0" y="22"/>
                    </a:lnTo>
                    <a:lnTo>
                      <a:pt x="1" y="26"/>
                    </a:lnTo>
                    <a:lnTo>
                      <a:pt x="3" y="29"/>
                    </a:lnTo>
                    <a:lnTo>
                      <a:pt x="5" y="32"/>
                    </a:lnTo>
                    <a:lnTo>
                      <a:pt x="8" y="34"/>
                    </a:lnTo>
                    <a:lnTo>
                      <a:pt x="11" y="36"/>
                    </a:lnTo>
                    <a:lnTo>
                      <a:pt x="14" y="37"/>
                    </a:lnTo>
                    <a:lnTo>
                      <a:pt x="18"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pic>
        <p:nvPicPr>
          <p:cNvPr id="34832" name="Picture 3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8077201" y="4724400"/>
            <a:ext cx="115252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33" name="Group 36"/>
          <p:cNvGrpSpPr>
            <a:grpSpLocks/>
          </p:cNvGrpSpPr>
          <p:nvPr/>
        </p:nvGrpSpPr>
        <p:grpSpPr bwMode="auto">
          <a:xfrm>
            <a:off x="1905000" y="152401"/>
            <a:ext cx="7772400" cy="5483225"/>
            <a:chOff x="240" y="96"/>
            <a:chExt cx="4896" cy="3454"/>
          </a:xfrm>
        </p:grpSpPr>
        <p:sp>
          <p:nvSpPr>
            <p:cNvPr id="34842" name="AutoShape 37"/>
            <p:cNvSpPr>
              <a:spLocks noChangeArrowheads="1"/>
            </p:cNvSpPr>
            <p:nvPr/>
          </p:nvSpPr>
          <p:spPr bwMode="auto">
            <a:xfrm flipH="1">
              <a:off x="1296" y="1008"/>
              <a:ext cx="288"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34843" name="AutoShape 38"/>
            <p:cNvSpPr>
              <a:spLocks noChangeArrowheads="1"/>
            </p:cNvSpPr>
            <p:nvPr/>
          </p:nvSpPr>
          <p:spPr bwMode="auto">
            <a:xfrm flipH="1">
              <a:off x="1200" y="3072"/>
              <a:ext cx="288"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34844" name="AutoShape 39"/>
            <p:cNvSpPr>
              <a:spLocks noChangeArrowheads="1"/>
            </p:cNvSpPr>
            <p:nvPr/>
          </p:nvSpPr>
          <p:spPr bwMode="auto">
            <a:xfrm rot="-5400000">
              <a:off x="2832" y="1056"/>
              <a:ext cx="81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88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alpha val="30196"/>
              </a:schemeClr>
            </a:solidFill>
            <a:ln w="9525">
              <a:solidFill>
                <a:schemeClr val="bg2">
                  <a:alpha val="0"/>
                </a:schemeClr>
              </a:solidFill>
              <a:miter lim="800000"/>
              <a:headEnd/>
              <a:tailEnd/>
            </a:ln>
          </p:spPr>
          <p:txBody>
            <a:bodyPr wrap="none" anchor="ctr"/>
            <a:lstStyle/>
            <a:p>
              <a:endParaRPr lang="zh-TW" altLang="en-US"/>
            </a:p>
          </p:txBody>
        </p:sp>
        <p:sp>
          <p:nvSpPr>
            <p:cNvPr id="34845" name="AutoShape 40"/>
            <p:cNvSpPr>
              <a:spLocks noChangeArrowheads="1"/>
            </p:cNvSpPr>
            <p:nvPr/>
          </p:nvSpPr>
          <p:spPr bwMode="auto">
            <a:xfrm rot="-8382942">
              <a:off x="2064" y="1440"/>
              <a:ext cx="81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88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alpha val="30196"/>
              </a:schemeClr>
            </a:solidFill>
            <a:ln w="9525">
              <a:solidFill>
                <a:schemeClr val="bg2">
                  <a:alpha val="0"/>
                </a:schemeClr>
              </a:solidFill>
              <a:miter lim="800000"/>
              <a:headEnd/>
              <a:tailEnd/>
            </a:ln>
          </p:spPr>
          <p:txBody>
            <a:bodyPr wrap="none" anchor="ctr"/>
            <a:lstStyle/>
            <a:p>
              <a:endParaRPr lang="zh-TW" altLang="en-US"/>
            </a:p>
          </p:txBody>
        </p:sp>
        <p:sp>
          <p:nvSpPr>
            <p:cNvPr id="34846" name="AutoShape 41"/>
            <p:cNvSpPr>
              <a:spLocks noChangeArrowheads="1"/>
            </p:cNvSpPr>
            <p:nvPr/>
          </p:nvSpPr>
          <p:spPr bwMode="auto">
            <a:xfrm rot="8382942" flipH="1">
              <a:off x="3552" y="1392"/>
              <a:ext cx="81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88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alpha val="30196"/>
              </a:schemeClr>
            </a:solidFill>
            <a:ln w="9525">
              <a:solidFill>
                <a:schemeClr val="bg2">
                  <a:alpha val="0"/>
                </a:schemeClr>
              </a:solidFill>
              <a:miter lim="800000"/>
              <a:headEnd/>
              <a:tailEnd/>
            </a:ln>
          </p:spPr>
          <p:txBody>
            <a:bodyPr wrap="none" anchor="ctr"/>
            <a:lstStyle/>
            <a:p>
              <a:endParaRPr lang="zh-TW" altLang="en-US"/>
            </a:p>
          </p:txBody>
        </p:sp>
        <p:pic>
          <p:nvPicPr>
            <p:cNvPr id="34847" name="Picture 4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24" y="912"/>
              <a:ext cx="912"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8" name="Picture 4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4" y="768"/>
              <a:ext cx="363"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9" name="Picture 4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 y="2592"/>
              <a:ext cx="327"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0" name="Picture 4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4" y="3264"/>
              <a:ext cx="80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1" name="Picture 4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0" y="2976"/>
              <a:ext cx="890"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2" name="Picture 4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32" y="672"/>
              <a:ext cx="757"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3" name="Picture 4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72" y="96"/>
              <a:ext cx="39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4" name="Picture 4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84" y="480"/>
              <a:ext cx="69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34" name="Text Box 51"/>
          <p:cNvSpPr txBox="1">
            <a:spLocks noChangeArrowheads="1"/>
          </p:cNvSpPr>
          <p:nvPr/>
        </p:nvSpPr>
        <p:spPr bwMode="auto">
          <a:xfrm>
            <a:off x="4343401" y="5803900"/>
            <a:ext cx="1035851"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s-ES_tradnl" altLang="zh-TW" sz="1800" b="1">
                <a:latin typeface="Symbol" panose="05050102010706020507" pitchFamily="18" charset="2"/>
              </a:rPr>
              <a:t>a</a:t>
            </a:r>
            <a:r>
              <a:rPr lang="es-ES_tradnl" altLang="zh-TW" sz="1800" b="1"/>
              <a:t>2-3Gal</a:t>
            </a:r>
          </a:p>
        </p:txBody>
      </p:sp>
      <p:sp>
        <p:nvSpPr>
          <p:cNvPr id="34835" name="Text Box 52"/>
          <p:cNvSpPr txBox="1">
            <a:spLocks noChangeArrowheads="1"/>
          </p:cNvSpPr>
          <p:nvPr/>
        </p:nvSpPr>
        <p:spPr bwMode="auto">
          <a:xfrm>
            <a:off x="4343401" y="5486400"/>
            <a:ext cx="1035851"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s-ES_tradnl" altLang="zh-TW" sz="1800" b="1">
                <a:latin typeface="Symbol" panose="05050102010706020507" pitchFamily="18" charset="2"/>
              </a:rPr>
              <a:t>a</a:t>
            </a:r>
            <a:r>
              <a:rPr lang="es-ES_tradnl" altLang="zh-TW" sz="1800" b="1"/>
              <a:t>2-6Gal</a:t>
            </a:r>
          </a:p>
        </p:txBody>
      </p:sp>
      <p:sp>
        <p:nvSpPr>
          <p:cNvPr id="34836" name="Text Box 53"/>
          <p:cNvSpPr txBox="1">
            <a:spLocks noChangeArrowheads="1"/>
          </p:cNvSpPr>
          <p:nvPr/>
        </p:nvSpPr>
        <p:spPr bwMode="auto">
          <a:xfrm>
            <a:off x="4724401" y="2971800"/>
            <a:ext cx="1035851"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s-ES_tradnl" altLang="zh-TW" sz="1800" b="1">
                <a:latin typeface="Symbol" panose="05050102010706020507" pitchFamily="18" charset="2"/>
              </a:rPr>
              <a:t>a</a:t>
            </a:r>
            <a:r>
              <a:rPr lang="es-ES_tradnl" altLang="zh-TW" sz="1800" b="1"/>
              <a:t>2-3Gal</a:t>
            </a:r>
          </a:p>
        </p:txBody>
      </p:sp>
      <p:sp>
        <p:nvSpPr>
          <p:cNvPr id="34837" name="Text Box 54"/>
          <p:cNvSpPr txBox="1">
            <a:spLocks noChangeArrowheads="1"/>
          </p:cNvSpPr>
          <p:nvPr/>
        </p:nvSpPr>
        <p:spPr bwMode="auto">
          <a:xfrm>
            <a:off x="8991601" y="5943600"/>
            <a:ext cx="1035851"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s-ES_tradnl" altLang="zh-TW" sz="1800" b="1">
                <a:latin typeface="Symbol" panose="05050102010706020507" pitchFamily="18" charset="2"/>
              </a:rPr>
              <a:t>a</a:t>
            </a:r>
            <a:r>
              <a:rPr lang="es-ES_tradnl" altLang="zh-TW" sz="1800" b="1"/>
              <a:t>2-6Gal</a:t>
            </a:r>
          </a:p>
        </p:txBody>
      </p:sp>
      <p:sp>
        <p:nvSpPr>
          <p:cNvPr id="34838" name="Text Box 55"/>
          <p:cNvSpPr txBox="1">
            <a:spLocks noChangeArrowheads="1"/>
          </p:cNvSpPr>
          <p:nvPr/>
        </p:nvSpPr>
        <p:spPr bwMode="auto">
          <a:xfrm>
            <a:off x="8915401" y="2679700"/>
            <a:ext cx="1035851"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s-ES_tradnl" altLang="zh-TW" sz="1800" b="1">
                <a:latin typeface="Symbol" panose="05050102010706020507" pitchFamily="18" charset="2"/>
              </a:rPr>
              <a:t>a</a:t>
            </a:r>
            <a:r>
              <a:rPr lang="es-ES_tradnl" altLang="zh-TW" sz="1800" b="1"/>
              <a:t>2-3Gal</a:t>
            </a:r>
          </a:p>
        </p:txBody>
      </p:sp>
      <p:sp>
        <p:nvSpPr>
          <p:cNvPr id="34839" name="Text Box 56"/>
          <p:cNvSpPr txBox="1">
            <a:spLocks noChangeArrowheads="1"/>
          </p:cNvSpPr>
          <p:nvPr/>
        </p:nvSpPr>
        <p:spPr bwMode="auto">
          <a:xfrm>
            <a:off x="8915401" y="2362200"/>
            <a:ext cx="1035851"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s-ES_tradnl" altLang="zh-TW" sz="1800" b="1">
                <a:latin typeface="Symbol" panose="05050102010706020507" pitchFamily="18" charset="2"/>
              </a:rPr>
              <a:t>a</a:t>
            </a:r>
            <a:r>
              <a:rPr lang="es-ES_tradnl" altLang="zh-TW" sz="1800" b="1"/>
              <a:t>2-6Gal</a:t>
            </a:r>
          </a:p>
        </p:txBody>
      </p:sp>
      <p:sp>
        <p:nvSpPr>
          <p:cNvPr id="250937" name="Text Box 57"/>
          <p:cNvSpPr txBox="1">
            <a:spLocks noChangeArrowheads="1"/>
          </p:cNvSpPr>
          <p:nvPr/>
        </p:nvSpPr>
        <p:spPr bwMode="auto">
          <a:xfrm>
            <a:off x="8472489" y="260351"/>
            <a:ext cx="1927225" cy="669925"/>
          </a:xfrm>
          <a:prstGeom prst="rect">
            <a:avLst/>
          </a:prstGeom>
          <a:solidFill>
            <a:srgbClr val="ECF9FE"/>
          </a:solidFill>
          <a:ln w="28575">
            <a:solidFill>
              <a:schemeClr val="tx1"/>
            </a:solidFill>
            <a:miter lim="800000"/>
            <a:headEnd/>
            <a:tailEnd/>
          </a:ln>
        </p:spPr>
        <p:txBody>
          <a:bodyPr wrap="none" lIns="91435" tIns="45718" rIns="91435" bIns="45718">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b="1" dirty="0">
                <a:solidFill>
                  <a:srgbClr val="000080"/>
                </a:solidFill>
              </a:rPr>
              <a:t>18 HA subtypes</a:t>
            </a:r>
          </a:p>
          <a:p>
            <a:pPr eaLnBrk="1" hangingPunct="1">
              <a:spcBef>
                <a:spcPct val="0"/>
              </a:spcBef>
              <a:buClrTx/>
              <a:buSzTx/>
              <a:buFontTx/>
              <a:buNone/>
            </a:pPr>
            <a:r>
              <a:rPr lang="en-US" altLang="zh-TW" sz="1800" b="1" dirty="0">
                <a:solidFill>
                  <a:srgbClr val="004080"/>
                </a:solidFill>
              </a:rPr>
              <a:t>11 NA subtypes</a:t>
            </a:r>
            <a:endParaRPr lang="en-US" altLang="zh-TW" sz="1800" b="1" dirty="0">
              <a:solidFill>
                <a:srgbClr val="000080"/>
              </a:solidFill>
            </a:endParaRPr>
          </a:p>
        </p:txBody>
      </p:sp>
      <p:sp>
        <p:nvSpPr>
          <p:cNvPr id="58" name="矩形 57"/>
          <p:cNvSpPr/>
          <p:nvPr/>
        </p:nvSpPr>
        <p:spPr>
          <a:xfrm>
            <a:off x="2782889" y="5876925"/>
            <a:ext cx="7362825" cy="730250"/>
          </a:xfrm>
          <a:prstGeom prst="rect">
            <a:avLst/>
          </a:prstGeom>
          <a:solidFill>
            <a:srgbClr val="FFFFCC"/>
          </a:solidFill>
          <a:ln w="28575">
            <a:solidFill>
              <a:schemeClr val="tx1"/>
            </a:solidFill>
          </a:ln>
        </p:spPr>
        <p:txBody>
          <a:bodyPr>
            <a:spAutoFit/>
          </a:bodyPr>
          <a:lstStyle/>
          <a:p>
            <a:pPr algn="ctr">
              <a:defRPr/>
            </a:pPr>
            <a:r>
              <a:rPr lang="zh-TW" altLang="en-US" sz="2000" dirty="0">
                <a:latin typeface="標楷體" pitchFamily="65" charset="-120"/>
                <a:ea typeface="標楷體" pitchFamily="65" charset="-120"/>
              </a:rPr>
              <a:t>這種病毒與接受器的結合是有</a:t>
            </a:r>
            <a:r>
              <a:rPr lang="zh-TW" altLang="en-US" sz="2000" dirty="0">
                <a:solidFill>
                  <a:srgbClr val="FF0000"/>
                </a:solidFill>
                <a:latin typeface="標楷體" pitchFamily="65" charset="-120"/>
                <a:ea typeface="標楷體" pitchFamily="65" charset="-120"/>
              </a:rPr>
              <a:t>專一性</a:t>
            </a:r>
            <a:r>
              <a:rPr lang="zh-TW" altLang="en-US" sz="2000" dirty="0">
                <a:latin typeface="標楷體" pitchFamily="65" charset="-120"/>
                <a:ea typeface="標楷體" pitchFamily="65" charset="-120"/>
              </a:rPr>
              <a:t>的，也是流感病毒感染為何會有物種障礙的原因之一。</a:t>
            </a:r>
            <a:endParaRPr lang="en-US" altLang="zh-TW" sz="2000" dirty="0">
              <a:latin typeface="標楷體" pitchFamily="65" charset="-120"/>
              <a:ea typeface="標楷體" pitchFamily="65" charset="-120"/>
            </a:endParaRPr>
          </a:p>
        </p:txBody>
      </p:sp>
    </p:spTree>
    <p:extLst>
      <p:ext uri="{BB962C8B-B14F-4D97-AF65-F5344CB8AC3E}">
        <p14:creationId xmlns:p14="http://schemas.microsoft.com/office/powerpoint/2010/main" val="4150608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0937"/>
                                        </p:tgtEl>
                                        <p:attrNameLst>
                                          <p:attrName>style.visibility</p:attrName>
                                        </p:attrNameLst>
                                      </p:cBhvr>
                                      <p:to>
                                        <p:strVal val="visible"/>
                                      </p:to>
                                    </p:set>
                                    <p:animEffect transition="in" filter="blinds(horizontal)">
                                      <p:cBhvr>
                                        <p:cTn id="7" dur="500"/>
                                        <p:tgtEl>
                                          <p:spTgt spid="2509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blinds(horizontal)">
                                      <p:cBhvr>
                                        <p:cTn id="1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937"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rgbClr val="000000"/>
            </a:solidFill>
          </a:ln>
        </p:spPr>
        <p:txBody>
          <a:bodyPr/>
          <a:lstStyle/>
          <a:p>
            <a:pPr algn="ctr" eaLnBrk="1" hangingPunct="1"/>
            <a:r>
              <a:rPr lang="zh-TW" altLang="en-US" dirty="0">
                <a:latin typeface="標楷體" panose="03000509000000000000" pitchFamily="65" charset="-120"/>
                <a:ea typeface="標楷體" panose="03000509000000000000" pitchFamily="65" charset="-120"/>
              </a:rPr>
              <a:t>流感病毒</a:t>
            </a:r>
            <a:r>
              <a:rPr lang="zh-TW" altLang="en-US" dirty="0">
                <a:ea typeface="標楷體" panose="03000509000000000000" pitchFamily="65" charset="-120"/>
              </a:rPr>
              <a:t>抗原</a:t>
            </a:r>
            <a:r>
              <a:rPr lang="zh-TW" altLang="en-US" dirty="0">
                <a:latin typeface="標楷體" panose="03000509000000000000" pitchFamily="65" charset="-120"/>
                <a:ea typeface="標楷體" panose="03000509000000000000" pitchFamily="65" charset="-120"/>
              </a:rPr>
              <a:t>多變性</a:t>
            </a:r>
            <a:endParaRPr lang="zh-TW" altLang="en-US" dirty="0">
              <a:ea typeface="標楷體" panose="03000509000000000000" pitchFamily="65" charset="-120"/>
            </a:endParaRPr>
          </a:p>
        </p:txBody>
      </p:sp>
      <p:sp>
        <p:nvSpPr>
          <p:cNvPr id="38915" name="Rectangle 3"/>
          <p:cNvSpPr>
            <a:spLocks noGrp="1" noChangeArrowheads="1"/>
          </p:cNvSpPr>
          <p:nvPr>
            <p:ph type="body" idx="1"/>
          </p:nvPr>
        </p:nvSpPr>
        <p:spPr>
          <a:xfrm>
            <a:off x="1981200" y="2824163"/>
            <a:ext cx="8229600" cy="1541462"/>
          </a:xfrm>
        </p:spPr>
        <p:txBody>
          <a:bodyPr anchor="ctr"/>
          <a:lstStyle/>
          <a:p>
            <a:pPr algn="ctr"/>
            <a:r>
              <a:rPr lang="zh-TW" altLang="en-US" sz="3600" dirty="0">
                <a:latin typeface="標楷體" panose="03000509000000000000" pitchFamily="65" charset="-120"/>
                <a:ea typeface="標楷體" panose="03000509000000000000" pitchFamily="65" charset="-120"/>
              </a:rPr>
              <a:t>流感病毒的一個很重要的特徵是具有</a:t>
            </a:r>
            <a:r>
              <a:rPr lang="zh-TW" altLang="en-US" sz="3600" dirty="0">
                <a:solidFill>
                  <a:srgbClr val="FF0000"/>
                </a:solidFill>
                <a:latin typeface="標楷體" panose="03000509000000000000" pitchFamily="65" charset="-120"/>
                <a:ea typeface="標楷體" panose="03000509000000000000" pitchFamily="65" charset="-120"/>
              </a:rPr>
              <a:t>抗原改變</a:t>
            </a:r>
            <a:r>
              <a:rPr lang="zh-TW" altLang="en-US" sz="3600" dirty="0">
                <a:latin typeface="標楷體" panose="03000509000000000000" pitchFamily="65" charset="-120"/>
                <a:ea typeface="標楷體" panose="03000509000000000000" pitchFamily="65" charset="-120"/>
              </a:rPr>
              <a:t>的能力。</a:t>
            </a:r>
          </a:p>
        </p:txBody>
      </p:sp>
      <p:sp>
        <p:nvSpPr>
          <p:cNvPr id="2" name="矩形 1"/>
          <p:cNvSpPr/>
          <p:nvPr/>
        </p:nvSpPr>
        <p:spPr>
          <a:xfrm>
            <a:off x="2927351" y="4652963"/>
            <a:ext cx="6697663" cy="1200150"/>
          </a:xfrm>
          <a:prstGeom prst="rect">
            <a:avLst/>
          </a:prstGeom>
          <a:solidFill>
            <a:srgbClr val="FFFFCC"/>
          </a:solidFill>
          <a:ln w="28575">
            <a:solidFill>
              <a:schemeClr val="tx1"/>
            </a:solidFill>
          </a:ln>
        </p:spPr>
        <p:txBody>
          <a:bodyPr>
            <a:spAutoFit/>
          </a:bodyPr>
          <a:lstStyle/>
          <a:p>
            <a:pPr>
              <a:defRPr/>
            </a:pPr>
            <a:r>
              <a:rPr lang="zh-TW" altLang="en-US" sz="3600" dirty="0">
                <a:latin typeface="標楷體" pitchFamily="65" charset="-120"/>
                <a:ea typeface="標楷體" pitchFamily="65" charset="-120"/>
              </a:rPr>
              <a:t>抗原的漂變 </a:t>
            </a:r>
            <a:r>
              <a:rPr lang="en-US" altLang="zh-TW" sz="3600" dirty="0">
                <a:latin typeface="標楷體" pitchFamily="65" charset="-120"/>
                <a:ea typeface="標楷體" pitchFamily="65" charset="-120"/>
              </a:rPr>
              <a:t>(Antigenic Drift) </a:t>
            </a:r>
          </a:p>
          <a:p>
            <a:pPr>
              <a:defRPr/>
            </a:pPr>
            <a:r>
              <a:rPr lang="zh-TW" altLang="en-US" sz="3600" dirty="0">
                <a:latin typeface="標楷體" pitchFamily="65" charset="-120"/>
                <a:ea typeface="標楷體" pitchFamily="65" charset="-120"/>
              </a:rPr>
              <a:t>抗原性轉變 </a:t>
            </a:r>
            <a:r>
              <a:rPr lang="en-US" altLang="zh-TW" sz="3600" dirty="0">
                <a:latin typeface="標楷體" pitchFamily="65" charset="-120"/>
                <a:ea typeface="標楷體" pitchFamily="65" charset="-120"/>
              </a:rPr>
              <a:t>(Antigenic Shift)</a:t>
            </a:r>
          </a:p>
        </p:txBody>
      </p:sp>
    </p:spTree>
    <p:extLst>
      <p:ext uri="{BB962C8B-B14F-4D97-AF65-F5344CB8AC3E}">
        <p14:creationId xmlns:p14="http://schemas.microsoft.com/office/powerpoint/2010/main" val="2395597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zh-TW" altLang="zh-TW"/>
          </a:p>
        </p:txBody>
      </p:sp>
      <p:sp>
        <p:nvSpPr>
          <p:cNvPr id="39939" name="Rectangle 3"/>
          <p:cNvSpPr>
            <a:spLocks noGrp="1" noChangeArrowheads="1"/>
          </p:cNvSpPr>
          <p:nvPr>
            <p:ph type="body" idx="1"/>
          </p:nvPr>
        </p:nvSpPr>
        <p:spPr/>
        <p:txBody>
          <a:bodyPr/>
          <a:lstStyle/>
          <a:p>
            <a:pPr eaLnBrk="1" hangingPunct="1"/>
            <a:r>
              <a:rPr lang="zh-TW" altLang="en-US" b="1" dirty="0">
                <a:solidFill>
                  <a:srgbClr val="0070C0"/>
                </a:solidFill>
                <a:latin typeface="標楷體" panose="03000509000000000000" pitchFamily="65" charset="-120"/>
                <a:ea typeface="標楷體" panose="03000509000000000000" pitchFamily="65" charset="-120"/>
              </a:rPr>
              <a:t>抗原的漂變 </a:t>
            </a:r>
            <a:r>
              <a:rPr lang="en-US" altLang="zh-TW" b="1" dirty="0">
                <a:solidFill>
                  <a:srgbClr val="0070C0"/>
                </a:solidFill>
                <a:latin typeface="標楷體" panose="03000509000000000000" pitchFamily="65" charset="-120"/>
                <a:ea typeface="標楷體" panose="03000509000000000000" pitchFamily="65" charset="-120"/>
              </a:rPr>
              <a:t>(Antigenic Drift) </a:t>
            </a:r>
            <a:r>
              <a:rPr lang="zh-TW" altLang="en-US" b="1" dirty="0">
                <a:solidFill>
                  <a:srgbClr val="0070C0"/>
                </a:solidFill>
              </a:rPr>
              <a:t>：</a:t>
            </a:r>
            <a:endParaRPr lang="zh-TW" altLang="en-US" b="1" dirty="0">
              <a:solidFill>
                <a:srgbClr val="0070C0"/>
              </a:solidFill>
              <a:latin typeface="標楷體" panose="03000509000000000000" pitchFamily="65" charset="-120"/>
              <a:ea typeface="標楷體" panose="03000509000000000000" pitchFamily="65" charset="-120"/>
            </a:endParaRPr>
          </a:p>
          <a:p>
            <a:pPr lvl="1" eaLnBrk="1" hangingPunct="1"/>
            <a:r>
              <a:rPr lang="zh-TW" altLang="en-US" dirty="0">
                <a:latin typeface="標楷體" panose="03000509000000000000" pitchFamily="65" charset="-120"/>
                <a:ea typeface="標楷體" panose="03000509000000000000" pitchFamily="65" charset="-120"/>
              </a:rPr>
              <a:t>是在病毒的</a:t>
            </a:r>
            <a:r>
              <a:rPr lang="en-US" altLang="zh-TW" dirty="0">
                <a:latin typeface="標楷體" panose="03000509000000000000" pitchFamily="65" charset="-120"/>
                <a:ea typeface="標楷體" panose="03000509000000000000" pitchFamily="65" charset="-120"/>
              </a:rPr>
              <a:t>HA/NA</a:t>
            </a:r>
            <a:r>
              <a:rPr lang="zh-TW" altLang="en-US" dirty="0">
                <a:latin typeface="標楷體" panose="03000509000000000000" pitchFamily="65" charset="-120"/>
                <a:ea typeface="標楷體" panose="03000509000000000000" pitchFamily="65" charset="-120"/>
              </a:rPr>
              <a:t>上</a:t>
            </a:r>
            <a:r>
              <a:rPr lang="zh-TW" altLang="en-US" dirty="0">
                <a:solidFill>
                  <a:srgbClr val="FF0000"/>
                </a:solidFill>
                <a:latin typeface="標楷體" panose="03000509000000000000" pitchFamily="65" charset="-120"/>
                <a:ea typeface="標楷體" panose="03000509000000000000" pitchFamily="65" charset="-120"/>
              </a:rPr>
              <a:t>緩慢</a:t>
            </a:r>
            <a:r>
              <a:rPr lang="zh-TW" altLang="en-US" dirty="0">
                <a:latin typeface="標楷體" panose="03000509000000000000" pitchFamily="65" charset="-120"/>
                <a:ea typeface="標楷體" panose="03000509000000000000" pitchFamily="65" charset="-120"/>
              </a:rPr>
              <a:t>、相對上</a:t>
            </a:r>
            <a:r>
              <a:rPr lang="zh-TW" altLang="en-US" dirty="0">
                <a:solidFill>
                  <a:srgbClr val="FF0000"/>
                </a:solidFill>
                <a:latin typeface="標楷體" panose="03000509000000000000" pitchFamily="65" charset="-120"/>
                <a:ea typeface="標楷體" panose="03000509000000000000" pitchFamily="65" charset="-120"/>
              </a:rPr>
              <a:t>持續</a:t>
            </a:r>
            <a:r>
              <a:rPr lang="zh-TW" altLang="en-US" dirty="0">
                <a:latin typeface="標楷體" panose="03000509000000000000" pitchFamily="65" charset="-120"/>
                <a:ea typeface="標楷體" panose="03000509000000000000" pitchFamily="65" charset="-120"/>
              </a:rPr>
              <a:t>的過程</a:t>
            </a:r>
            <a:r>
              <a:rPr lang="zh-TW" altLang="en-US" dirty="0"/>
              <a:t>，</a:t>
            </a:r>
            <a:r>
              <a:rPr lang="zh-TW" altLang="en-US" dirty="0">
                <a:latin typeface="標楷體" panose="03000509000000000000" pitchFamily="65" charset="-120"/>
                <a:ea typeface="標楷體" panose="03000509000000000000" pitchFamily="65" charset="-120"/>
              </a:rPr>
              <a:t>又稱為抗原的</a:t>
            </a:r>
            <a:r>
              <a:rPr lang="zh-TW" altLang="en-US" dirty="0">
                <a:solidFill>
                  <a:srgbClr val="FF0000"/>
                </a:solidFill>
                <a:latin typeface="標楷體" panose="03000509000000000000" pitchFamily="65" charset="-120"/>
                <a:ea typeface="標楷體" panose="03000509000000000000" pitchFamily="65" charset="-120"/>
              </a:rPr>
              <a:t>連續性</a:t>
            </a:r>
            <a:r>
              <a:rPr lang="zh-TW" altLang="en-US" dirty="0">
                <a:latin typeface="標楷體" panose="03000509000000000000" pitchFamily="65" charset="-120"/>
                <a:ea typeface="標楷體" panose="03000509000000000000" pitchFamily="65" charset="-120"/>
              </a:rPr>
              <a:t>變異。</a:t>
            </a:r>
          </a:p>
          <a:p>
            <a:pPr lvl="1" eaLnBrk="1" hangingPunct="1"/>
            <a:r>
              <a:rPr lang="zh-TW" altLang="en-US" dirty="0">
                <a:latin typeface="標楷體" panose="03000509000000000000" pitchFamily="65" charset="-120"/>
                <a:ea typeface="標楷體" panose="03000509000000000000" pitchFamily="65" charset="-120"/>
              </a:rPr>
              <a:t>病毒基因複製所累積的</a:t>
            </a:r>
            <a:r>
              <a:rPr lang="zh-TW" altLang="en-US" dirty="0">
                <a:solidFill>
                  <a:srgbClr val="FF0000"/>
                </a:solidFill>
                <a:latin typeface="標楷體" panose="03000509000000000000" pitchFamily="65" charset="-120"/>
                <a:ea typeface="標楷體" panose="03000509000000000000" pitchFamily="65" charset="-120"/>
              </a:rPr>
              <a:t>點突變（</a:t>
            </a:r>
            <a:r>
              <a:rPr lang="en-US" altLang="zh-TW" dirty="0">
                <a:solidFill>
                  <a:srgbClr val="FF0000"/>
                </a:solidFill>
                <a:latin typeface="標楷體" panose="03000509000000000000" pitchFamily="65" charset="-120"/>
                <a:ea typeface="標楷體" panose="03000509000000000000" pitchFamily="65" charset="-120"/>
              </a:rPr>
              <a:t>point mutation</a:t>
            </a:r>
            <a:r>
              <a:rPr lang="zh-TW" altLang="en-US" dirty="0">
                <a:solidFill>
                  <a:srgbClr val="FF0000"/>
                </a:solidFill>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所導致，進而產生新的</a:t>
            </a:r>
            <a:r>
              <a:rPr lang="en-US" altLang="zh-TW" dirty="0">
                <a:latin typeface="標楷體" panose="03000509000000000000" pitchFamily="65" charset="-120"/>
                <a:ea typeface="標楷體" panose="03000509000000000000" pitchFamily="65" charset="-120"/>
              </a:rPr>
              <a:t>strain</a:t>
            </a:r>
            <a:r>
              <a:rPr lang="zh-TW" altLang="en-US" dirty="0">
                <a:latin typeface="標楷體" panose="03000509000000000000" pitchFamily="65" charset="-120"/>
                <a:ea typeface="標楷體" panose="03000509000000000000" pitchFamily="65" charset="-120"/>
              </a:rPr>
              <a:t>。</a:t>
            </a:r>
          </a:p>
          <a:p>
            <a:pPr lvl="1" eaLnBrk="1" hangingPunct="1"/>
            <a:r>
              <a:rPr lang="zh-TW" altLang="en-US" dirty="0">
                <a:latin typeface="標楷體" panose="03000509000000000000" pitchFamily="65" charset="-120"/>
                <a:ea typeface="標楷體" panose="03000509000000000000" pitchFamily="65" charset="-120"/>
              </a:rPr>
              <a:t>在</a:t>
            </a:r>
            <a:r>
              <a:rPr lang="en-US" altLang="zh-TW" dirty="0">
                <a:solidFill>
                  <a:srgbClr val="3399FF"/>
                </a:solidFill>
                <a:latin typeface="標楷體" panose="03000509000000000000" pitchFamily="65" charset="-120"/>
                <a:ea typeface="標楷體" panose="03000509000000000000" pitchFamily="65" charset="-120"/>
              </a:rPr>
              <a:t>A</a:t>
            </a:r>
            <a:r>
              <a:rPr lang="zh-TW" altLang="en-US" dirty="0">
                <a:solidFill>
                  <a:srgbClr val="3399FF"/>
                </a:solidFill>
                <a:latin typeface="標楷體" panose="03000509000000000000" pitchFamily="65" charset="-120"/>
                <a:ea typeface="標楷體" panose="03000509000000000000" pitchFamily="65" charset="-120"/>
              </a:rPr>
              <a:t>型</a:t>
            </a:r>
            <a:r>
              <a:rPr lang="zh-TW" altLang="en-US" dirty="0">
                <a:latin typeface="標楷體" panose="03000509000000000000" pitchFamily="65" charset="-120"/>
                <a:ea typeface="標楷體" panose="03000509000000000000" pitchFamily="65" charset="-120"/>
              </a:rPr>
              <a:t>以及</a:t>
            </a:r>
            <a:r>
              <a:rPr lang="en-US" altLang="zh-TW" dirty="0">
                <a:solidFill>
                  <a:srgbClr val="3399FF"/>
                </a:solidFill>
                <a:latin typeface="標楷體" panose="03000509000000000000" pitchFamily="65" charset="-120"/>
                <a:ea typeface="標楷體" panose="03000509000000000000" pitchFamily="65" charset="-120"/>
              </a:rPr>
              <a:t>B</a:t>
            </a:r>
            <a:r>
              <a:rPr lang="zh-TW" altLang="en-US" dirty="0">
                <a:solidFill>
                  <a:srgbClr val="3399FF"/>
                </a:solidFill>
                <a:latin typeface="標楷體" panose="03000509000000000000" pitchFamily="65" charset="-120"/>
                <a:ea typeface="標楷體" panose="03000509000000000000" pitchFamily="65" charset="-120"/>
              </a:rPr>
              <a:t>型</a:t>
            </a:r>
            <a:r>
              <a:rPr lang="zh-TW" altLang="en-US" dirty="0">
                <a:latin typeface="標楷體" panose="03000509000000000000" pitchFamily="65" charset="-120"/>
                <a:ea typeface="標楷體" panose="03000509000000000000" pitchFamily="65" charset="-120"/>
              </a:rPr>
              <a:t>流感皆有可能。</a:t>
            </a:r>
          </a:p>
          <a:p>
            <a:pPr lvl="1" eaLnBrk="1" hangingPunct="1"/>
            <a:r>
              <a:rPr lang="zh-TW" altLang="en-US" dirty="0">
                <a:latin typeface="標楷體" panose="03000509000000000000" pitchFamily="65" charset="-120"/>
                <a:ea typeface="標楷體" panose="03000509000000000000" pitchFamily="65" charset="-120"/>
              </a:rPr>
              <a:t>因為這新的</a:t>
            </a:r>
            <a:r>
              <a:rPr lang="en-US" altLang="zh-TW" dirty="0">
                <a:latin typeface="標楷體" panose="03000509000000000000" pitchFamily="65" charset="-120"/>
                <a:ea typeface="標楷體" panose="03000509000000000000" pitchFamily="65" charset="-120"/>
              </a:rPr>
              <a:t>strain</a:t>
            </a:r>
            <a:r>
              <a:rPr lang="zh-TW" altLang="en-US" dirty="0">
                <a:latin typeface="標楷體" panose="03000509000000000000" pitchFamily="65" charset="-120"/>
                <a:ea typeface="標楷體" panose="03000509000000000000" pitchFamily="65" charset="-120"/>
              </a:rPr>
              <a:t>導致之前的抗體無法提供完全的保護力，所以流感疫苗必須時時更新。</a:t>
            </a:r>
          </a:p>
        </p:txBody>
      </p:sp>
    </p:spTree>
    <p:extLst>
      <p:ext uri="{BB962C8B-B14F-4D97-AF65-F5344CB8AC3E}">
        <p14:creationId xmlns:p14="http://schemas.microsoft.com/office/powerpoint/2010/main" val="320527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p:txBody>
          <a:bodyPr/>
          <a:lstStyle/>
          <a:p>
            <a:pPr algn="ctr"/>
            <a:r>
              <a:rPr lang="zh-TW" altLang="en-US" dirty="0">
                <a:solidFill>
                  <a:srgbClr val="0070C0"/>
                </a:solidFill>
                <a:latin typeface="標楷體" panose="03000509000000000000" pitchFamily="65" charset="-120"/>
                <a:ea typeface="標楷體" panose="03000509000000000000" pitchFamily="65" charset="-120"/>
              </a:rPr>
              <a:t>抗原的漂變</a:t>
            </a:r>
            <a:r>
              <a:rPr lang="en-US" altLang="zh-TW" dirty="0">
                <a:solidFill>
                  <a:srgbClr val="0070C0"/>
                </a:solidFill>
                <a:latin typeface="標楷體" panose="03000509000000000000" pitchFamily="65" charset="-120"/>
                <a:ea typeface="標楷體" panose="03000509000000000000" pitchFamily="65" charset="-120"/>
              </a:rPr>
              <a:t>(Antigenic Drift )</a:t>
            </a:r>
            <a:endParaRPr lang="zh-TW" altLang="en-US" dirty="0">
              <a:solidFill>
                <a:srgbClr val="0070C0"/>
              </a:solidFill>
              <a:latin typeface="標楷體" panose="03000509000000000000" pitchFamily="65" charset="-120"/>
              <a:ea typeface="標楷體" panose="03000509000000000000" pitchFamily="65" charset="-120"/>
            </a:endParaRPr>
          </a:p>
        </p:txBody>
      </p:sp>
      <p:sp>
        <p:nvSpPr>
          <p:cNvPr id="3" name="AutoShape 2"/>
          <p:cNvSpPr>
            <a:spLocks noChangeArrowheads="1"/>
          </p:cNvSpPr>
          <p:nvPr/>
        </p:nvSpPr>
        <p:spPr bwMode="auto">
          <a:xfrm>
            <a:off x="6553201" y="3357563"/>
            <a:ext cx="804863" cy="571500"/>
          </a:xfrm>
          <a:prstGeom prst="rightArrow">
            <a:avLst>
              <a:gd name="adj1" fmla="val 50000"/>
              <a:gd name="adj2" fmla="val 51511"/>
            </a:avLst>
          </a:prstGeom>
          <a:gradFill rotWithShape="0">
            <a:gsLst>
              <a:gs pos="0">
                <a:schemeClr val="folHlink">
                  <a:gamma/>
                  <a:shade val="26275"/>
                  <a:invGamma/>
                </a:schemeClr>
              </a:gs>
              <a:gs pos="100000">
                <a:schemeClr val="folHlink"/>
              </a:gs>
            </a:gsLst>
            <a:lin ang="0" scaled="1"/>
          </a:gradFill>
          <a:ln w="9525">
            <a:solidFill>
              <a:schemeClr val="tx1"/>
            </a:solidFill>
            <a:miter lim="800000"/>
            <a:headEnd/>
            <a:tailEnd/>
          </a:ln>
          <a:effectLst/>
          <a:extLst/>
        </p:spPr>
        <p:txBody>
          <a:bodyPr wrap="none" anchor="ctr"/>
          <a:lstStyle/>
          <a:p>
            <a:pPr>
              <a:defRPr/>
            </a:pPr>
            <a:endParaRPr lang="zh-TW" altLang="en-US"/>
          </a:p>
        </p:txBody>
      </p:sp>
      <p:sp>
        <p:nvSpPr>
          <p:cNvPr id="40964" name="Text Box 3"/>
          <p:cNvSpPr txBox="1">
            <a:spLocks noChangeArrowheads="1"/>
          </p:cNvSpPr>
          <p:nvPr/>
        </p:nvSpPr>
        <p:spPr bwMode="auto">
          <a:xfrm>
            <a:off x="2422525" y="3382964"/>
            <a:ext cx="8651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tabLst>
                <a:tab pos="1662113" algn="ctr"/>
                <a:tab pos="3770313" algn="ctr"/>
                <a:tab pos="5314950" algn="ctr"/>
                <a:tab pos="6572250" algn="ctr"/>
                <a:tab pos="8293100" algn="ctr"/>
              </a:tabLst>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tabLst>
                <a:tab pos="1662113" algn="ctr"/>
                <a:tab pos="3770313" algn="ctr"/>
                <a:tab pos="5314950" algn="ctr"/>
                <a:tab pos="6572250" algn="ctr"/>
                <a:tab pos="8293100" algn="ctr"/>
              </a:tabLst>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200"/>
              <a:t>RNA</a:t>
            </a:r>
          </a:p>
        </p:txBody>
      </p:sp>
      <p:sp>
        <p:nvSpPr>
          <p:cNvPr id="40965" name="Text Box 4"/>
          <p:cNvSpPr txBox="1">
            <a:spLocks noChangeArrowheads="1"/>
          </p:cNvSpPr>
          <p:nvPr/>
        </p:nvSpPr>
        <p:spPr bwMode="auto">
          <a:xfrm>
            <a:off x="1676401" y="4302126"/>
            <a:ext cx="188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tabLst>
                <a:tab pos="1662113" algn="ctr"/>
                <a:tab pos="3770313" algn="ctr"/>
                <a:tab pos="5314950" algn="ctr"/>
                <a:tab pos="6572250" algn="ctr"/>
                <a:tab pos="8293100" algn="ctr"/>
              </a:tabLst>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tabLst>
                <a:tab pos="1662113" algn="ctr"/>
                <a:tab pos="3770313" algn="ctr"/>
                <a:tab pos="5314950" algn="ctr"/>
                <a:tab pos="6572250" algn="ctr"/>
                <a:tab pos="8293100" algn="ctr"/>
              </a:tabLst>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000"/>
              <a:t>Hemagglutinin</a:t>
            </a:r>
          </a:p>
        </p:txBody>
      </p:sp>
      <p:sp>
        <p:nvSpPr>
          <p:cNvPr id="40966" name="Text Box 5"/>
          <p:cNvSpPr txBox="1">
            <a:spLocks noChangeArrowheads="1"/>
          </p:cNvSpPr>
          <p:nvPr/>
        </p:nvSpPr>
        <p:spPr bwMode="auto">
          <a:xfrm>
            <a:off x="1657351" y="4764089"/>
            <a:ext cx="1984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tabLst>
                <a:tab pos="1662113" algn="ctr"/>
                <a:tab pos="3770313" algn="ctr"/>
                <a:tab pos="5314950" algn="ctr"/>
                <a:tab pos="6572250" algn="ctr"/>
                <a:tab pos="8293100" algn="ctr"/>
              </a:tabLst>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tabLst>
                <a:tab pos="1662113" algn="ctr"/>
                <a:tab pos="3770313" algn="ctr"/>
                <a:tab pos="5314950" algn="ctr"/>
                <a:tab pos="6572250" algn="ctr"/>
                <a:tab pos="8293100" algn="ctr"/>
              </a:tabLst>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000"/>
              <a:t>Neuraminidase</a:t>
            </a:r>
          </a:p>
        </p:txBody>
      </p:sp>
      <p:sp>
        <p:nvSpPr>
          <p:cNvPr id="40967" name="Text Box 6"/>
          <p:cNvSpPr txBox="1">
            <a:spLocks noChangeArrowheads="1"/>
          </p:cNvSpPr>
          <p:nvPr/>
        </p:nvSpPr>
        <p:spPr bwMode="auto">
          <a:xfrm>
            <a:off x="1968501" y="5094289"/>
            <a:ext cx="142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tabLst>
                <a:tab pos="1662113" algn="ctr"/>
                <a:tab pos="3770313" algn="ctr"/>
                <a:tab pos="5314950" algn="ctr"/>
                <a:tab pos="6572250" algn="ctr"/>
                <a:tab pos="8293100" algn="ctr"/>
              </a:tabLst>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tabLst>
                <a:tab pos="1662113" algn="ctr"/>
                <a:tab pos="3770313" algn="ctr"/>
                <a:tab pos="5314950" algn="ctr"/>
                <a:tab pos="6572250" algn="ctr"/>
                <a:tab pos="8293100" algn="ctr"/>
              </a:tabLst>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000"/>
              <a:t>Antibodies</a:t>
            </a:r>
          </a:p>
        </p:txBody>
      </p:sp>
      <p:sp>
        <p:nvSpPr>
          <p:cNvPr id="40968" name="Text Box 7"/>
          <p:cNvSpPr txBox="1">
            <a:spLocks noChangeArrowheads="1"/>
          </p:cNvSpPr>
          <p:nvPr/>
        </p:nvSpPr>
        <p:spPr bwMode="auto">
          <a:xfrm>
            <a:off x="1752600" y="5456239"/>
            <a:ext cx="1417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tabLst>
                <a:tab pos="1662113" algn="ctr"/>
                <a:tab pos="3770313" algn="ctr"/>
                <a:tab pos="5314950" algn="ctr"/>
                <a:tab pos="6572250" algn="ctr"/>
                <a:tab pos="8293100" algn="ctr"/>
              </a:tabLst>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tabLst>
                <a:tab pos="1662113" algn="ctr"/>
                <a:tab pos="3770313" algn="ctr"/>
                <a:tab pos="5314950" algn="ctr"/>
                <a:tab pos="6572250" algn="ctr"/>
                <a:tab pos="8293100" algn="ctr"/>
              </a:tabLst>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662113" algn="ctr"/>
                <a:tab pos="3770313" algn="ctr"/>
                <a:tab pos="5314950" algn="ctr"/>
                <a:tab pos="6572250" algn="ctr"/>
                <a:tab pos="8293100" algn="ctr"/>
              </a:tabLst>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000"/>
              <a:t>Sialic acid</a:t>
            </a:r>
          </a:p>
        </p:txBody>
      </p:sp>
      <p:sp>
        <p:nvSpPr>
          <p:cNvPr id="40969" name="Line 8"/>
          <p:cNvSpPr>
            <a:spLocks noChangeShapeType="1"/>
          </p:cNvSpPr>
          <p:nvPr/>
        </p:nvSpPr>
        <p:spPr bwMode="auto">
          <a:xfrm>
            <a:off x="3500439" y="4575175"/>
            <a:ext cx="3587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0970" name="Line 9"/>
          <p:cNvSpPr>
            <a:spLocks noChangeShapeType="1"/>
          </p:cNvSpPr>
          <p:nvPr/>
        </p:nvSpPr>
        <p:spPr bwMode="auto">
          <a:xfrm flipV="1">
            <a:off x="3524250" y="5024439"/>
            <a:ext cx="541338"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0971" name="Line 10"/>
          <p:cNvSpPr>
            <a:spLocks noChangeShapeType="1"/>
          </p:cNvSpPr>
          <p:nvPr/>
        </p:nvSpPr>
        <p:spPr bwMode="auto">
          <a:xfrm>
            <a:off x="3206751" y="5343525"/>
            <a:ext cx="1795463"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0972" name="Line 11"/>
          <p:cNvSpPr>
            <a:spLocks noChangeShapeType="1"/>
          </p:cNvSpPr>
          <p:nvPr/>
        </p:nvSpPr>
        <p:spPr bwMode="auto">
          <a:xfrm>
            <a:off x="2944814" y="5686425"/>
            <a:ext cx="19446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40973" name="Picture 12"/>
          <p:cNvPicPr>
            <a:picLocks noChangeAspect="1" noChangeArrowheads="1"/>
          </p:cNvPicPr>
          <p:nvPr/>
        </p:nvPicPr>
        <p:blipFill>
          <a:blip r:embed="rId2" cstate="print">
            <a:clrChange>
              <a:clrFrom>
                <a:srgbClr val="1035A5"/>
              </a:clrFrom>
              <a:clrTo>
                <a:srgbClr val="1035A5">
                  <a:alpha val="0"/>
                </a:srgbClr>
              </a:clrTo>
            </a:clrChange>
            <a:extLst>
              <a:ext uri="{28A0092B-C50C-407E-A947-70E740481C1C}">
                <a14:useLocalDpi xmlns:a14="http://schemas.microsoft.com/office/drawing/2010/main" val="0"/>
              </a:ext>
            </a:extLst>
          </a:blip>
          <a:srcRect l="9261" t="2271" r="8315" b="5513"/>
          <a:stretch>
            <a:fillRect/>
          </a:stretch>
        </p:blipFill>
        <p:spPr bwMode="auto">
          <a:xfrm>
            <a:off x="2154238" y="1816100"/>
            <a:ext cx="1065212"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3"/>
          <p:cNvPicPr>
            <a:picLocks noChangeAspect="1" noChangeArrowheads="1"/>
          </p:cNvPicPr>
          <p:nvPr/>
        </p:nvPicPr>
        <p:blipFill>
          <a:blip r:embed="rId3">
            <a:clrChange>
              <a:clrFrom>
                <a:srgbClr val="1035A5"/>
              </a:clrFrom>
              <a:clrTo>
                <a:srgbClr val="1035A5">
                  <a:alpha val="0"/>
                </a:srgbClr>
              </a:clrTo>
            </a:clrChange>
            <a:extLst>
              <a:ext uri="{28A0092B-C50C-407E-A947-70E740481C1C}">
                <a14:useLocalDpi xmlns:a14="http://schemas.microsoft.com/office/drawing/2010/main" val="0"/>
              </a:ext>
            </a:extLst>
          </a:blip>
          <a:srcRect l="6586" t="3288" r="12119" b="6007"/>
          <a:stretch>
            <a:fillRect/>
          </a:stretch>
        </p:blipFill>
        <p:spPr bwMode="auto">
          <a:xfrm>
            <a:off x="3476626" y="1633538"/>
            <a:ext cx="31083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4"/>
          <p:cNvPicPr>
            <a:picLocks noChangeAspect="1" noChangeArrowheads="1"/>
          </p:cNvPicPr>
          <p:nvPr/>
        </p:nvPicPr>
        <p:blipFill>
          <a:blip r:embed="rId4">
            <a:clrChange>
              <a:clrFrom>
                <a:srgbClr val="1035A5"/>
              </a:clrFrom>
              <a:clrTo>
                <a:srgbClr val="1035A5">
                  <a:alpha val="0"/>
                </a:srgbClr>
              </a:clrTo>
            </a:clrChange>
            <a:extLst>
              <a:ext uri="{28A0092B-C50C-407E-A947-70E740481C1C}">
                <a14:useLocalDpi xmlns:a14="http://schemas.microsoft.com/office/drawing/2010/main" val="0"/>
              </a:ext>
            </a:extLst>
          </a:blip>
          <a:srcRect l="8481" t="3490" r="10135" b="5009"/>
          <a:stretch>
            <a:fillRect/>
          </a:stretch>
        </p:blipFill>
        <p:spPr bwMode="auto">
          <a:xfrm>
            <a:off x="7358064" y="1625601"/>
            <a:ext cx="3081337"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6" name="Line 15"/>
          <p:cNvSpPr>
            <a:spLocks noChangeShapeType="1"/>
          </p:cNvSpPr>
          <p:nvPr/>
        </p:nvSpPr>
        <p:spPr bwMode="auto">
          <a:xfrm>
            <a:off x="3076576" y="3592514"/>
            <a:ext cx="10445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0977" name="Line 16"/>
          <p:cNvSpPr>
            <a:spLocks noChangeShapeType="1"/>
          </p:cNvSpPr>
          <p:nvPr/>
        </p:nvSpPr>
        <p:spPr bwMode="auto">
          <a:xfrm>
            <a:off x="3763963" y="3590925"/>
            <a:ext cx="385762" cy="1588"/>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0978" name="Rectangle 19"/>
          <p:cNvSpPr>
            <a:spLocks noChangeArrowheads="1"/>
          </p:cNvSpPr>
          <p:nvPr/>
        </p:nvSpPr>
        <p:spPr bwMode="auto">
          <a:xfrm>
            <a:off x="1905000" y="6372226"/>
            <a:ext cx="313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1800" b="1">
                <a:ea typeface="標楷體" panose="03000509000000000000" pitchFamily="65" charset="-120"/>
              </a:rPr>
              <a:t>血球凝集素 </a:t>
            </a:r>
            <a:r>
              <a:rPr lang="en-US" altLang="zh-TW" sz="1800" b="1">
                <a:ea typeface="標楷體" panose="03000509000000000000" pitchFamily="65" charset="-120"/>
              </a:rPr>
              <a:t>(Hemagglutinin)</a:t>
            </a:r>
          </a:p>
        </p:txBody>
      </p:sp>
      <p:sp>
        <p:nvSpPr>
          <p:cNvPr id="40979" name="Rectangle 20"/>
          <p:cNvSpPr>
            <a:spLocks noChangeArrowheads="1"/>
          </p:cNvSpPr>
          <p:nvPr/>
        </p:nvSpPr>
        <p:spPr bwMode="auto">
          <a:xfrm>
            <a:off x="4910138" y="6375401"/>
            <a:ext cx="318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1800" b="1">
                <a:ea typeface="標楷體" panose="03000509000000000000" pitchFamily="65" charset="-120"/>
              </a:rPr>
              <a:t>神經胺酸脢 </a:t>
            </a:r>
            <a:r>
              <a:rPr lang="en-US" altLang="zh-TW" sz="1800" b="1">
                <a:ea typeface="標楷體" panose="03000509000000000000" pitchFamily="65" charset="-120"/>
              </a:rPr>
              <a:t>(Neuraminidase)</a:t>
            </a:r>
          </a:p>
        </p:txBody>
      </p:sp>
      <p:sp>
        <p:nvSpPr>
          <p:cNvPr id="40980" name="Rectangle 21"/>
          <p:cNvSpPr>
            <a:spLocks noChangeArrowheads="1"/>
          </p:cNvSpPr>
          <p:nvPr/>
        </p:nvSpPr>
        <p:spPr bwMode="auto">
          <a:xfrm>
            <a:off x="8058150" y="6375401"/>
            <a:ext cx="184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1800" b="1">
                <a:ea typeface="標楷體" panose="03000509000000000000" pitchFamily="65" charset="-120"/>
              </a:rPr>
              <a:t>抗體 </a:t>
            </a:r>
            <a:r>
              <a:rPr lang="en-US" altLang="zh-TW" sz="1800" b="1">
                <a:ea typeface="標楷體" panose="03000509000000000000" pitchFamily="65" charset="-120"/>
              </a:rPr>
              <a:t>(Antibody)</a:t>
            </a:r>
          </a:p>
        </p:txBody>
      </p:sp>
    </p:spTree>
    <p:extLst>
      <p:ext uri="{BB962C8B-B14F-4D97-AF65-F5344CB8AC3E}">
        <p14:creationId xmlns:p14="http://schemas.microsoft.com/office/powerpoint/2010/main" val="3605764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zh-TW" altLang="zh-TW"/>
          </a:p>
        </p:txBody>
      </p:sp>
      <p:sp>
        <p:nvSpPr>
          <p:cNvPr id="41987" name="Rectangle 3"/>
          <p:cNvSpPr>
            <a:spLocks noGrp="1" noChangeArrowheads="1"/>
          </p:cNvSpPr>
          <p:nvPr>
            <p:ph type="body" idx="1"/>
          </p:nvPr>
        </p:nvSpPr>
        <p:spPr/>
        <p:txBody>
          <a:bodyPr/>
          <a:lstStyle/>
          <a:p>
            <a:pPr eaLnBrk="1" hangingPunct="1">
              <a:lnSpc>
                <a:spcPct val="80000"/>
              </a:lnSpc>
            </a:pPr>
            <a:r>
              <a:rPr lang="zh-TW" altLang="en-US" b="1" dirty="0">
                <a:solidFill>
                  <a:srgbClr val="0070C0"/>
                </a:solidFill>
                <a:latin typeface="標楷體" panose="03000509000000000000" pitchFamily="65" charset="-120"/>
                <a:ea typeface="標楷體" panose="03000509000000000000" pitchFamily="65" charset="-120"/>
              </a:rPr>
              <a:t>抗原性轉變  </a:t>
            </a:r>
            <a:r>
              <a:rPr lang="en-US" altLang="zh-TW" b="1" dirty="0">
                <a:solidFill>
                  <a:srgbClr val="0070C0"/>
                </a:solidFill>
                <a:latin typeface="標楷體" panose="03000509000000000000" pitchFamily="65" charset="-120"/>
                <a:ea typeface="標楷體" panose="03000509000000000000" pitchFamily="65" charset="-120"/>
              </a:rPr>
              <a:t>(Antigenic Shift) </a:t>
            </a:r>
            <a:r>
              <a:rPr lang="zh-TW" altLang="en-US" b="1" dirty="0">
                <a:solidFill>
                  <a:srgbClr val="0070C0"/>
                </a:solidFill>
              </a:rPr>
              <a:t>：</a:t>
            </a:r>
            <a:endParaRPr lang="zh-TW" altLang="en-US" b="1" dirty="0">
              <a:solidFill>
                <a:srgbClr val="0070C0"/>
              </a:solidFill>
              <a:latin typeface="標楷體" panose="03000509000000000000" pitchFamily="65" charset="-120"/>
              <a:ea typeface="標楷體" panose="03000509000000000000" pitchFamily="65" charset="-120"/>
            </a:endParaRPr>
          </a:p>
          <a:p>
            <a:pPr lvl="1" eaLnBrk="1" hangingPunct="1">
              <a:lnSpc>
                <a:spcPct val="80000"/>
              </a:lnSpc>
            </a:pPr>
            <a:r>
              <a:rPr lang="zh-TW" altLang="en-US" dirty="0">
                <a:latin typeface="標楷體" panose="03000509000000000000" pitchFamily="65" charset="-120"/>
                <a:ea typeface="標楷體" panose="03000509000000000000" pitchFamily="65" charset="-120"/>
              </a:rPr>
              <a:t>是一較</a:t>
            </a:r>
            <a:r>
              <a:rPr lang="zh-TW" altLang="en-US" dirty="0">
                <a:solidFill>
                  <a:srgbClr val="FF0000"/>
                </a:solidFill>
                <a:latin typeface="標楷體" panose="03000509000000000000" pitchFamily="65" charset="-120"/>
                <a:ea typeface="標楷體" panose="03000509000000000000" pitchFamily="65" charset="-120"/>
              </a:rPr>
              <a:t>劇烈</a:t>
            </a:r>
            <a:r>
              <a:rPr lang="zh-TW" altLang="en-US"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突然</a:t>
            </a:r>
            <a:r>
              <a:rPr lang="zh-TW" altLang="en-US" dirty="0">
                <a:latin typeface="標楷體" panose="03000509000000000000" pitchFamily="65" charset="-120"/>
                <a:ea typeface="標楷體" panose="03000509000000000000" pitchFamily="65" charset="-120"/>
              </a:rPr>
              <a:t>的過程</a:t>
            </a:r>
            <a:r>
              <a:rPr lang="zh-TW" altLang="en-US" dirty="0"/>
              <a:t>，</a:t>
            </a:r>
            <a:r>
              <a:rPr lang="zh-TW" altLang="en-US" dirty="0">
                <a:latin typeface="標楷體" panose="03000509000000000000" pitchFamily="65" charset="-120"/>
                <a:ea typeface="標楷體" panose="03000509000000000000" pitchFamily="65" charset="-120"/>
              </a:rPr>
              <a:t>又稱為抗原的</a:t>
            </a:r>
            <a:r>
              <a:rPr lang="zh-TW" altLang="en-US" dirty="0">
                <a:solidFill>
                  <a:srgbClr val="FF0000"/>
                </a:solidFill>
                <a:latin typeface="標楷體" panose="03000509000000000000" pitchFamily="65" charset="-120"/>
                <a:ea typeface="標楷體" panose="03000509000000000000" pitchFamily="65" charset="-120"/>
              </a:rPr>
              <a:t>不連續性</a:t>
            </a:r>
            <a:r>
              <a:rPr lang="zh-TW" altLang="en-US" dirty="0">
                <a:latin typeface="標楷體" panose="03000509000000000000" pitchFamily="65" charset="-120"/>
                <a:ea typeface="標楷體" panose="03000509000000000000" pitchFamily="65" charset="-120"/>
              </a:rPr>
              <a:t>變異</a:t>
            </a:r>
            <a:r>
              <a:rPr lang="zh-TW" altLang="en-US" dirty="0"/>
              <a:t>。</a:t>
            </a:r>
            <a:endParaRPr lang="zh-TW" altLang="en-US" dirty="0">
              <a:latin typeface="標楷體" panose="03000509000000000000" pitchFamily="65" charset="-120"/>
              <a:ea typeface="標楷體" panose="03000509000000000000" pitchFamily="65" charset="-120"/>
            </a:endParaRPr>
          </a:p>
          <a:p>
            <a:pPr lvl="1" eaLnBrk="1" hangingPunct="1">
              <a:lnSpc>
                <a:spcPct val="80000"/>
              </a:lnSpc>
            </a:pPr>
            <a:r>
              <a:rPr lang="zh-TW" altLang="en-US" dirty="0">
                <a:latin typeface="標楷體" panose="03000509000000000000" pitchFamily="65" charset="-120"/>
                <a:ea typeface="標楷體" panose="03000509000000000000" pitchFamily="65" charset="-120"/>
              </a:rPr>
              <a:t>只有</a:t>
            </a:r>
            <a:r>
              <a:rPr lang="en-US" altLang="zh-TW" dirty="0">
                <a:solidFill>
                  <a:srgbClr val="FF0000"/>
                </a:solidFill>
                <a:latin typeface="標楷體" panose="03000509000000000000" pitchFamily="65" charset="-120"/>
                <a:ea typeface="標楷體" panose="03000509000000000000" pitchFamily="65" charset="-120"/>
              </a:rPr>
              <a:t>A</a:t>
            </a:r>
            <a:r>
              <a:rPr lang="zh-TW" altLang="en-US" dirty="0">
                <a:solidFill>
                  <a:srgbClr val="FF0000"/>
                </a:solidFill>
                <a:latin typeface="標楷體" panose="03000509000000000000" pitchFamily="65" charset="-120"/>
                <a:ea typeface="標楷體" panose="03000509000000000000" pitchFamily="65" charset="-120"/>
              </a:rPr>
              <a:t>型</a:t>
            </a:r>
            <a:r>
              <a:rPr lang="zh-TW" altLang="en-US" dirty="0">
                <a:latin typeface="標楷體" panose="03000509000000000000" pitchFamily="65" charset="-120"/>
                <a:ea typeface="標楷體" panose="03000509000000000000" pitchFamily="65" charset="-120"/>
              </a:rPr>
              <a:t>流感會。</a:t>
            </a:r>
          </a:p>
          <a:p>
            <a:pPr lvl="1" eaLnBrk="1" hangingPunct="1">
              <a:lnSpc>
                <a:spcPct val="80000"/>
              </a:lnSpc>
            </a:pPr>
            <a:r>
              <a:rPr lang="zh-TW" altLang="en-US" dirty="0">
                <a:latin typeface="標楷體" panose="03000509000000000000" pitchFamily="65" charset="-120"/>
                <a:ea typeface="標楷體" panose="03000509000000000000" pitchFamily="65" charset="-120"/>
              </a:rPr>
              <a:t>當某一</a:t>
            </a:r>
            <a:r>
              <a:rPr lang="en-US" altLang="zh-TW" dirty="0">
                <a:latin typeface="標楷體" panose="03000509000000000000" pitchFamily="65" charset="-120"/>
                <a:ea typeface="標楷體" panose="03000509000000000000" pitchFamily="65" charset="-120"/>
              </a:rPr>
              <a:t>A</a:t>
            </a:r>
            <a:r>
              <a:rPr lang="zh-TW" altLang="en-US" dirty="0">
                <a:latin typeface="標楷體" panose="03000509000000000000" pitchFamily="65" charset="-120"/>
                <a:ea typeface="標楷體" panose="03000509000000000000" pitchFamily="65" charset="-120"/>
              </a:rPr>
              <a:t>型流感病毒株帶有在人類已許久沒有流通的</a:t>
            </a:r>
            <a:r>
              <a:rPr lang="en-US" altLang="zh-TW" dirty="0">
                <a:latin typeface="標楷體" panose="03000509000000000000" pitchFamily="65" charset="-120"/>
                <a:ea typeface="標楷體" panose="03000509000000000000" pitchFamily="65" charset="-120"/>
              </a:rPr>
              <a:t>HA/NA</a:t>
            </a:r>
            <a:r>
              <a:rPr lang="zh-TW" altLang="en-US" dirty="0">
                <a:latin typeface="標楷體" panose="03000509000000000000" pitchFamily="65" charset="-120"/>
                <a:ea typeface="標楷體" panose="03000509000000000000" pitchFamily="65" charset="-120"/>
              </a:rPr>
              <a:t>蛋白時在人類間出現時，便可能造成</a:t>
            </a:r>
            <a:r>
              <a:rPr lang="en-US" altLang="zh-TW" dirty="0">
                <a:latin typeface="標楷體" panose="03000509000000000000" pitchFamily="65" charset="-120"/>
                <a:ea typeface="標楷體" panose="03000509000000000000" pitchFamily="65" charset="-120"/>
              </a:rPr>
              <a:t>pandemic</a:t>
            </a:r>
            <a:r>
              <a:rPr lang="zh-TW" altLang="en-US" dirty="0">
                <a:latin typeface="標楷體" panose="03000509000000000000" pitchFamily="65" charset="-120"/>
                <a:ea typeface="標楷體" panose="03000509000000000000" pitchFamily="65" charset="-120"/>
              </a:rPr>
              <a:t>。</a:t>
            </a:r>
          </a:p>
          <a:p>
            <a:pPr lvl="1" eaLnBrk="1" hangingPunct="1">
              <a:lnSpc>
                <a:spcPct val="80000"/>
              </a:lnSpc>
            </a:pPr>
            <a:r>
              <a:rPr lang="zh-TW" altLang="en-US" dirty="0">
                <a:latin typeface="標楷體" panose="03000509000000000000" pitchFamily="65" charset="-120"/>
                <a:ea typeface="標楷體" panose="03000509000000000000" pitchFamily="65" charset="-120"/>
              </a:rPr>
              <a:t>可能的機轉為：</a:t>
            </a:r>
          </a:p>
          <a:p>
            <a:pPr lvl="2" eaLnBrk="1" hangingPunct="1">
              <a:lnSpc>
                <a:spcPct val="80000"/>
              </a:lnSpc>
            </a:pPr>
            <a:r>
              <a:rPr lang="zh-TW" altLang="en-US" dirty="0">
                <a:latin typeface="標楷體" panose="03000509000000000000" pitchFamily="65" charset="-120"/>
                <a:ea typeface="標楷體" panose="03000509000000000000" pitchFamily="65" charset="-120"/>
              </a:rPr>
              <a:t>涉及基因段的互換，例如當不同來源的病毒株同時感染同一宿主時，病毒於複製過程就可能產生基因段互換及重新排列組合（</a:t>
            </a:r>
            <a:r>
              <a:rPr lang="en-US" altLang="zh-TW" dirty="0">
                <a:latin typeface="標楷體" panose="03000509000000000000" pitchFamily="65" charset="-120"/>
                <a:ea typeface="標楷體" panose="03000509000000000000" pitchFamily="65" charset="-120"/>
              </a:rPr>
              <a:t>reassortment</a:t>
            </a:r>
            <a:r>
              <a:rPr lang="zh-TW" altLang="en-US" dirty="0">
                <a:latin typeface="標楷體" panose="03000509000000000000" pitchFamily="65" charset="-120"/>
                <a:ea typeface="標楷體" panose="03000509000000000000" pitchFamily="65" charset="-120"/>
              </a:rPr>
              <a:t>）。</a:t>
            </a:r>
          </a:p>
          <a:p>
            <a:pPr lvl="2" eaLnBrk="1" hangingPunct="1">
              <a:lnSpc>
                <a:spcPct val="80000"/>
              </a:lnSpc>
            </a:pPr>
            <a:r>
              <a:rPr lang="zh-TW" altLang="en-US" dirty="0">
                <a:latin typeface="標楷體" panose="03000509000000000000" pitchFamily="65" charset="-120"/>
                <a:ea typeface="標楷體" panose="03000509000000000000" pitchFamily="65" charset="-120"/>
              </a:rPr>
              <a:t>從動物身上</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豬、鳥等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的病毒株直接感染人，而沒有經過基因重組</a:t>
            </a:r>
            <a:r>
              <a:rPr lang="zh-TW" altLang="en-US" dirty="0"/>
              <a:t>。</a:t>
            </a:r>
            <a:endParaRPr lang="zh-TW" altLang="en-US" dirty="0">
              <a:latin typeface="標楷體" panose="03000509000000000000" pitchFamily="65" charset="-120"/>
              <a:ea typeface="標楷體" panose="03000509000000000000" pitchFamily="65" charset="-120"/>
            </a:endParaRPr>
          </a:p>
          <a:p>
            <a:pPr lvl="2" eaLnBrk="1" hangingPunct="1">
              <a:lnSpc>
                <a:spcPct val="80000"/>
              </a:lnSpc>
            </a:pPr>
            <a:r>
              <a:rPr lang="zh-TW" altLang="en-US" dirty="0">
                <a:latin typeface="標楷體" panose="03000509000000000000" pitchFamily="65" charset="-120"/>
                <a:ea typeface="標楷體" panose="03000509000000000000" pitchFamily="65" charset="-120"/>
              </a:rPr>
              <a:t>某一病毒株從某一動物身上</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鳥</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經由中間宿主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豬</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傳到人身上。</a:t>
            </a:r>
          </a:p>
        </p:txBody>
      </p:sp>
    </p:spTree>
    <p:extLst>
      <p:ext uri="{BB962C8B-B14F-4D97-AF65-F5344CB8AC3E}">
        <p14:creationId xmlns:p14="http://schemas.microsoft.com/office/powerpoint/2010/main" val="3129990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52412D1-F9BB-467E-9E46-CB54D4C1D503}"/>
              </a:ext>
            </a:extLst>
          </p:cNvPr>
          <p:cNvSpPr>
            <a:spLocks noGrp="1"/>
          </p:cNvSpPr>
          <p:nvPr>
            <p:ph type="ctrTitle"/>
          </p:nvPr>
        </p:nvSpPr>
        <p: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accent1"/>
            </a:solidFill>
          </a:ln>
        </p:spPr>
        <p:txBody>
          <a:bodyPr anchor="ctr">
            <a:normAutofit/>
          </a:bodyPr>
          <a:lstStyle/>
          <a:p>
            <a:r>
              <a:rPr lang="zh-TW" altLang="en-US" dirty="0">
                <a:latin typeface="標楷體" panose="03000509000000000000" pitchFamily="65" charset="-120"/>
                <a:ea typeface="標楷體" panose="03000509000000000000" pitchFamily="65" charset="-120"/>
              </a:rPr>
              <a:t>在</a:t>
            </a:r>
            <a:r>
              <a:rPr lang="en-US" altLang="zh-TW" dirty="0">
                <a:latin typeface="標楷體" panose="03000509000000000000" pitchFamily="65" charset="-120"/>
                <a:ea typeface="標楷體" panose="03000509000000000000" pitchFamily="65" charset="-120"/>
              </a:rPr>
              <a:t>COVID-19</a:t>
            </a:r>
            <a:r>
              <a:rPr lang="zh-TW" altLang="en-US" dirty="0">
                <a:latin typeface="標楷體" panose="03000509000000000000" pitchFamily="65" charset="-120"/>
                <a:ea typeface="標楷體" panose="03000509000000000000" pitchFamily="65" charset="-120"/>
              </a:rPr>
              <a:t>疫情下，流感的疫情如何呢</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5" name="副標題 4">
            <a:extLst>
              <a:ext uri="{FF2B5EF4-FFF2-40B4-BE49-F238E27FC236}">
                <a16:creationId xmlns:a16="http://schemas.microsoft.com/office/drawing/2014/main" id="{54E77182-C02D-457B-ABE5-D0AB3011E549}"/>
              </a:ext>
            </a:extLst>
          </p:cNvPr>
          <p:cNvSpPr>
            <a:spLocks noGrp="1"/>
          </p:cNvSpPr>
          <p:nvPr>
            <p:ph type="subTitle" idx="1"/>
          </p:nvPr>
        </p:nvSpPr>
        <p:spPr/>
        <p:txBody>
          <a:bodyPr/>
          <a:lstStyle/>
          <a:p>
            <a:endParaRPr lang="zh-TW" altLang="en-US"/>
          </a:p>
        </p:txBody>
      </p:sp>
      <p:pic>
        <p:nvPicPr>
          <p:cNvPr id="3" name="圖片 2">
            <a:extLst>
              <a:ext uri="{FF2B5EF4-FFF2-40B4-BE49-F238E27FC236}">
                <a16:creationId xmlns:a16="http://schemas.microsoft.com/office/drawing/2014/main" id="{782B6F51-60AC-4E88-AB28-01E040D55E38}"/>
              </a:ext>
            </a:extLst>
          </p:cNvPr>
          <p:cNvPicPr>
            <a:picLocks noChangeAspect="1"/>
          </p:cNvPicPr>
          <p:nvPr/>
        </p:nvPicPr>
        <p:blipFill>
          <a:blip r:embed="rId2"/>
          <a:stretch>
            <a:fillRect/>
          </a:stretch>
        </p:blipFill>
        <p:spPr>
          <a:xfrm>
            <a:off x="-70557" y="4273072"/>
            <a:ext cx="3615241" cy="2584928"/>
          </a:xfrm>
          <a:prstGeom prst="rect">
            <a:avLst/>
          </a:prstGeom>
          <a:ln>
            <a:noFill/>
          </a:ln>
          <a:effectLst>
            <a:softEdge rad="112500"/>
          </a:effectLst>
        </p:spPr>
      </p:pic>
    </p:spTree>
    <p:extLst>
      <p:ext uri="{BB962C8B-B14F-4D97-AF65-F5344CB8AC3E}">
        <p14:creationId xmlns:p14="http://schemas.microsoft.com/office/powerpoint/2010/main" val="3958656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pPr algn="ctr"/>
            <a:r>
              <a:rPr lang="zh-TW" altLang="en-US" dirty="0">
                <a:solidFill>
                  <a:srgbClr val="0070C0"/>
                </a:solidFill>
                <a:latin typeface="標楷體" panose="03000509000000000000" pitchFamily="65" charset="-120"/>
                <a:ea typeface="標楷體" panose="03000509000000000000" pitchFamily="65" charset="-120"/>
              </a:rPr>
              <a:t>抗原性轉變</a:t>
            </a:r>
            <a:r>
              <a:rPr lang="en-US" altLang="zh-TW" dirty="0">
                <a:solidFill>
                  <a:srgbClr val="0070C0"/>
                </a:solidFill>
                <a:latin typeface="標楷體" panose="03000509000000000000" pitchFamily="65" charset="-120"/>
                <a:ea typeface="標楷體" panose="03000509000000000000" pitchFamily="65" charset="-120"/>
              </a:rPr>
              <a:t>(Antigenic Shift)</a:t>
            </a:r>
            <a:endParaRPr lang="zh-TW" altLang="en-US" dirty="0">
              <a:solidFill>
                <a:srgbClr val="0070C0"/>
              </a:solidFill>
              <a:latin typeface="標楷體" panose="03000509000000000000" pitchFamily="65" charset="-120"/>
              <a:ea typeface="標楷體" panose="03000509000000000000" pitchFamily="65" charset="-120"/>
            </a:endParaRPr>
          </a:p>
        </p:txBody>
      </p:sp>
      <p:grpSp>
        <p:nvGrpSpPr>
          <p:cNvPr id="43011" name="Group 2"/>
          <p:cNvGrpSpPr>
            <a:grpSpLocks/>
          </p:cNvGrpSpPr>
          <p:nvPr/>
        </p:nvGrpSpPr>
        <p:grpSpPr bwMode="auto">
          <a:xfrm>
            <a:off x="2173289" y="1695451"/>
            <a:ext cx="7851775" cy="4962525"/>
            <a:chOff x="506" y="789"/>
            <a:chExt cx="5847" cy="3284"/>
          </a:xfrm>
        </p:grpSpPr>
        <p:sp>
          <p:nvSpPr>
            <p:cNvPr id="5" name="AutoShape 3"/>
            <p:cNvSpPr>
              <a:spLocks noChangeArrowheads="1"/>
            </p:cNvSpPr>
            <p:nvPr/>
          </p:nvSpPr>
          <p:spPr bwMode="auto">
            <a:xfrm>
              <a:off x="3552" y="2570"/>
              <a:ext cx="734" cy="496"/>
            </a:xfrm>
            <a:prstGeom prst="rightArrow">
              <a:avLst>
                <a:gd name="adj1" fmla="val 50000"/>
                <a:gd name="adj2" fmla="val 55357"/>
              </a:avLst>
            </a:prstGeom>
            <a:gradFill rotWithShape="0">
              <a:gsLst>
                <a:gs pos="0">
                  <a:schemeClr val="folHlink">
                    <a:gamma/>
                    <a:shade val="26275"/>
                    <a:invGamma/>
                  </a:schemeClr>
                </a:gs>
                <a:gs pos="100000">
                  <a:schemeClr val="folHlink"/>
                </a:gs>
              </a:gsLst>
              <a:lin ang="0" scaled="1"/>
            </a:gradFill>
            <a:ln w="9525">
              <a:solidFill>
                <a:schemeClr val="tx1"/>
              </a:solidFill>
              <a:miter lim="800000"/>
              <a:headEnd/>
              <a:tailEnd/>
            </a:ln>
            <a:effectLst/>
            <a:extLst/>
          </p:spPr>
          <p:txBody>
            <a:bodyPr wrap="none" anchor="ctr"/>
            <a:lstStyle/>
            <a:p>
              <a:pPr>
                <a:defRPr/>
              </a:pPr>
              <a:endParaRPr lang="zh-TW" altLang="en-US"/>
            </a:p>
          </p:txBody>
        </p:sp>
        <p:pic>
          <p:nvPicPr>
            <p:cNvPr id="43013" name="Picture 4"/>
            <p:cNvPicPr>
              <a:picLocks noChangeAspect="1" noChangeArrowheads="1"/>
            </p:cNvPicPr>
            <p:nvPr/>
          </p:nvPicPr>
          <p:blipFill>
            <a:blip r:embed="rId2" cstate="print">
              <a:clrChange>
                <a:clrFrom>
                  <a:srgbClr val="1035A5"/>
                </a:clrFrom>
                <a:clrTo>
                  <a:srgbClr val="1035A5">
                    <a:alpha val="0"/>
                  </a:srgbClr>
                </a:clrTo>
              </a:clrChange>
              <a:extLst>
                <a:ext uri="{28A0092B-C50C-407E-A947-70E740481C1C}">
                  <a14:useLocalDpi xmlns:a14="http://schemas.microsoft.com/office/drawing/2010/main" val="0"/>
                </a:ext>
              </a:extLst>
            </a:blip>
            <a:srcRect l="9261" t="2271" r="8315" b="5513"/>
            <a:stretch>
              <a:fillRect/>
            </a:stretch>
          </p:blipFill>
          <p:spPr bwMode="auto">
            <a:xfrm>
              <a:off x="1009" y="1131"/>
              <a:ext cx="685" cy="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p:cNvPicPr>
              <a:picLocks noChangeAspect="1" noChangeArrowheads="1"/>
            </p:cNvPicPr>
            <p:nvPr/>
          </p:nvPicPr>
          <p:blipFill>
            <a:blip r:embed="rId3">
              <a:clrChange>
                <a:clrFrom>
                  <a:srgbClr val="1035A5"/>
                </a:clrFrom>
                <a:clrTo>
                  <a:srgbClr val="1035A5">
                    <a:alpha val="0"/>
                  </a:srgbClr>
                </a:clrTo>
              </a:clrChange>
              <a:extLst>
                <a:ext uri="{28A0092B-C50C-407E-A947-70E740481C1C}">
                  <a14:useLocalDpi xmlns:a14="http://schemas.microsoft.com/office/drawing/2010/main" val="0"/>
                </a:ext>
              </a:extLst>
            </a:blip>
            <a:srcRect l="10362" t="13608" r="14140" b="17670"/>
            <a:stretch>
              <a:fillRect/>
            </a:stretch>
          </p:blipFill>
          <p:spPr bwMode="auto">
            <a:xfrm>
              <a:off x="2401" y="1297"/>
              <a:ext cx="726" cy="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6"/>
            <p:cNvPicPr>
              <a:picLocks noChangeAspect="1" noChangeArrowheads="1"/>
            </p:cNvPicPr>
            <p:nvPr/>
          </p:nvPicPr>
          <p:blipFill>
            <a:blip r:embed="rId4">
              <a:clrChange>
                <a:clrFrom>
                  <a:srgbClr val="1035A5"/>
                </a:clrFrom>
                <a:clrTo>
                  <a:srgbClr val="1035A5">
                    <a:alpha val="0"/>
                  </a:srgbClr>
                </a:clrTo>
              </a:clrChange>
              <a:extLst>
                <a:ext uri="{28A0092B-C50C-407E-A947-70E740481C1C}">
                  <a14:useLocalDpi xmlns:a14="http://schemas.microsoft.com/office/drawing/2010/main" val="0"/>
                </a:ext>
              </a:extLst>
            </a:blip>
            <a:srcRect l="9261" t="2271" r="8315" b="5513"/>
            <a:stretch>
              <a:fillRect/>
            </a:stretch>
          </p:blipFill>
          <p:spPr bwMode="auto">
            <a:xfrm>
              <a:off x="5817" y="789"/>
              <a:ext cx="524"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7"/>
            <p:cNvPicPr>
              <a:picLocks noChangeAspect="1" noChangeArrowheads="1"/>
            </p:cNvPicPr>
            <p:nvPr/>
          </p:nvPicPr>
          <p:blipFill>
            <a:blip r:embed="rId5">
              <a:clrChange>
                <a:clrFrom>
                  <a:srgbClr val="1035A5"/>
                </a:clrFrom>
                <a:clrTo>
                  <a:srgbClr val="1035A5">
                    <a:alpha val="0"/>
                  </a:srgbClr>
                </a:clrTo>
              </a:clrChange>
              <a:extLst>
                <a:ext uri="{28A0092B-C50C-407E-A947-70E740481C1C}">
                  <a14:useLocalDpi xmlns:a14="http://schemas.microsoft.com/office/drawing/2010/main" val="0"/>
                </a:ext>
              </a:extLst>
            </a:blip>
            <a:srcRect l="4245" t="5457" r="3203" b="5457"/>
            <a:stretch>
              <a:fillRect/>
            </a:stretch>
          </p:blipFill>
          <p:spPr bwMode="auto">
            <a:xfrm>
              <a:off x="506" y="2067"/>
              <a:ext cx="3046" cy="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8"/>
            <p:cNvPicPr>
              <a:picLocks noChangeAspect="1" noChangeArrowheads="1"/>
            </p:cNvPicPr>
            <p:nvPr/>
          </p:nvPicPr>
          <p:blipFill>
            <a:blip r:embed="rId6">
              <a:clrChange>
                <a:clrFrom>
                  <a:srgbClr val="1035A5"/>
                </a:clrFrom>
                <a:clrTo>
                  <a:srgbClr val="1035A5">
                    <a:alpha val="0"/>
                  </a:srgbClr>
                </a:clrTo>
              </a:clrChange>
              <a:extLst>
                <a:ext uri="{28A0092B-C50C-407E-A947-70E740481C1C}">
                  <a14:useLocalDpi xmlns:a14="http://schemas.microsoft.com/office/drawing/2010/main" val="0"/>
                </a:ext>
              </a:extLst>
            </a:blip>
            <a:srcRect l="473" t="2756" r="841"/>
            <a:stretch>
              <a:fillRect/>
            </a:stretch>
          </p:blipFill>
          <p:spPr bwMode="auto">
            <a:xfrm>
              <a:off x="4315" y="1318"/>
              <a:ext cx="2038" cy="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46774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F8C092-EA13-4A38-A51E-790E9745D92E}"/>
              </a:ext>
            </a:extLst>
          </p:cNvPr>
          <p:cNvSpPr>
            <a:spLocks noGrp="1"/>
          </p:cNvSpPr>
          <p:nvPr>
            <p:ph type="title"/>
          </p:nvPr>
        </p:nvSpPr>
        <p: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txBody>
          <a:bodyPr>
            <a:noAutofit/>
          </a:bodyPr>
          <a:lstStyle/>
          <a:p>
            <a:pPr algn="ctr"/>
            <a:r>
              <a:rPr lang="en-US" altLang="zh-TW" sz="2800" dirty="0"/>
              <a:t>A schematic representation showing major events involved in emergence of an influenza pandemic, from the two major animal reservoirs to the global outbreak in humans</a:t>
            </a:r>
            <a:endParaRPr lang="zh-TW" altLang="en-US" sz="2800" dirty="0"/>
          </a:p>
        </p:txBody>
      </p:sp>
      <p:pic>
        <p:nvPicPr>
          <p:cNvPr id="5" name="圖片 4">
            <a:extLst>
              <a:ext uri="{FF2B5EF4-FFF2-40B4-BE49-F238E27FC236}">
                <a16:creationId xmlns:a16="http://schemas.microsoft.com/office/drawing/2014/main" id="{28261680-0DCF-4653-903E-570948C8E3ED}"/>
              </a:ext>
            </a:extLst>
          </p:cNvPr>
          <p:cNvPicPr>
            <a:picLocks noChangeAspect="1"/>
          </p:cNvPicPr>
          <p:nvPr/>
        </p:nvPicPr>
        <p:blipFill rotWithShape="1">
          <a:blip r:embed="rId2"/>
          <a:srcRect t="3052" r="1295"/>
          <a:stretch/>
        </p:blipFill>
        <p:spPr>
          <a:xfrm>
            <a:off x="838200" y="2141254"/>
            <a:ext cx="6083709" cy="4347414"/>
          </a:xfrm>
          <a:prstGeom prst="rect">
            <a:avLst/>
          </a:prstGeom>
          <a:ln>
            <a:noFill/>
          </a:ln>
          <a:effectLst>
            <a:outerShdw blurRad="292100" dist="139700" dir="2700000" algn="tl" rotWithShape="0">
              <a:srgbClr val="333333">
                <a:alpha val="65000"/>
              </a:srgbClr>
            </a:outerShdw>
          </a:effectLst>
        </p:spPr>
      </p:pic>
      <p:sp>
        <p:nvSpPr>
          <p:cNvPr id="6" name="矩形 5">
            <a:extLst>
              <a:ext uri="{FF2B5EF4-FFF2-40B4-BE49-F238E27FC236}">
                <a16:creationId xmlns:a16="http://schemas.microsoft.com/office/drawing/2014/main" id="{C8CB5359-B28A-4522-9ADE-10389F6EABFC}"/>
              </a:ext>
            </a:extLst>
          </p:cNvPr>
          <p:cNvSpPr/>
          <p:nvPr/>
        </p:nvSpPr>
        <p:spPr>
          <a:xfrm>
            <a:off x="7622508" y="6488668"/>
            <a:ext cx="4569492" cy="338554"/>
          </a:xfrm>
          <a:prstGeom prst="rect">
            <a:avLst/>
          </a:prstGeom>
        </p:spPr>
        <p:txBody>
          <a:bodyPr wrap="square">
            <a:spAutoFit/>
          </a:bodyPr>
          <a:lstStyle/>
          <a:p>
            <a:r>
              <a:rPr lang="en-US" altLang="zh-TW" sz="1600" i="1" dirty="0" err="1"/>
              <a:t>Semin</a:t>
            </a:r>
            <a:r>
              <a:rPr lang="en-US" altLang="zh-TW" sz="1600" i="1" dirty="0"/>
              <a:t> Respir </a:t>
            </a:r>
            <a:r>
              <a:rPr lang="en-US" altLang="zh-TW" sz="1600" i="1" dirty="0" err="1"/>
              <a:t>Crit</a:t>
            </a:r>
            <a:r>
              <a:rPr lang="en-US" altLang="zh-TW" sz="1600" i="1" dirty="0"/>
              <a:t> Care Med</a:t>
            </a:r>
            <a:r>
              <a:rPr lang="en-US" altLang="zh-TW" sz="1600" dirty="0"/>
              <a:t>. 2016 Aug;37(4):487-500.</a:t>
            </a:r>
            <a:endParaRPr lang="zh-TW" altLang="en-US" sz="1600" dirty="0"/>
          </a:p>
        </p:txBody>
      </p:sp>
      <p:sp>
        <p:nvSpPr>
          <p:cNvPr id="7" name="矩形 6">
            <a:extLst>
              <a:ext uri="{FF2B5EF4-FFF2-40B4-BE49-F238E27FC236}">
                <a16:creationId xmlns:a16="http://schemas.microsoft.com/office/drawing/2014/main" id="{F5CDCCAD-7260-4C8D-93AC-BB194875AB17}"/>
              </a:ext>
            </a:extLst>
          </p:cNvPr>
          <p:cNvSpPr/>
          <p:nvPr/>
        </p:nvSpPr>
        <p:spPr>
          <a:xfrm>
            <a:off x="7316482" y="3722311"/>
            <a:ext cx="4037317" cy="1323439"/>
          </a:xfrm>
          <a:prstGeom prst="rect">
            <a:avLst/>
          </a:prstGeom>
          <a:solidFill>
            <a:srgbClr val="FFFFCC"/>
          </a:solidFill>
          <a:ln>
            <a:solidFill>
              <a:schemeClr val="tx1"/>
            </a:solidFill>
          </a:ln>
        </p:spPr>
        <p:txBody>
          <a:bodyPr wrap="square">
            <a:spAutoFit/>
          </a:bodyPr>
          <a:lstStyle/>
          <a:p>
            <a:pPr algn="ctr"/>
            <a:r>
              <a:rPr lang="zh-TW" altLang="en-US" sz="2000" dirty="0">
                <a:latin typeface="標楷體" panose="03000509000000000000" pitchFamily="65" charset="-120"/>
                <a:ea typeface="標楷體" panose="03000509000000000000" pitchFamily="65" charset="-120"/>
              </a:rPr>
              <a:t>因為豬的呼吸道同時表現出鳥禽與人類的流感受器，所以豬就像是一個</a:t>
            </a:r>
            <a:r>
              <a:rPr lang="en-US" altLang="zh-TW" sz="2000" dirty="0">
                <a:latin typeface="標楷體" panose="03000509000000000000" pitchFamily="65" charset="-120"/>
                <a:ea typeface="標楷體" panose="03000509000000000000" pitchFamily="65" charset="-120"/>
              </a:rPr>
              <a:t> “</a:t>
            </a:r>
            <a:r>
              <a:rPr lang="en-US" altLang="zh-TW" sz="2000" dirty="0">
                <a:solidFill>
                  <a:srgbClr val="FF0000"/>
                </a:solidFill>
                <a:latin typeface="標楷體" panose="03000509000000000000" pitchFamily="65" charset="-120"/>
                <a:ea typeface="標楷體" panose="03000509000000000000" pitchFamily="65" charset="-120"/>
              </a:rPr>
              <a:t>mixing vessels</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，可以讓不同物種間的</a:t>
            </a:r>
            <a:r>
              <a:rPr lang="en-US" altLang="zh-TW" sz="2000" dirty="0">
                <a:latin typeface="標楷體" panose="03000509000000000000" pitchFamily="65" charset="-120"/>
                <a:ea typeface="標楷體" panose="03000509000000000000" pitchFamily="65" charset="-120"/>
              </a:rPr>
              <a:t>A</a:t>
            </a:r>
            <a:r>
              <a:rPr lang="zh-TW" altLang="en-US" sz="2000" dirty="0">
                <a:latin typeface="標楷體" panose="03000509000000000000" pitchFamily="65" charset="-120"/>
                <a:ea typeface="標楷體" panose="03000509000000000000" pitchFamily="65" charset="-120"/>
              </a:rPr>
              <a:t>型流感產生重組。</a:t>
            </a:r>
            <a:endParaRPr lang="en-US" altLang="zh-TW"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60560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4"/>
          <p:cNvGrpSpPr>
            <a:grpSpLocks/>
          </p:cNvGrpSpPr>
          <p:nvPr/>
        </p:nvGrpSpPr>
        <p:grpSpPr bwMode="auto">
          <a:xfrm flipH="1">
            <a:off x="5774531" y="2518173"/>
            <a:ext cx="4339828" cy="2035969"/>
            <a:chOff x="3010" y="2248"/>
            <a:chExt cx="431" cy="187"/>
          </a:xfrm>
          <a:solidFill>
            <a:srgbClr val="D7D384"/>
          </a:solidFill>
        </p:grpSpPr>
        <p:sp>
          <p:nvSpPr>
            <p:cNvPr id="462" name="Freeform 95"/>
            <p:cNvSpPr>
              <a:spLocks/>
            </p:cNvSpPr>
            <p:nvPr/>
          </p:nvSpPr>
          <p:spPr bwMode="auto">
            <a:xfrm rot="21393792" flipH="1">
              <a:off x="3010" y="2248"/>
              <a:ext cx="431" cy="186"/>
            </a:xfrm>
            <a:custGeom>
              <a:avLst/>
              <a:gdLst>
                <a:gd name="T0" fmla="*/ 192 w 906"/>
                <a:gd name="T1" fmla="*/ 50 h 427"/>
                <a:gd name="T2" fmla="*/ 194 w 906"/>
                <a:gd name="T3" fmla="*/ 41 h 427"/>
                <a:gd name="T4" fmla="*/ 192 w 906"/>
                <a:gd name="T5" fmla="*/ 35 h 427"/>
                <a:gd name="T6" fmla="*/ 200 w 906"/>
                <a:gd name="T7" fmla="*/ 26 h 427"/>
                <a:gd name="T8" fmla="*/ 191 w 906"/>
                <a:gd name="T9" fmla="*/ 28 h 427"/>
                <a:gd name="T10" fmla="*/ 185 w 906"/>
                <a:gd name="T11" fmla="*/ 30 h 427"/>
                <a:gd name="T12" fmla="*/ 183 w 906"/>
                <a:gd name="T13" fmla="*/ 43 h 427"/>
                <a:gd name="T14" fmla="*/ 174 w 906"/>
                <a:gd name="T15" fmla="*/ 60 h 427"/>
                <a:gd name="T16" fmla="*/ 174 w 906"/>
                <a:gd name="T17" fmla="*/ 64 h 427"/>
                <a:gd name="T18" fmla="*/ 178 w 906"/>
                <a:gd name="T19" fmla="*/ 69 h 427"/>
                <a:gd name="T20" fmla="*/ 158 w 906"/>
                <a:gd name="T21" fmla="*/ 80 h 427"/>
                <a:gd name="T22" fmla="*/ 161 w 906"/>
                <a:gd name="T23" fmla="*/ 74 h 427"/>
                <a:gd name="T24" fmla="*/ 158 w 906"/>
                <a:gd name="T25" fmla="*/ 71 h 427"/>
                <a:gd name="T26" fmla="*/ 142 w 906"/>
                <a:gd name="T27" fmla="*/ 61 h 427"/>
                <a:gd name="T28" fmla="*/ 129 w 906"/>
                <a:gd name="T29" fmla="*/ 41 h 427"/>
                <a:gd name="T30" fmla="*/ 130 w 906"/>
                <a:gd name="T31" fmla="*/ 28 h 427"/>
                <a:gd name="T32" fmla="*/ 127 w 906"/>
                <a:gd name="T33" fmla="*/ 38 h 427"/>
                <a:gd name="T34" fmla="*/ 130 w 906"/>
                <a:gd name="T35" fmla="*/ 52 h 427"/>
                <a:gd name="T36" fmla="*/ 136 w 906"/>
                <a:gd name="T37" fmla="*/ 60 h 427"/>
                <a:gd name="T38" fmla="*/ 130 w 906"/>
                <a:gd name="T39" fmla="*/ 61 h 427"/>
                <a:gd name="T40" fmla="*/ 118 w 906"/>
                <a:gd name="T41" fmla="*/ 63 h 427"/>
                <a:gd name="T42" fmla="*/ 103 w 906"/>
                <a:gd name="T43" fmla="*/ 64 h 427"/>
                <a:gd name="T44" fmla="*/ 85 w 906"/>
                <a:gd name="T45" fmla="*/ 64 h 427"/>
                <a:gd name="T46" fmla="*/ 69 w 906"/>
                <a:gd name="T47" fmla="*/ 63 h 427"/>
                <a:gd name="T48" fmla="*/ 65 w 906"/>
                <a:gd name="T49" fmla="*/ 75 h 427"/>
                <a:gd name="T50" fmla="*/ 50 w 906"/>
                <a:gd name="T51" fmla="*/ 81 h 427"/>
                <a:gd name="T52" fmla="*/ 52 w 906"/>
                <a:gd name="T53" fmla="*/ 75 h 427"/>
                <a:gd name="T54" fmla="*/ 54 w 906"/>
                <a:gd name="T55" fmla="*/ 62 h 427"/>
                <a:gd name="T56" fmla="*/ 49 w 906"/>
                <a:gd name="T57" fmla="*/ 59 h 427"/>
                <a:gd name="T58" fmla="*/ 41 w 906"/>
                <a:gd name="T59" fmla="*/ 52 h 427"/>
                <a:gd name="T60" fmla="*/ 36 w 906"/>
                <a:gd name="T61" fmla="*/ 46 h 427"/>
                <a:gd name="T62" fmla="*/ 29 w 906"/>
                <a:gd name="T63" fmla="*/ 41 h 427"/>
                <a:gd name="T64" fmla="*/ 21 w 906"/>
                <a:gd name="T65" fmla="*/ 41 h 427"/>
                <a:gd name="T66" fmla="*/ 10 w 906"/>
                <a:gd name="T67" fmla="*/ 38 h 427"/>
                <a:gd name="T68" fmla="*/ 5 w 906"/>
                <a:gd name="T69" fmla="*/ 33 h 427"/>
                <a:gd name="T70" fmla="*/ 0 w 906"/>
                <a:gd name="T71" fmla="*/ 19 h 427"/>
                <a:gd name="T72" fmla="*/ 4 w 906"/>
                <a:gd name="T73" fmla="*/ 21 h 427"/>
                <a:gd name="T74" fmla="*/ 15 w 906"/>
                <a:gd name="T75" fmla="*/ 19 h 427"/>
                <a:gd name="T76" fmla="*/ 22 w 906"/>
                <a:gd name="T77" fmla="*/ 11 h 427"/>
                <a:gd name="T78" fmla="*/ 16 w 906"/>
                <a:gd name="T79" fmla="*/ 0 h 427"/>
                <a:gd name="T80" fmla="*/ 24 w 906"/>
                <a:gd name="T81" fmla="*/ 5 h 427"/>
                <a:gd name="T82" fmla="*/ 34 w 906"/>
                <a:gd name="T83" fmla="*/ 8 h 427"/>
                <a:gd name="T84" fmla="*/ 38 w 906"/>
                <a:gd name="T85" fmla="*/ 10 h 427"/>
                <a:gd name="T86" fmla="*/ 47 w 906"/>
                <a:gd name="T87" fmla="*/ 6 h 427"/>
                <a:gd name="T88" fmla="*/ 67 w 906"/>
                <a:gd name="T89" fmla="*/ 7 h 427"/>
                <a:gd name="T90" fmla="*/ 88 w 906"/>
                <a:gd name="T91" fmla="*/ 12 h 427"/>
                <a:gd name="T92" fmla="*/ 102 w 906"/>
                <a:gd name="T93" fmla="*/ 12 h 427"/>
                <a:gd name="T94" fmla="*/ 114 w 906"/>
                <a:gd name="T95" fmla="*/ 9 h 427"/>
                <a:gd name="T96" fmla="*/ 126 w 906"/>
                <a:gd name="T97" fmla="*/ 6 h 427"/>
                <a:gd name="T98" fmla="*/ 137 w 906"/>
                <a:gd name="T99" fmla="*/ 3 h 427"/>
                <a:gd name="T100" fmla="*/ 151 w 906"/>
                <a:gd name="T101" fmla="*/ 3 h 427"/>
                <a:gd name="T102" fmla="*/ 170 w 906"/>
                <a:gd name="T103" fmla="*/ 9 h 427"/>
                <a:gd name="T104" fmla="*/ 181 w 906"/>
                <a:gd name="T105" fmla="*/ 20 h 427"/>
                <a:gd name="T106" fmla="*/ 187 w 906"/>
                <a:gd name="T107" fmla="*/ 25 h 427"/>
                <a:gd name="T108" fmla="*/ 196 w 906"/>
                <a:gd name="T109" fmla="*/ 20 h 427"/>
                <a:gd name="T110" fmla="*/ 205 w 906"/>
                <a:gd name="T111" fmla="*/ 26 h 427"/>
                <a:gd name="T112" fmla="*/ 199 w 906"/>
                <a:gd name="T113" fmla="*/ 34 h 427"/>
                <a:gd name="T114" fmla="*/ 199 w 906"/>
                <a:gd name="T115" fmla="*/ 47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grpFill/>
            <a:ln w="3175">
              <a:solidFill>
                <a:schemeClr val="bg2"/>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463" name="Freeform 96"/>
            <p:cNvSpPr>
              <a:spLocks/>
            </p:cNvSpPr>
            <p:nvPr/>
          </p:nvSpPr>
          <p:spPr bwMode="auto">
            <a:xfrm rot="21393792" flipH="1">
              <a:off x="3262" y="2397"/>
              <a:ext cx="30" cy="32"/>
            </a:xfrm>
            <a:custGeom>
              <a:avLst/>
              <a:gdLst>
                <a:gd name="T0" fmla="*/ 1 w 63"/>
                <a:gd name="T1" fmla="*/ 0 h 74"/>
                <a:gd name="T2" fmla="*/ 3 w 63"/>
                <a:gd name="T3" fmla="*/ 0 h 74"/>
                <a:gd name="T4" fmla="*/ 5 w 63"/>
                <a:gd name="T5" fmla="*/ 0 h 74"/>
                <a:gd name="T6" fmla="*/ 6 w 63"/>
                <a:gd name="T7" fmla="*/ 0 h 74"/>
                <a:gd name="T8" fmla="*/ 7 w 63"/>
                <a:gd name="T9" fmla="*/ 0 h 74"/>
                <a:gd name="T10" fmla="*/ 9 w 63"/>
                <a:gd name="T11" fmla="*/ 0 h 74"/>
                <a:gd name="T12" fmla="*/ 10 w 63"/>
                <a:gd name="T13" fmla="*/ 0 h 74"/>
                <a:gd name="T14" fmla="*/ 11 w 63"/>
                <a:gd name="T15" fmla="*/ 0 h 74"/>
                <a:gd name="T16" fmla="*/ 13 w 63"/>
                <a:gd name="T17" fmla="*/ 0 h 74"/>
                <a:gd name="T18" fmla="*/ 13 w 63"/>
                <a:gd name="T19" fmla="*/ 0 h 74"/>
                <a:gd name="T20" fmla="*/ 14 w 63"/>
                <a:gd name="T21" fmla="*/ 1 h 74"/>
                <a:gd name="T22" fmla="*/ 14 w 63"/>
                <a:gd name="T23" fmla="*/ 2 h 74"/>
                <a:gd name="T24" fmla="*/ 14 w 63"/>
                <a:gd name="T25" fmla="*/ 3 h 74"/>
                <a:gd name="T26" fmla="*/ 14 w 63"/>
                <a:gd name="T27" fmla="*/ 5 h 74"/>
                <a:gd name="T28" fmla="*/ 14 w 63"/>
                <a:gd name="T29" fmla="*/ 6 h 74"/>
                <a:gd name="T30" fmla="*/ 13 w 63"/>
                <a:gd name="T31" fmla="*/ 8 h 74"/>
                <a:gd name="T32" fmla="*/ 11 w 63"/>
                <a:gd name="T33" fmla="*/ 10 h 74"/>
                <a:gd name="T34" fmla="*/ 11 w 63"/>
                <a:gd name="T35" fmla="*/ 10 h 74"/>
                <a:gd name="T36" fmla="*/ 11 w 63"/>
                <a:gd name="T37" fmla="*/ 11 h 74"/>
                <a:gd name="T38" fmla="*/ 10 w 63"/>
                <a:gd name="T39" fmla="*/ 12 h 74"/>
                <a:gd name="T40" fmla="*/ 9 w 63"/>
                <a:gd name="T41" fmla="*/ 14 h 74"/>
                <a:gd name="T42" fmla="*/ 0 w 63"/>
                <a:gd name="T43" fmla="*/ 14 h 74"/>
                <a:gd name="T44" fmla="*/ 0 w 63"/>
                <a:gd name="T45" fmla="*/ 13 h 74"/>
                <a:gd name="T46" fmla="*/ 0 w 63"/>
                <a:gd name="T47" fmla="*/ 13 h 74"/>
                <a:gd name="T48" fmla="*/ 0 w 63"/>
                <a:gd name="T49" fmla="*/ 12 h 74"/>
                <a:gd name="T50" fmla="*/ 0 w 63"/>
                <a:gd name="T51" fmla="*/ 11 h 74"/>
                <a:gd name="T52" fmla="*/ 1 w 63"/>
                <a:gd name="T53" fmla="*/ 10 h 74"/>
                <a:gd name="T54" fmla="*/ 1 w 63"/>
                <a:gd name="T55" fmla="*/ 8 h 74"/>
                <a:gd name="T56" fmla="*/ 3 w 63"/>
                <a:gd name="T57" fmla="*/ 7 h 74"/>
                <a:gd name="T58" fmla="*/ 4 w 63"/>
                <a:gd name="T59" fmla="*/ 6 h 74"/>
                <a:gd name="T60" fmla="*/ 1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grpFill/>
            <a:ln w="3175">
              <a:solidFill>
                <a:schemeClr val="bg2"/>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464" name="Freeform 97"/>
            <p:cNvSpPr>
              <a:spLocks/>
            </p:cNvSpPr>
            <p:nvPr/>
          </p:nvSpPr>
          <p:spPr bwMode="auto">
            <a:xfrm rot="21393792" flipH="1">
              <a:off x="3139" y="2396"/>
              <a:ext cx="39" cy="39"/>
            </a:xfrm>
            <a:custGeom>
              <a:avLst/>
              <a:gdLst>
                <a:gd name="T0" fmla="*/ 0 w 82"/>
                <a:gd name="T1" fmla="*/ 2 h 89"/>
                <a:gd name="T2" fmla="*/ 1 w 82"/>
                <a:gd name="T3" fmla="*/ 2 h 89"/>
                <a:gd name="T4" fmla="*/ 3 w 82"/>
                <a:gd name="T5" fmla="*/ 2 h 89"/>
                <a:gd name="T6" fmla="*/ 4 w 82"/>
                <a:gd name="T7" fmla="*/ 2 h 89"/>
                <a:gd name="T8" fmla="*/ 5 w 82"/>
                <a:gd name="T9" fmla="*/ 1 h 89"/>
                <a:gd name="T10" fmla="*/ 7 w 82"/>
                <a:gd name="T11" fmla="*/ 1 h 89"/>
                <a:gd name="T12" fmla="*/ 8 w 82"/>
                <a:gd name="T13" fmla="*/ 1 h 89"/>
                <a:gd name="T14" fmla="*/ 10 w 82"/>
                <a:gd name="T15" fmla="*/ 0 h 89"/>
                <a:gd name="T16" fmla="*/ 10 w 82"/>
                <a:gd name="T17" fmla="*/ 0 h 89"/>
                <a:gd name="T18" fmla="*/ 11 w 82"/>
                <a:gd name="T19" fmla="*/ 0 h 89"/>
                <a:gd name="T20" fmla="*/ 12 w 82"/>
                <a:gd name="T21" fmla="*/ 1 h 89"/>
                <a:gd name="T22" fmla="*/ 14 w 82"/>
                <a:gd name="T23" fmla="*/ 2 h 89"/>
                <a:gd name="T24" fmla="*/ 16 w 82"/>
                <a:gd name="T25" fmla="*/ 3 h 89"/>
                <a:gd name="T26" fmla="*/ 17 w 82"/>
                <a:gd name="T27" fmla="*/ 5 h 89"/>
                <a:gd name="T28" fmla="*/ 18 w 82"/>
                <a:gd name="T29" fmla="*/ 6 h 89"/>
                <a:gd name="T30" fmla="*/ 19 w 82"/>
                <a:gd name="T31" fmla="*/ 8 h 89"/>
                <a:gd name="T32" fmla="*/ 18 w 82"/>
                <a:gd name="T33" fmla="*/ 9 h 89"/>
                <a:gd name="T34" fmla="*/ 16 w 82"/>
                <a:gd name="T35" fmla="*/ 11 h 89"/>
                <a:gd name="T36" fmla="*/ 15 w 82"/>
                <a:gd name="T37" fmla="*/ 13 h 89"/>
                <a:gd name="T38" fmla="*/ 14 w 82"/>
                <a:gd name="T39" fmla="*/ 14 h 89"/>
                <a:gd name="T40" fmla="*/ 13 w 82"/>
                <a:gd name="T41" fmla="*/ 14 h 89"/>
                <a:gd name="T42" fmla="*/ 13 w 82"/>
                <a:gd name="T43" fmla="*/ 15 h 89"/>
                <a:gd name="T44" fmla="*/ 12 w 82"/>
                <a:gd name="T45" fmla="*/ 15 h 89"/>
                <a:gd name="T46" fmla="*/ 12 w 82"/>
                <a:gd name="T47" fmla="*/ 16 h 89"/>
                <a:gd name="T48" fmla="*/ 11 w 82"/>
                <a:gd name="T49" fmla="*/ 17 h 89"/>
                <a:gd name="T50" fmla="*/ 0 w 82"/>
                <a:gd name="T51" fmla="*/ 17 h 89"/>
                <a:gd name="T52" fmla="*/ 0 w 82"/>
                <a:gd name="T53" fmla="*/ 17 h 89"/>
                <a:gd name="T54" fmla="*/ 0 w 82"/>
                <a:gd name="T55" fmla="*/ 17 h 89"/>
                <a:gd name="T56" fmla="*/ 0 w 82"/>
                <a:gd name="T57" fmla="*/ 16 h 89"/>
                <a:gd name="T58" fmla="*/ 0 w 82"/>
                <a:gd name="T59" fmla="*/ 15 h 89"/>
                <a:gd name="T60" fmla="*/ 1 w 82"/>
                <a:gd name="T61" fmla="*/ 14 h 89"/>
                <a:gd name="T62" fmla="*/ 2 w 82"/>
                <a:gd name="T63" fmla="*/ 12 h 89"/>
                <a:gd name="T64" fmla="*/ 4 w 82"/>
                <a:gd name="T65" fmla="*/ 10 h 89"/>
                <a:gd name="T66" fmla="*/ 7 w 82"/>
                <a:gd name="T67" fmla="*/ 8 h 89"/>
                <a:gd name="T68" fmla="*/ 0 w 82"/>
                <a:gd name="T69" fmla="*/ 2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grpFill/>
            <a:ln w="3175">
              <a:solidFill>
                <a:schemeClr val="bg2"/>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grpSp>
      <p:sp>
        <p:nvSpPr>
          <p:cNvPr id="652" name="Text Box 4"/>
          <p:cNvSpPr txBox="1">
            <a:spLocks noChangeArrowheads="1"/>
          </p:cNvSpPr>
          <p:nvPr/>
        </p:nvSpPr>
        <p:spPr bwMode="auto">
          <a:xfrm>
            <a:off x="7299326" y="374651"/>
            <a:ext cx="1412875" cy="32702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lIns="64267" tIns="32133" rIns="64267" bIns="32133">
            <a:spAutoFit/>
          </a:bodyPr>
          <a:lstStyle/>
          <a:p>
            <a:pPr algn="ctr">
              <a:defRPr/>
            </a:pPr>
            <a:r>
              <a:rPr lang="es-ES_tradnl" sz="1700" b="1" dirty="0" err="1">
                <a:effectLst>
                  <a:outerShdw blurRad="38100" dist="38100" dir="2700000" algn="tl">
                    <a:srgbClr val="DDDDDD"/>
                  </a:outerShdw>
                </a:effectLst>
                <a:latin typeface="Times" charset="0"/>
              </a:rPr>
              <a:t>Reassortment</a:t>
            </a:r>
            <a:endParaRPr lang="es-ES_tradnl" sz="1700" b="1" dirty="0">
              <a:effectLst>
                <a:outerShdw blurRad="38100" dist="38100" dir="2700000" algn="tl">
                  <a:srgbClr val="DDDDDD"/>
                </a:outerShdw>
              </a:effectLst>
              <a:latin typeface="Times" charset="0"/>
            </a:endParaRPr>
          </a:p>
        </p:txBody>
      </p:sp>
      <p:grpSp>
        <p:nvGrpSpPr>
          <p:cNvPr id="3" name="Group 908"/>
          <p:cNvGrpSpPr/>
          <p:nvPr/>
        </p:nvGrpSpPr>
        <p:grpSpPr>
          <a:xfrm>
            <a:off x="2774158" y="1500189"/>
            <a:ext cx="442235" cy="387088"/>
            <a:chOff x="710589" y="1447800"/>
            <a:chExt cx="1699236" cy="1236322"/>
          </a:xfrm>
          <a:effectLst>
            <a:outerShdw blurRad="50800" dist="38100" dir="2700000">
              <a:srgbClr val="000000">
                <a:alpha val="43000"/>
              </a:srgbClr>
            </a:outerShdw>
          </a:effectLst>
        </p:grpSpPr>
        <p:sp>
          <p:nvSpPr>
            <p:cNvPr id="244124" name="Oval 10"/>
            <p:cNvSpPr>
              <a:spLocks noChangeArrowheads="1"/>
            </p:cNvSpPr>
            <p:nvPr/>
          </p:nvSpPr>
          <p:spPr bwMode="auto">
            <a:xfrm>
              <a:off x="866503" y="1562025"/>
              <a:ext cx="1376110" cy="989953"/>
            </a:xfrm>
            <a:prstGeom prst="ellipse">
              <a:avLst/>
            </a:prstGeom>
            <a:solidFill>
              <a:srgbClr val="E1C796"/>
            </a:solid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2" name="AutoShape 20"/>
            <p:cNvSpPr>
              <a:spLocks noChangeArrowheads="1"/>
            </p:cNvSpPr>
            <p:nvPr/>
          </p:nvSpPr>
          <p:spPr bwMode="auto">
            <a:xfrm rot="20388678">
              <a:off x="1230302" y="1485875"/>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27" name="Oval 21"/>
            <p:cNvSpPr>
              <a:spLocks noChangeArrowheads="1"/>
            </p:cNvSpPr>
            <p:nvPr/>
          </p:nvSpPr>
          <p:spPr bwMode="auto">
            <a:xfrm>
              <a:off x="1483380" y="1447800"/>
              <a:ext cx="142356" cy="116465"/>
            </a:xfrm>
            <a:prstGeom prst="ellipse">
              <a:avLst/>
            </a:prstGeom>
            <a:solidFill>
              <a:srgbClr val="A74600"/>
            </a:solidFill>
            <a:ln w="9525">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4" name="Oval 22"/>
            <p:cNvSpPr>
              <a:spLocks noChangeArrowheads="1"/>
            </p:cNvSpPr>
            <p:nvPr/>
          </p:nvSpPr>
          <p:spPr bwMode="auto">
            <a:xfrm>
              <a:off x="2005353" y="1591142"/>
              <a:ext cx="144616" cy="107506"/>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5" name="Oval 23"/>
            <p:cNvSpPr>
              <a:spLocks noChangeArrowheads="1"/>
            </p:cNvSpPr>
            <p:nvPr/>
          </p:nvSpPr>
          <p:spPr bwMode="auto">
            <a:xfrm>
              <a:off x="2267469" y="2027886"/>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6" name="Oval 24"/>
            <p:cNvSpPr>
              <a:spLocks noChangeArrowheads="1"/>
            </p:cNvSpPr>
            <p:nvPr/>
          </p:nvSpPr>
          <p:spPr bwMode="auto">
            <a:xfrm>
              <a:off x="2018910" y="2415356"/>
              <a:ext cx="144616" cy="11422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7" name="AutoShape 25"/>
            <p:cNvSpPr>
              <a:spLocks noChangeArrowheads="1"/>
            </p:cNvSpPr>
            <p:nvPr/>
          </p:nvSpPr>
          <p:spPr bwMode="auto">
            <a:xfrm rot="1477655">
              <a:off x="1781650" y="1488115"/>
              <a:ext cx="108462" cy="11198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8" name="AutoShape 26"/>
            <p:cNvSpPr>
              <a:spLocks noChangeArrowheads="1"/>
            </p:cNvSpPr>
            <p:nvPr/>
          </p:nvSpPr>
          <p:spPr bwMode="auto">
            <a:xfrm rot="19922943">
              <a:off x="2195161" y="1783757"/>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9" name="AutoShape 27"/>
            <p:cNvSpPr>
              <a:spLocks noChangeArrowheads="1"/>
            </p:cNvSpPr>
            <p:nvPr/>
          </p:nvSpPr>
          <p:spPr bwMode="auto">
            <a:xfrm rot="1499128">
              <a:off x="2201940" y="2247378"/>
              <a:ext cx="106202" cy="10526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60" name="AutoShape 28"/>
            <p:cNvSpPr>
              <a:spLocks noChangeArrowheads="1"/>
            </p:cNvSpPr>
            <p:nvPr/>
          </p:nvSpPr>
          <p:spPr bwMode="auto">
            <a:xfrm rot="20251306">
              <a:off x="1792948" y="2531821"/>
              <a:ext cx="108462" cy="10302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61" name="Oval 29"/>
            <p:cNvSpPr>
              <a:spLocks noChangeArrowheads="1"/>
            </p:cNvSpPr>
            <p:nvPr/>
          </p:nvSpPr>
          <p:spPr bwMode="auto">
            <a:xfrm>
              <a:off x="974965" y="1584423"/>
              <a:ext cx="142356" cy="109746"/>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62" name="Oval 30"/>
            <p:cNvSpPr>
              <a:spLocks noChangeArrowheads="1"/>
            </p:cNvSpPr>
            <p:nvPr/>
          </p:nvSpPr>
          <p:spPr bwMode="auto">
            <a:xfrm>
              <a:off x="710589" y="2025646"/>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63" name="AutoShape 31"/>
            <p:cNvSpPr>
              <a:spLocks noChangeArrowheads="1"/>
            </p:cNvSpPr>
            <p:nvPr/>
          </p:nvSpPr>
          <p:spPr bwMode="auto">
            <a:xfrm rot="1334422">
              <a:off x="800974" y="1785997"/>
              <a:ext cx="108462" cy="10526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64" name="AutoShape 32"/>
            <p:cNvSpPr>
              <a:spLocks noChangeArrowheads="1"/>
            </p:cNvSpPr>
            <p:nvPr/>
          </p:nvSpPr>
          <p:spPr bwMode="auto">
            <a:xfrm rot="20184264">
              <a:off x="821310" y="2247378"/>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39" name="AutoShape 33"/>
            <p:cNvSpPr>
              <a:spLocks noChangeArrowheads="1"/>
            </p:cNvSpPr>
            <p:nvPr/>
          </p:nvSpPr>
          <p:spPr bwMode="auto">
            <a:xfrm>
              <a:off x="852945" y="1553067"/>
              <a:ext cx="799906" cy="994433"/>
            </a:xfrm>
            <a:prstGeom prst="moon">
              <a:avLst>
                <a:gd name="adj" fmla="val 50000"/>
              </a:avLst>
            </a:prstGeom>
            <a:solidFill>
              <a:srgbClr val="A74600"/>
            </a:solidFill>
            <a:ln w="9525">
              <a:solidFill>
                <a:srgbClr val="A7460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4" name="Group 34"/>
            <p:cNvGrpSpPr>
              <a:grpSpLocks/>
            </p:cNvGrpSpPr>
            <p:nvPr/>
          </p:nvGrpSpPr>
          <p:grpSpPr bwMode="auto">
            <a:xfrm>
              <a:off x="1130879" y="1918140"/>
              <a:ext cx="779570" cy="611442"/>
              <a:chOff x="624" y="1406"/>
              <a:chExt cx="345" cy="273"/>
            </a:xfrm>
            <a:solidFill>
              <a:srgbClr val="A74600"/>
            </a:solidFill>
          </p:grpSpPr>
          <p:sp>
            <p:nvSpPr>
              <p:cNvPr id="244144" name="Freeform 35"/>
              <p:cNvSpPr>
                <a:spLocks/>
              </p:cNvSpPr>
              <p:nvPr/>
            </p:nvSpPr>
            <p:spPr bwMode="auto">
              <a:xfrm flipH="1">
                <a:off x="624" y="1505"/>
                <a:ext cx="319" cy="174"/>
              </a:xfrm>
              <a:custGeom>
                <a:avLst/>
                <a:gdLst>
                  <a:gd name="T0" fmla="*/ 1 w 471"/>
                  <a:gd name="T1" fmla="*/ 2 h 219"/>
                  <a:gd name="T2" fmla="*/ 1 w 471"/>
                  <a:gd name="T3" fmla="*/ 2 h 219"/>
                  <a:gd name="T4" fmla="*/ 1 w 471"/>
                  <a:gd name="T5" fmla="*/ 2 h 219"/>
                  <a:gd name="T6" fmla="*/ 1 w 471"/>
                  <a:gd name="T7" fmla="*/ 2 h 219"/>
                  <a:gd name="T8" fmla="*/ 1 w 471"/>
                  <a:gd name="T9" fmla="*/ 2 h 219"/>
                  <a:gd name="T10" fmla="*/ 1 w 471"/>
                  <a:gd name="T11" fmla="*/ 2 h 219"/>
                  <a:gd name="T12" fmla="*/ 1 w 471"/>
                  <a:gd name="T13" fmla="*/ 2 h 219"/>
                  <a:gd name="T14" fmla="*/ 1 w 471"/>
                  <a:gd name="T15" fmla="*/ 2 h 219"/>
                  <a:gd name="T16" fmla="*/ 1 w 471"/>
                  <a:gd name="T17" fmla="*/ 2 h 219"/>
                  <a:gd name="T18" fmla="*/ 1 w 471"/>
                  <a:gd name="T19" fmla="*/ 2 h 219"/>
                  <a:gd name="T20" fmla="*/ 1 w 471"/>
                  <a:gd name="T21" fmla="*/ 2 h 219"/>
                  <a:gd name="T22" fmla="*/ 1 w 471"/>
                  <a:gd name="T23" fmla="*/ 2 h 219"/>
                  <a:gd name="T24" fmla="*/ 1 w 471"/>
                  <a:gd name="T25" fmla="*/ 2 h 219"/>
                  <a:gd name="T26" fmla="*/ 1 w 471"/>
                  <a:gd name="T27" fmla="*/ 2 h 219"/>
                  <a:gd name="T28" fmla="*/ 1 w 471"/>
                  <a:gd name="T29" fmla="*/ 2 h 219"/>
                  <a:gd name="T30" fmla="*/ 1 w 471"/>
                  <a:gd name="T31" fmla="*/ 1 h 219"/>
                  <a:gd name="T32" fmla="*/ 1 w 471"/>
                  <a:gd name="T33" fmla="*/ 2 h 219"/>
                  <a:gd name="T34" fmla="*/ 1 w 471"/>
                  <a:gd name="T35" fmla="*/ 2 h 219"/>
                  <a:gd name="T36" fmla="*/ 1 w 471"/>
                  <a:gd name="T37" fmla="*/ 2 h 219"/>
                  <a:gd name="T38" fmla="*/ 1 w 471"/>
                  <a:gd name="T39" fmla="*/ 2 h 219"/>
                  <a:gd name="T40" fmla="*/ 1 w 471"/>
                  <a:gd name="T41" fmla="*/ 3 h 219"/>
                  <a:gd name="T42" fmla="*/ 1 w 471"/>
                  <a:gd name="T43" fmla="*/ 3 h 219"/>
                  <a:gd name="T44" fmla="*/ 1 w 471"/>
                  <a:gd name="T45" fmla="*/ 3 h 219"/>
                  <a:gd name="T46" fmla="*/ 1 w 471"/>
                  <a:gd name="T47" fmla="*/ 3 h 219"/>
                  <a:gd name="T48" fmla="*/ 1 w 471"/>
                  <a:gd name="T49" fmla="*/ 3 h 219"/>
                  <a:gd name="T50" fmla="*/ 1 w 471"/>
                  <a:gd name="T51" fmla="*/ 3 h 219"/>
                  <a:gd name="T52" fmla="*/ 1 w 471"/>
                  <a:gd name="T53" fmla="*/ 2 h 219"/>
                  <a:gd name="T54" fmla="*/ 1 w 471"/>
                  <a:gd name="T55" fmla="*/ 2 h 219"/>
                  <a:gd name="T56" fmla="*/ 1 w 471"/>
                  <a:gd name="T57" fmla="*/ 2 h 219"/>
                  <a:gd name="T58" fmla="*/ 1 w 471"/>
                  <a:gd name="T59" fmla="*/ 2 h 219"/>
                  <a:gd name="T60" fmla="*/ 1 w 471"/>
                  <a:gd name="T61" fmla="*/ 3 h 219"/>
                  <a:gd name="T62" fmla="*/ 1 w 471"/>
                  <a:gd name="T63" fmla="*/ 4 h 219"/>
                  <a:gd name="T64" fmla="*/ 1 w 471"/>
                  <a:gd name="T65" fmla="*/ 4 h 219"/>
                  <a:gd name="T66" fmla="*/ 1 w 471"/>
                  <a:gd name="T67" fmla="*/ 3 h 219"/>
                  <a:gd name="T68" fmla="*/ 1 w 471"/>
                  <a:gd name="T69" fmla="*/ 2 h 219"/>
                  <a:gd name="T70" fmla="*/ 1 w 471"/>
                  <a:gd name="T71" fmla="*/ 2 h 219"/>
                  <a:gd name="T72" fmla="*/ 1 w 471"/>
                  <a:gd name="T73" fmla="*/ 2 h 219"/>
                  <a:gd name="T74" fmla="*/ 1 w 471"/>
                  <a:gd name="T75" fmla="*/ 3 h 219"/>
                  <a:gd name="T76" fmla="*/ 1 w 471"/>
                  <a:gd name="T77" fmla="*/ 4 h 219"/>
                  <a:gd name="T78" fmla="*/ 1 w 471"/>
                  <a:gd name="T79" fmla="*/ 4 h 219"/>
                  <a:gd name="T80" fmla="*/ 1 w 471"/>
                  <a:gd name="T81" fmla="*/ 4 h 219"/>
                  <a:gd name="T82" fmla="*/ 1 w 471"/>
                  <a:gd name="T83" fmla="*/ 4 h 219"/>
                  <a:gd name="T84" fmla="*/ 1 w 471"/>
                  <a:gd name="T85" fmla="*/ 3 h 219"/>
                  <a:gd name="T86" fmla="*/ 1 w 471"/>
                  <a:gd name="T87" fmla="*/ 2 h 219"/>
                  <a:gd name="T88" fmla="*/ 1 w 471"/>
                  <a:gd name="T89" fmla="*/ 2 h 219"/>
                  <a:gd name="T90" fmla="*/ 1 w 471"/>
                  <a:gd name="T91" fmla="*/ 2 h 219"/>
                  <a:gd name="T92" fmla="*/ 1 w 471"/>
                  <a:gd name="T93" fmla="*/ 2 h 219"/>
                  <a:gd name="T94" fmla="*/ 1 w 471"/>
                  <a:gd name="T95" fmla="*/ 3 h 219"/>
                  <a:gd name="T96" fmla="*/ 1 w 471"/>
                  <a:gd name="T97" fmla="*/ 3 h 219"/>
                  <a:gd name="T98" fmla="*/ 1 w 471"/>
                  <a:gd name="T99" fmla="*/ 4 h 219"/>
                  <a:gd name="T100" fmla="*/ 1 w 471"/>
                  <a:gd name="T101" fmla="*/ 5 h 219"/>
                  <a:gd name="T102" fmla="*/ 1 w 471"/>
                  <a:gd name="T103" fmla="*/ 5 h 219"/>
                  <a:gd name="T104" fmla="*/ 1 w 471"/>
                  <a:gd name="T105" fmla="*/ 5 h 219"/>
                  <a:gd name="T106" fmla="*/ 1 w 471"/>
                  <a:gd name="T107" fmla="*/ 5 h 219"/>
                  <a:gd name="T108" fmla="*/ 1 w 471"/>
                  <a:gd name="T109" fmla="*/ 5 h 219"/>
                  <a:gd name="T110" fmla="*/ 1 w 471"/>
                  <a:gd name="T111" fmla="*/ 5 h 219"/>
                  <a:gd name="T112" fmla="*/ 1 w 471"/>
                  <a:gd name="T113" fmla="*/ 5 h 219"/>
                  <a:gd name="T114" fmla="*/ 1 w 471"/>
                  <a:gd name="T115" fmla="*/ 5 h 219"/>
                  <a:gd name="T116" fmla="*/ 1 w 471"/>
                  <a:gd name="T117" fmla="*/ 4 h 219"/>
                  <a:gd name="T118" fmla="*/ 1 w 471"/>
                  <a:gd name="T119" fmla="*/ 2 h 219"/>
                  <a:gd name="T120" fmla="*/ 1 w 471"/>
                  <a:gd name="T121" fmla="*/ 2 h 2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1"/>
                  <a:gd name="T184" fmla="*/ 0 h 219"/>
                  <a:gd name="T185" fmla="*/ 471 w 471"/>
                  <a:gd name="T186" fmla="*/ 219 h 2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1" h="219">
                    <a:moveTo>
                      <a:pt x="85" y="6"/>
                    </a:moveTo>
                    <a:lnTo>
                      <a:pt x="86" y="5"/>
                    </a:lnTo>
                    <a:lnTo>
                      <a:pt x="87" y="6"/>
                    </a:lnTo>
                    <a:lnTo>
                      <a:pt x="89" y="6"/>
                    </a:lnTo>
                    <a:lnTo>
                      <a:pt x="90" y="7"/>
                    </a:lnTo>
                    <a:lnTo>
                      <a:pt x="92" y="8"/>
                    </a:lnTo>
                    <a:lnTo>
                      <a:pt x="94" y="10"/>
                    </a:lnTo>
                    <a:lnTo>
                      <a:pt x="97" y="11"/>
                    </a:lnTo>
                    <a:lnTo>
                      <a:pt x="100" y="12"/>
                    </a:lnTo>
                    <a:lnTo>
                      <a:pt x="103" y="14"/>
                    </a:lnTo>
                    <a:lnTo>
                      <a:pt x="106" y="15"/>
                    </a:lnTo>
                    <a:lnTo>
                      <a:pt x="110" y="17"/>
                    </a:lnTo>
                    <a:lnTo>
                      <a:pt x="114" y="18"/>
                    </a:lnTo>
                    <a:lnTo>
                      <a:pt x="118" y="19"/>
                    </a:lnTo>
                    <a:lnTo>
                      <a:pt x="123" y="19"/>
                    </a:lnTo>
                    <a:lnTo>
                      <a:pt x="128" y="19"/>
                    </a:lnTo>
                    <a:lnTo>
                      <a:pt x="133" y="19"/>
                    </a:lnTo>
                    <a:lnTo>
                      <a:pt x="133" y="20"/>
                    </a:lnTo>
                    <a:lnTo>
                      <a:pt x="133" y="21"/>
                    </a:lnTo>
                    <a:lnTo>
                      <a:pt x="133" y="23"/>
                    </a:lnTo>
                    <a:lnTo>
                      <a:pt x="133" y="24"/>
                    </a:lnTo>
                    <a:lnTo>
                      <a:pt x="133" y="26"/>
                    </a:lnTo>
                    <a:lnTo>
                      <a:pt x="134" y="28"/>
                    </a:lnTo>
                    <a:lnTo>
                      <a:pt x="135" y="29"/>
                    </a:lnTo>
                    <a:lnTo>
                      <a:pt x="137" y="31"/>
                    </a:lnTo>
                    <a:lnTo>
                      <a:pt x="139" y="32"/>
                    </a:lnTo>
                    <a:lnTo>
                      <a:pt x="142" y="32"/>
                    </a:lnTo>
                    <a:lnTo>
                      <a:pt x="145" y="32"/>
                    </a:lnTo>
                    <a:lnTo>
                      <a:pt x="150" y="32"/>
                    </a:lnTo>
                    <a:lnTo>
                      <a:pt x="155" y="31"/>
                    </a:lnTo>
                    <a:lnTo>
                      <a:pt x="162" y="29"/>
                    </a:lnTo>
                    <a:lnTo>
                      <a:pt x="169" y="26"/>
                    </a:lnTo>
                    <a:lnTo>
                      <a:pt x="173" y="24"/>
                    </a:lnTo>
                    <a:lnTo>
                      <a:pt x="177" y="23"/>
                    </a:lnTo>
                    <a:lnTo>
                      <a:pt x="181" y="21"/>
                    </a:lnTo>
                    <a:lnTo>
                      <a:pt x="185" y="20"/>
                    </a:lnTo>
                    <a:lnTo>
                      <a:pt x="189" y="18"/>
                    </a:lnTo>
                    <a:lnTo>
                      <a:pt x="193" y="17"/>
                    </a:lnTo>
                    <a:lnTo>
                      <a:pt x="197" y="15"/>
                    </a:lnTo>
                    <a:lnTo>
                      <a:pt x="202" y="13"/>
                    </a:lnTo>
                    <a:lnTo>
                      <a:pt x="206" y="12"/>
                    </a:lnTo>
                    <a:lnTo>
                      <a:pt x="211" y="11"/>
                    </a:lnTo>
                    <a:lnTo>
                      <a:pt x="215" y="10"/>
                    </a:lnTo>
                    <a:lnTo>
                      <a:pt x="220" y="8"/>
                    </a:lnTo>
                    <a:lnTo>
                      <a:pt x="225" y="7"/>
                    </a:lnTo>
                    <a:lnTo>
                      <a:pt x="231" y="6"/>
                    </a:lnTo>
                    <a:lnTo>
                      <a:pt x="236" y="5"/>
                    </a:lnTo>
                    <a:lnTo>
                      <a:pt x="242" y="4"/>
                    </a:lnTo>
                    <a:lnTo>
                      <a:pt x="248" y="4"/>
                    </a:lnTo>
                    <a:lnTo>
                      <a:pt x="255" y="3"/>
                    </a:lnTo>
                    <a:lnTo>
                      <a:pt x="261" y="3"/>
                    </a:lnTo>
                    <a:lnTo>
                      <a:pt x="268" y="2"/>
                    </a:lnTo>
                    <a:lnTo>
                      <a:pt x="275" y="2"/>
                    </a:lnTo>
                    <a:lnTo>
                      <a:pt x="283" y="2"/>
                    </a:lnTo>
                    <a:lnTo>
                      <a:pt x="291" y="3"/>
                    </a:lnTo>
                    <a:lnTo>
                      <a:pt x="299" y="3"/>
                    </a:lnTo>
                    <a:lnTo>
                      <a:pt x="308" y="4"/>
                    </a:lnTo>
                    <a:lnTo>
                      <a:pt x="317" y="5"/>
                    </a:lnTo>
                    <a:lnTo>
                      <a:pt x="327" y="6"/>
                    </a:lnTo>
                    <a:lnTo>
                      <a:pt x="337" y="7"/>
                    </a:lnTo>
                    <a:lnTo>
                      <a:pt x="348" y="9"/>
                    </a:lnTo>
                    <a:lnTo>
                      <a:pt x="359" y="10"/>
                    </a:lnTo>
                    <a:lnTo>
                      <a:pt x="371" y="12"/>
                    </a:lnTo>
                    <a:lnTo>
                      <a:pt x="383" y="15"/>
                    </a:lnTo>
                    <a:lnTo>
                      <a:pt x="386" y="15"/>
                    </a:lnTo>
                    <a:lnTo>
                      <a:pt x="390" y="15"/>
                    </a:lnTo>
                    <a:lnTo>
                      <a:pt x="395" y="15"/>
                    </a:lnTo>
                    <a:lnTo>
                      <a:pt x="401" y="15"/>
                    </a:lnTo>
                    <a:lnTo>
                      <a:pt x="407" y="14"/>
                    </a:lnTo>
                    <a:lnTo>
                      <a:pt x="413" y="13"/>
                    </a:lnTo>
                    <a:lnTo>
                      <a:pt x="420" y="12"/>
                    </a:lnTo>
                    <a:lnTo>
                      <a:pt x="427" y="11"/>
                    </a:lnTo>
                    <a:lnTo>
                      <a:pt x="434" y="10"/>
                    </a:lnTo>
                    <a:lnTo>
                      <a:pt x="441" y="8"/>
                    </a:lnTo>
                    <a:lnTo>
                      <a:pt x="447" y="7"/>
                    </a:lnTo>
                    <a:lnTo>
                      <a:pt x="453" y="5"/>
                    </a:lnTo>
                    <a:lnTo>
                      <a:pt x="459" y="4"/>
                    </a:lnTo>
                    <a:lnTo>
                      <a:pt x="464" y="2"/>
                    </a:lnTo>
                    <a:lnTo>
                      <a:pt x="468" y="1"/>
                    </a:lnTo>
                    <a:lnTo>
                      <a:pt x="471" y="0"/>
                    </a:lnTo>
                    <a:lnTo>
                      <a:pt x="470" y="0"/>
                    </a:lnTo>
                    <a:lnTo>
                      <a:pt x="469" y="1"/>
                    </a:lnTo>
                    <a:lnTo>
                      <a:pt x="468" y="4"/>
                    </a:lnTo>
                    <a:lnTo>
                      <a:pt x="466" y="6"/>
                    </a:lnTo>
                    <a:lnTo>
                      <a:pt x="463" y="10"/>
                    </a:lnTo>
                    <a:lnTo>
                      <a:pt x="461" y="14"/>
                    </a:lnTo>
                    <a:lnTo>
                      <a:pt x="457" y="18"/>
                    </a:lnTo>
                    <a:lnTo>
                      <a:pt x="453" y="24"/>
                    </a:lnTo>
                    <a:lnTo>
                      <a:pt x="449" y="29"/>
                    </a:lnTo>
                    <a:lnTo>
                      <a:pt x="444" y="35"/>
                    </a:lnTo>
                    <a:lnTo>
                      <a:pt x="438" y="42"/>
                    </a:lnTo>
                    <a:lnTo>
                      <a:pt x="433" y="48"/>
                    </a:lnTo>
                    <a:lnTo>
                      <a:pt x="427" y="55"/>
                    </a:lnTo>
                    <a:lnTo>
                      <a:pt x="421" y="62"/>
                    </a:lnTo>
                    <a:lnTo>
                      <a:pt x="414" y="70"/>
                    </a:lnTo>
                    <a:lnTo>
                      <a:pt x="407" y="77"/>
                    </a:lnTo>
                    <a:lnTo>
                      <a:pt x="400" y="84"/>
                    </a:lnTo>
                    <a:lnTo>
                      <a:pt x="392" y="92"/>
                    </a:lnTo>
                    <a:lnTo>
                      <a:pt x="385" y="99"/>
                    </a:lnTo>
                    <a:lnTo>
                      <a:pt x="377" y="106"/>
                    </a:lnTo>
                    <a:lnTo>
                      <a:pt x="369" y="113"/>
                    </a:lnTo>
                    <a:lnTo>
                      <a:pt x="361" y="119"/>
                    </a:lnTo>
                    <a:lnTo>
                      <a:pt x="353" y="126"/>
                    </a:lnTo>
                    <a:lnTo>
                      <a:pt x="344" y="132"/>
                    </a:lnTo>
                    <a:lnTo>
                      <a:pt x="336" y="138"/>
                    </a:lnTo>
                    <a:lnTo>
                      <a:pt x="327" y="143"/>
                    </a:lnTo>
                    <a:lnTo>
                      <a:pt x="319" y="148"/>
                    </a:lnTo>
                    <a:lnTo>
                      <a:pt x="310" y="152"/>
                    </a:lnTo>
                    <a:lnTo>
                      <a:pt x="301" y="155"/>
                    </a:lnTo>
                    <a:lnTo>
                      <a:pt x="293" y="158"/>
                    </a:lnTo>
                    <a:lnTo>
                      <a:pt x="284" y="161"/>
                    </a:lnTo>
                    <a:lnTo>
                      <a:pt x="276" y="162"/>
                    </a:lnTo>
                    <a:lnTo>
                      <a:pt x="278" y="160"/>
                    </a:lnTo>
                    <a:lnTo>
                      <a:pt x="280" y="158"/>
                    </a:lnTo>
                    <a:lnTo>
                      <a:pt x="281" y="156"/>
                    </a:lnTo>
                    <a:lnTo>
                      <a:pt x="282" y="154"/>
                    </a:lnTo>
                    <a:lnTo>
                      <a:pt x="282" y="152"/>
                    </a:lnTo>
                    <a:lnTo>
                      <a:pt x="281" y="150"/>
                    </a:lnTo>
                    <a:lnTo>
                      <a:pt x="278" y="149"/>
                    </a:lnTo>
                    <a:lnTo>
                      <a:pt x="275" y="148"/>
                    </a:lnTo>
                    <a:lnTo>
                      <a:pt x="277" y="147"/>
                    </a:lnTo>
                    <a:lnTo>
                      <a:pt x="278" y="145"/>
                    </a:lnTo>
                    <a:lnTo>
                      <a:pt x="280" y="143"/>
                    </a:lnTo>
                    <a:lnTo>
                      <a:pt x="281" y="141"/>
                    </a:lnTo>
                    <a:lnTo>
                      <a:pt x="280" y="138"/>
                    </a:lnTo>
                    <a:lnTo>
                      <a:pt x="278" y="135"/>
                    </a:lnTo>
                    <a:lnTo>
                      <a:pt x="275" y="133"/>
                    </a:lnTo>
                    <a:lnTo>
                      <a:pt x="276" y="133"/>
                    </a:lnTo>
                    <a:lnTo>
                      <a:pt x="278" y="132"/>
                    </a:lnTo>
                    <a:lnTo>
                      <a:pt x="280" y="131"/>
                    </a:lnTo>
                    <a:lnTo>
                      <a:pt x="281" y="129"/>
                    </a:lnTo>
                    <a:lnTo>
                      <a:pt x="282" y="126"/>
                    </a:lnTo>
                    <a:lnTo>
                      <a:pt x="281" y="124"/>
                    </a:lnTo>
                    <a:lnTo>
                      <a:pt x="279" y="121"/>
                    </a:lnTo>
                    <a:lnTo>
                      <a:pt x="275" y="119"/>
                    </a:lnTo>
                    <a:lnTo>
                      <a:pt x="278" y="119"/>
                    </a:lnTo>
                    <a:lnTo>
                      <a:pt x="280" y="118"/>
                    </a:lnTo>
                    <a:lnTo>
                      <a:pt x="282" y="115"/>
                    </a:lnTo>
                    <a:lnTo>
                      <a:pt x="283" y="113"/>
                    </a:lnTo>
                    <a:lnTo>
                      <a:pt x="282" y="111"/>
                    </a:lnTo>
                    <a:lnTo>
                      <a:pt x="281" y="108"/>
                    </a:lnTo>
                    <a:lnTo>
                      <a:pt x="277" y="107"/>
                    </a:lnTo>
                    <a:lnTo>
                      <a:pt x="272" y="106"/>
                    </a:lnTo>
                    <a:lnTo>
                      <a:pt x="247" y="107"/>
                    </a:lnTo>
                    <a:lnTo>
                      <a:pt x="247" y="108"/>
                    </a:lnTo>
                    <a:lnTo>
                      <a:pt x="247" y="110"/>
                    </a:lnTo>
                    <a:lnTo>
                      <a:pt x="247" y="113"/>
                    </a:lnTo>
                    <a:lnTo>
                      <a:pt x="248" y="118"/>
                    </a:lnTo>
                    <a:lnTo>
                      <a:pt x="248" y="123"/>
                    </a:lnTo>
                    <a:lnTo>
                      <a:pt x="247" y="129"/>
                    </a:lnTo>
                    <a:lnTo>
                      <a:pt x="246" y="135"/>
                    </a:lnTo>
                    <a:lnTo>
                      <a:pt x="245" y="142"/>
                    </a:lnTo>
                    <a:lnTo>
                      <a:pt x="243" y="148"/>
                    </a:lnTo>
                    <a:lnTo>
                      <a:pt x="240" y="154"/>
                    </a:lnTo>
                    <a:lnTo>
                      <a:pt x="236" y="159"/>
                    </a:lnTo>
                    <a:lnTo>
                      <a:pt x="230" y="164"/>
                    </a:lnTo>
                    <a:lnTo>
                      <a:pt x="224" y="167"/>
                    </a:lnTo>
                    <a:lnTo>
                      <a:pt x="216" y="169"/>
                    </a:lnTo>
                    <a:lnTo>
                      <a:pt x="206" y="170"/>
                    </a:lnTo>
                    <a:lnTo>
                      <a:pt x="195" y="169"/>
                    </a:lnTo>
                    <a:lnTo>
                      <a:pt x="183" y="167"/>
                    </a:lnTo>
                    <a:lnTo>
                      <a:pt x="172" y="165"/>
                    </a:lnTo>
                    <a:lnTo>
                      <a:pt x="163" y="162"/>
                    </a:lnTo>
                    <a:lnTo>
                      <a:pt x="154" y="158"/>
                    </a:lnTo>
                    <a:lnTo>
                      <a:pt x="146" y="154"/>
                    </a:lnTo>
                    <a:lnTo>
                      <a:pt x="139" y="150"/>
                    </a:lnTo>
                    <a:lnTo>
                      <a:pt x="134" y="145"/>
                    </a:lnTo>
                    <a:lnTo>
                      <a:pt x="129" y="140"/>
                    </a:lnTo>
                    <a:lnTo>
                      <a:pt x="126" y="134"/>
                    </a:lnTo>
                    <a:lnTo>
                      <a:pt x="124" y="128"/>
                    </a:lnTo>
                    <a:lnTo>
                      <a:pt x="123" y="122"/>
                    </a:lnTo>
                    <a:lnTo>
                      <a:pt x="124" y="115"/>
                    </a:lnTo>
                    <a:lnTo>
                      <a:pt x="125" y="107"/>
                    </a:lnTo>
                    <a:lnTo>
                      <a:pt x="128" y="100"/>
                    </a:lnTo>
                    <a:lnTo>
                      <a:pt x="132" y="92"/>
                    </a:lnTo>
                    <a:lnTo>
                      <a:pt x="138" y="83"/>
                    </a:lnTo>
                    <a:lnTo>
                      <a:pt x="137" y="83"/>
                    </a:lnTo>
                    <a:lnTo>
                      <a:pt x="136" y="85"/>
                    </a:lnTo>
                    <a:lnTo>
                      <a:pt x="133" y="87"/>
                    </a:lnTo>
                    <a:lnTo>
                      <a:pt x="130" y="89"/>
                    </a:lnTo>
                    <a:lnTo>
                      <a:pt x="127" y="93"/>
                    </a:lnTo>
                    <a:lnTo>
                      <a:pt x="124" y="97"/>
                    </a:lnTo>
                    <a:lnTo>
                      <a:pt x="120" y="102"/>
                    </a:lnTo>
                    <a:lnTo>
                      <a:pt x="118" y="107"/>
                    </a:lnTo>
                    <a:lnTo>
                      <a:pt x="115" y="113"/>
                    </a:lnTo>
                    <a:lnTo>
                      <a:pt x="114" y="119"/>
                    </a:lnTo>
                    <a:lnTo>
                      <a:pt x="113" y="125"/>
                    </a:lnTo>
                    <a:lnTo>
                      <a:pt x="114" y="131"/>
                    </a:lnTo>
                    <a:lnTo>
                      <a:pt x="116" y="138"/>
                    </a:lnTo>
                    <a:lnTo>
                      <a:pt x="120" y="145"/>
                    </a:lnTo>
                    <a:lnTo>
                      <a:pt x="126" y="152"/>
                    </a:lnTo>
                    <a:lnTo>
                      <a:pt x="134" y="159"/>
                    </a:lnTo>
                    <a:lnTo>
                      <a:pt x="142" y="164"/>
                    </a:lnTo>
                    <a:lnTo>
                      <a:pt x="150" y="168"/>
                    </a:lnTo>
                    <a:lnTo>
                      <a:pt x="158" y="172"/>
                    </a:lnTo>
                    <a:lnTo>
                      <a:pt x="167" y="175"/>
                    </a:lnTo>
                    <a:lnTo>
                      <a:pt x="176" y="178"/>
                    </a:lnTo>
                    <a:lnTo>
                      <a:pt x="186" y="180"/>
                    </a:lnTo>
                    <a:lnTo>
                      <a:pt x="195" y="181"/>
                    </a:lnTo>
                    <a:lnTo>
                      <a:pt x="204" y="182"/>
                    </a:lnTo>
                    <a:lnTo>
                      <a:pt x="213" y="183"/>
                    </a:lnTo>
                    <a:lnTo>
                      <a:pt x="222" y="183"/>
                    </a:lnTo>
                    <a:lnTo>
                      <a:pt x="231" y="183"/>
                    </a:lnTo>
                    <a:lnTo>
                      <a:pt x="239" y="182"/>
                    </a:lnTo>
                    <a:lnTo>
                      <a:pt x="247" y="182"/>
                    </a:lnTo>
                    <a:lnTo>
                      <a:pt x="254" y="181"/>
                    </a:lnTo>
                    <a:lnTo>
                      <a:pt x="260" y="180"/>
                    </a:lnTo>
                    <a:lnTo>
                      <a:pt x="266" y="179"/>
                    </a:lnTo>
                    <a:lnTo>
                      <a:pt x="282" y="174"/>
                    </a:lnTo>
                    <a:lnTo>
                      <a:pt x="295" y="169"/>
                    </a:lnTo>
                    <a:lnTo>
                      <a:pt x="308" y="165"/>
                    </a:lnTo>
                    <a:lnTo>
                      <a:pt x="320" y="159"/>
                    </a:lnTo>
                    <a:lnTo>
                      <a:pt x="331" y="154"/>
                    </a:lnTo>
                    <a:lnTo>
                      <a:pt x="341" y="148"/>
                    </a:lnTo>
                    <a:lnTo>
                      <a:pt x="350" y="141"/>
                    </a:lnTo>
                    <a:lnTo>
                      <a:pt x="359" y="134"/>
                    </a:lnTo>
                    <a:lnTo>
                      <a:pt x="368" y="127"/>
                    </a:lnTo>
                    <a:lnTo>
                      <a:pt x="377" y="119"/>
                    </a:lnTo>
                    <a:lnTo>
                      <a:pt x="385" y="110"/>
                    </a:lnTo>
                    <a:lnTo>
                      <a:pt x="394" y="101"/>
                    </a:lnTo>
                    <a:lnTo>
                      <a:pt x="403" y="92"/>
                    </a:lnTo>
                    <a:lnTo>
                      <a:pt x="413" y="81"/>
                    </a:lnTo>
                    <a:lnTo>
                      <a:pt x="423" y="70"/>
                    </a:lnTo>
                    <a:lnTo>
                      <a:pt x="434" y="58"/>
                    </a:lnTo>
                    <a:lnTo>
                      <a:pt x="434" y="59"/>
                    </a:lnTo>
                    <a:lnTo>
                      <a:pt x="434" y="60"/>
                    </a:lnTo>
                    <a:lnTo>
                      <a:pt x="433" y="63"/>
                    </a:lnTo>
                    <a:lnTo>
                      <a:pt x="432" y="67"/>
                    </a:lnTo>
                    <a:lnTo>
                      <a:pt x="430" y="71"/>
                    </a:lnTo>
                    <a:lnTo>
                      <a:pt x="429" y="76"/>
                    </a:lnTo>
                    <a:lnTo>
                      <a:pt x="427" y="81"/>
                    </a:lnTo>
                    <a:lnTo>
                      <a:pt x="424" y="87"/>
                    </a:lnTo>
                    <a:lnTo>
                      <a:pt x="421" y="94"/>
                    </a:lnTo>
                    <a:lnTo>
                      <a:pt x="418" y="101"/>
                    </a:lnTo>
                    <a:lnTo>
                      <a:pt x="414" y="107"/>
                    </a:lnTo>
                    <a:lnTo>
                      <a:pt x="410" y="114"/>
                    </a:lnTo>
                    <a:lnTo>
                      <a:pt x="406" y="121"/>
                    </a:lnTo>
                    <a:lnTo>
                      <a:pt x="401" y="128"/>
                    </a:lnTo>
                    <a:lnTo>
                      <a:pt x="395" y="134"/>
                    </a:lnTo>
                    <a:lnTo>
                      <a:pt x="390" y="141"/>
                    </a:lnTo>
                    <a:lnTo>
                      <a:pt x="384" y="147"/>
                    </a:lnTo>
                    <a:lnTo>
                      <a:pt x="378" y="153"/>
                    </a:lnTo>
                    <a:lnTo>
                      <a:pt x="371" y="159"/>
                    </a:lnTo>
                    <a:lnTo>
                      <a:pt x="365" y="166"/>
                    </a:lnTo>
                    <a:lnTo>
                      <a:pt x="358" y="172"/>
                    </a:lnTo>
                    <a:lnTo>
                      <a:pt x="351" y="179"/>
                    </a:lnTo>
                    <a:lnTo>
                      <a:pt x="343" y="185"/>
                    </a:lnTo>
                    <a:lnTo>
                      <a:pt x="335" y="191"/>
                    </a:lnTo>
                    <a:lnTo>
                      <a:pt x="327" y="197"/>
                    </a:lnTo>
                    <a:lnTo>
                      <a:pt x="318" y="202"/>
                    </a:lnTo>
                    <a:lnTo>
                      <a:pt x="308" y="207"/>
                    </a:lnTo>
                    <a:lnTo>
                      <a:pt x="298" y="211"/>
                    </a:lnTo>
                    <a:lnTo>
                      <a:pt x="288" y="214"/>
                    </a:lnTo>
                    <a:lnTo>
                      <a:pt x="276" y="216"/>
                    </a:lnTo>
                    <a:lnTo>
                      <a:pt x="264" y="218"/>
                    </a:lnTo>
                    <a:lnTo>
                      <a:pt x="252" y="218"/>
                    </a:lnTo>
                    <a:lnTo>
                      <a:pt x="242" y="218"/>
                    </a:lnTo>
                    <a:lnTo>
                      <a:pt x="233" y="218"/>
                    </a:lnTo>
                    <a:lnTo>
                      <a:pt x="224" y="218"/>
                    </a:lnTo>
                    <a:lnTo>
                      <a:pt x="215" y="219"/>
                    </a:lnTo>
                    <a:lnTo>
                      <a:pt x="207" y="219"/>
                    </a:lnTo>
                    <a:lnTo>
                      <a:pt x="198" y="219"/>
                    </a:lnTo>
                    <a:lnTo>
                      <a:pt x="191" y="219"/>
                    </a:lnTo>
                    <a:lnTo>
                      <a:pt x="183" y="219"/>
                    </a:lnTo>
                    <a:lnTo>
                      <a:pt x="176" y="219"/>
                    </a:lnTo>
                    <a:lnTo>
                      <a:pt x="168" y="219"/>
                    </a:lnTo>
                    <a:lnTo>
                      <a:pt x="162" y="218"/>
                    </a:lnTo>
                    <a:lnTo>
                      <a:pt x="155" y="218"/>
                    </a:lnTo>
                    <a:lnTo>
                      <a:pt x="149" y="218"/>
                    </a:lnTo>
                    <a:lnTo>
                      <a:pt x="143" y="218"/>
                    </a:lnTo>
                    <a:lnTo>
                      <a:pt x="137" y="218"/>
                    </a:lnTo>
                    <a:lnTo>
                      <a:pt x="131" y="218"/>
                    </a:lnTo>
                    <a:lnTo>
                      <a:pt x="126" y="218"/>
                    </a:lnTo>
                    <a:lnTo>
                      <a:pt x="120" y="218"/>
                    </a:lnTo>
                    <a:lnTo>
                      <a:pt x="116" y="217"/>
                    </a:lnTo>
                    <a:lnTo>
                      <a:pt x="111" y="217"/>
                    </a:lnTo>
                    <a:lnTo>
                      <a:pt x="106" y="217"/>
                    </a:lnTo>
                    <a:lnTo>
                      <a:pt x="102" y="217"/>
                    </a:lnTo>
                    <a:lnTo>
                      <a:pt x="98" y="216"/>
                    </a:lnTo>
                    <a:lnTo>
                      <a:pt x="94" y="216"/>
                    </a:lnTo>
                    <a:lnTo>
                      <a:pt x="90" y="216"/>
                    </a:lnTo>
                    <a:lnTo>
                      <a:pt x="86" y="215"/>
                    </a:lnTo>
                    <a:lnTo>
                      <a:pt x="83" y="215"/>
                    </a:lnTo>
                    <a:lnTo>
                      <a:pt x="79" y="215"/>
                    </a:lnTo>
                    <a:lnTo>
                      <a:pt x="76" y="214"/>
                    </a:lnTo>
                    <a:lnTo>
                      <a:pt x="73" y="213"/>
                    </a:lnTo>
                    <a:lnTo>
                      <a:pt x="71" y="213"/>
                    </a:lnTo>
                    <a:lnTo>
                      <a:pt x="68" y="212"/>
                    </a:lnTo>
                    <a:lnTo>
                      <a:pt x="54" y="207"/>
                    </a:lnTo>
                    <a:lnTo>
                      <a:pt x="41" y="201"/>
                    </a:lnTo>
                    <a:lnTo>
                      <a:pt x="29" y="192"/>
                    </a:lnTo>
                    <a:lnTo>
                      <a:pt x="20" y="182"/>
                    </a:lnTo>
                    <a:lnTo>
                      <a:pt x="12" y="170"/>
                    </a:lnTo>
                    <a:lnTo>
                      <a:pt x="6" y="157"/>
                    </a:lnTo>
                    <a:lnTo>
                      <a:pt x="2" y="142"/>
                    </a:lnTo>
                    <a:lnTo>
                      <a:pt x="0" y="128"/>
                    </a:lnTo>
                    <a:lnTo>
                      <a:pt x="1" y="112"/>
                    </a:lnTo>
                    <a:lnTo>
                      <a:pt x="4" y="96"/>
                    </a:lnTo>
                    <a:lnTo>
                      <a:pt x="10" y="80"/>
                    </a:lnTo>
                    <a:lnTo>
                      <a:pt x="19" y="64"/>
                    </a:lnTo>
                    <a:lnTo>
                      <a:pt x="31" y="49"/>
                    </a:lnTo>
                    <a:lnTo>
                      <a:pt x="45" y="33"/>
                    </a:lnTo>
                    <a:lnTo>
                      <a:pt x="64" y="19"/>
                    </a:lnTo>
                    <a:lnTo>
                      <a:pt x="85" y="6"/>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45" name="Freeform 36"/>
              <p:cNvSpPr>
                <a:spLocks/>
              </p:cNvSpPr>
              <p:nvPr/>
            </p:nvSpPr>
            <p:spPr bwMode="auto">
              <a:xfrm flipH="1">
                <a:off x="830" y="1406"/>
                <a:ext cx="90" cy="121"/>
              </a:xfrm>
              <a:custGeom>
                <a:avLst/>
                <a:gdLst>
                  <a:gd name="T0" fmla="*/ 1 w 133"/>
                  <a:gd name="T1" fmla="*/ 3 h 152"/>
                  <a:gd name="T2" fmla="*/ 1 w 133"/>
                  <a:gd name="T3" fmla="*/ 2 h 152"/>
                  <a:gd name="T4" fmla="*/ 1 w 133"/>
                  <a:gd name="T5" fmla="*/ 2 h 152"/>
                  <a:gd name="T6" fmla="*/ 1 w 133"/>
                  <a:gd name="T7" fmla="*/ 2 h 152"/>
                  <a:gd name="T8" fmla="*/ 1 w 133"/>
                  <a:gd name="T9" fmla="*/ 2 h 152"/>
                  <a:gd name="T10" fmla="*/ 1 w 133"/>
                  <a:gd name="T11" fmla="*/ 2 h 152"/>
                  <a:gd name="T12" fmla="*/ 1 w 133"/>
                  <a:gd name="T13" fmla="*/ 2 h 152"/>
                  <a:gd name="T14" fmla="*/ 1 w 133"/>
                  <a:gd name="T15" fmla="*/ 2 h 152"/>
                  <a:gd name="T16" fmla="*/ 1 w 133"/>
                  <a:gd name="T17" fmla="*/ 2 h 152"/>
                  <a:gd name="T18" fmla="*/ 1 w 133"/>
                  <a:gd name="T19" fmla="*/ 2 h 152"/>
                  <a:gd name="T20" fmla="*/ 1 w 133"/>
                  <a:gd name="T21" fmla="*/ 2 h 152"/>
                  <a:gd name="T22" fmla="*/ 1 w 133"/>
                  <a:gd name="T23" fmla="*/ 0 h 152"/>
                  <a:gd name="T24" fmla="*/ 1 w 133"/>
                  <a:gd name="T25" fmla="*/ 0 h 152"/>
                  <a:gd name="T26" fmla="*/ 1 w 133"/>
                  <a:gd name="T27" fmla="*/ 2 h 152"/>
                  <a:gd name="T28" fmla="*/ 1 w 133"/>
                  <a:gd name="T29" fmla="*/ 2 h 152"/>
                  <a:gd name="T30" fmla="*/ 1 w 133"/>
                  <a:gd name="T31" fmla="*/ 2 h 152"/>
                  <a:gd name="T32" fmla="*/ 1 w 133"/>
                  <a:gd name="T33" fmla="*/ 2 h 152"/>
                  <a:gd name="T34" fmla="*/ 1 w 133"/>
                  <a:gd name="T35" fmla="*/ 2 h 152"/>
                  <a:gd name="T36" fmla="*/ 1 w 133"/>
                  <a:gd name="T37" fmla="*/ 2 h 152"/>
                  <a:gd name="T38" fmla="*/ 1 w 133"/>
                  <a:gd name="T39" fmla="*/ 2 h 152"/>
                  <a:gd name="T40" fmla="*/ 1 w 133"/>
                  <a:gd name="T41" fmla="*/ 2 h 152"/>
                  <a:gd name="T42" fmla="*/ 1 w 133"/>
                  <a:gd name="T43" fmla="*/ 2 h 152"/>
                  <a:gd name="T44" fmla="*/ 1 w 133"/>
                  <a:gd name="T45" fmla="*/ 2 h 152"/>
                  <a:gd name="T46" fmla="*/ 1 w 133"/>
                  <a:gd name="T47" fmla="*/ 2 h 152"/>
                  <a:gd name="T48" fmla="*/ 1 w 133"/>
                  <a:gd name="T49" fmla="*/ 2 h 152"/>
                  <a:gd name="T50" fmla="*/ 1 w 133"/>
                  <a:gd name="T51" fmla="*/ 2 h 152"/>
                  <a:gd name="T52" fmla="*/ 1 w 133"/>
                  <a:gd name="T53" fmla="*/ 2 h 152"/>
                  <a:gd name="T54" fmla="*/ 1 w 133"/>
                  <a:gd name="T55" fmla="*/ 3 h 152"/>
                  <a:gd name="T56" fmla="*/ 1 w 133"/>
                  <a:gd name="T57" fmla="*/ 3 h 152"/>
                  <a:gd name="T58" fmla="*/ 1 w 133"/>
                  <a:gd name="T59" fmla="*/ 3 h 152"/>
                  <a:gd name="T60" fmla="*/ 1 w 133"/>
                  <a:gd name="T61" fmla="*/ 3 h 152"/>
                  <a:gd name="T62" fmla="*/ 1 w 133"/>
                  <a:gd name="T63" fmla="*/ 3 h 152"/>
                  <a:gd name="T64" fmla="*/ 1 w 133"/>
                  <a:gd name="T65" fmla="*/ 3 h 152"/>
                  <a:gd name="T66" fmla="*/ 1 w 133"/>
                  <a:gd name="T67" fmla="*/ 3 h 152"/>
                  <a:gd name="T68" fmla="*/ 1 w 133"/>
                  <a:gd name="T69" fmla="*/ 3 h 152"/>
                  <a:gd name="T70" fmla="*/ 1 w 133"/>
                  <a:gd name="T71" fmla="*/ 3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152"/>
                  <a:gd name="T110" fmla="*/ 133 w 133"/>
                  <a:gd name="T111" fmla="*/ 152 h 1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152">
                    <a:moveTo>
                      <a:pt x="93" y="151"/>
                    </a:moveTo>
                    <a:lnTo>
                      <a:pt x="100" y="138"/>
                    </a:lnTo>
                    <a:lnTo>
                      <a:pt x="107" y="127"/>
                    </a:lnTo>
                    <a:lnTo>
                      <a:pt x="114" y="117"/>
                    </a:lnTo>
                    <a:lnTo>
                      <a:pt x="120" y="106"/>
                    </a:lnTo>
                    <a:lnTo>
                      <a:pt x="125" y="96"/>
                    </a:lnTo>
                    <a:lnTo>
                      <a:pt x="129" y="86"/>
                    </a:lnTo>
                    <a:lnTo>
                      <a:pt x="132" y="75"/>
                    </a:lnTo>
                    <a:lnTo>
                      <a:pt x="133" y="63"/>
                    </a:lnTo>
                    <a:lnTo>
                      <a:pt x="132" y="57"/>
                    </a:lnTo>
                    <a:lnTo>
                      <a:pt x="131" y="50"/>
                    </a:lnTo>
                    <a:lnTo>
                      <a:pt x="130" y="44"/>
                    </a:lnTo>
                    <a:lnTo>
                      <a:pt x="128" y="39"/>
                    </a:lnTo>
                    <a:lnTo>
                      <a:pt x="125" y="33"/>
                    </a:lnTo>
                    <a:lnTo>
                      <a:pt x="122" y="28"/>
                    </a:lnTo>
                    <a:lnTo>
                      <a:pt x="118" y="23"/>
                    </a:lnTo>
                    <a:lnTo>
                      <a:pt x="114" y="18"/>
                    </a:lnTo>
                    <a:lnTo>
                      <a:pt x="110" y="14"/>
                    </a:lnTo>
                    <a:lnTo>
                      <a:pt x="105" y="11"/>
                    </a:lnTo>
                    <a:lnTo>
                      <a:pt x="100" y="8"/>
                    </a:lnTo>
                    <a:lnTo>
                      <a:pt x="94" y="5"/>
                    </a:lnTo>
                    <a:lnTo>
                      <a:pt x="88" y="3"/>
                    </a:lnTo>
                    <a:lnTo>
                      <a:pt x="82" y="1"/>
                    </a:lnTo>
                    <a:lnTo>
                      <a:pt x="76" y="0"/>
                    </a:lnTo>
                    <a:lnTo>
                      <a:pt x="70" y="0"/>
                    </a:lnTo>
                    <a:lnTo>
                      <a:pt x="63" y="0"/>
                    </a:lnTo>
                    <a:lnTo>
                      <a:pt x="57" y="1"/>
                    </a:lnTo>
                    <a:lnTo>
                      <a:pt x="51" y="2"/>
                    </a:lnTo>
                    <a:lnTo>
                      <a:pt x="45" y="3"/>
                    </a:lnTo>
                    <a:lnTo>
                      <a:pt x="39" y="6"/>
                    </a:lnTo>
                    <a:lnTo>
                      <a:pt x="33" y="8"/>
                    </a:lnTo>
                    <a:lnTo>
                      <a:pt x="28" y="11"/>
                    </a:lnTo>
                    <a:lnTo>
                      <a:pt x="23" y="15"/>
                    </a:lnTo>
                    <a:lnTo>
                      <a:pt x="18" y="19"/>
                    </a:lnTo>
                    <a:lnTo>
                      <a:pt x="14" y="23"/>
                    </a:lnTo>
                    <a:lnTo>
                      <a:pt x="10" y="29"/>
                    </a:lnTo>
                    <a:lnTo>
                      <a:pt x="7" y="35"/>
                    </a:lnTo>
                    <a:lnTo>
                      <a:pt x="4" y="41"/>
                    </a:lnTo>
                    <a:lnTo>
                      <a:pt x="2" y="48"/>
                    </a:lnTo>
                    <a:lnTo>
                      <a:pt x="1" y="56"/>
                    </a:lnTo>
                    <a:lnTo>
                      <a:pt x="0" y="64"/>
                    </a:lnTo>
                    <a:lnTo>
                      <a:pt x="1" y="70"/>
                    </a:lnTo>
                    <a:lnTo>
                      <a:pt x="3" y="77"/>
                    </a:lnTo>
                    <a:lnTo>
                      <a:pt x="6" y="84"/>
                    </a:lnTo>
                    <a:lnTo>
                      <a:pt x="11" y="91"/>
                    </a:lnTo>
                    <a:lnTo>
                      <a:pt x="16" y="97"/>
                    </a:lnTo>
                    <a:lnTo>
                      <a:pt x="22" y="102"/>
                    </a:lnTo>
                    <a:lnTo>
                      <a:pt x="29" y="105"/>
                    </a:lnTo>
                    <a:lnTo>
                      <a:pt x="36" y="106"/>
                    </a:lnTo>
                    <a:lnTo>
                      <a:pt x="45" y="106"/>
                    </a:lnTo>
                    <a:lnTo>
                      <a:pt x="52" y="109"/>
                    </a:lnTo>
                    <a:lnTo>
                      <a:pt x="56" y="112"/>
                    </a:lnTo>
                    <a:lnTo>
                      <a:pt x="58" y="117"/>
                    </a:lnTo>
                    <a:lnTo>
                      <a:pt x="58" y="122"/>
                    </a:lnTo>
                    <a:lnTo>
                      <a:pt x="56" y="127"/>
                    </a:lnTo>
                    <a:lnTo>
                      <a:pt x="54" y="133"/>
                    </a:lnTo>
                    <a:lnTo>
                      <a:pt x="51" y="138"/>
                    </a:lnTo>
                    <a:lnTo>
                      <a:pt x="54" y="141"/>
                    </a:lnTo>
                    <a:lnTo>
                      <a:pt x="58" y="143"/>
                    </a:lnTo>
                    <a:lnTo>
                      <a:pt x="62" y="146"/>
                    </a:lnTo>
                    <a:lnTo>
                      <a:pt x="66" y="147"/>
                    </a:lnTo>
                    <a:lnTo>
                      <a:pt x="70" y="148"/>
                    </a:lnTo>
                    <a:lnTo>
                      <a:pt x="73" y="150"/>
                    </a:lnTo>
                    <a:lnTo>
                      <a:pt x="76" y="150"/>
                    </a:lnTo>
                    <a:lnTo>
                      <a:pt x="79" y="151"/>
                    </a:lnTo>
                    <a:lnTo>
                      <a:pt x="82" y="152"/>
                    </a:lnTo>
                    <a:lnTo>
                      <a:pt x="85" y="152"/>
                    </a:lnTo>
                    <a:lnTo>
                      <a:pt x="87" y="152"/>
                    </a:lnTo>
                    <a:lnTo>
                      <a:pt x="89" y="152"/>
                    </a:lnTo>
                    <a:lnTo>
                      <a:pt x="91" y="152"/>
                    </a:lnTo>
                    <a:lnTo>
                      <a:pt x="92" y="152"/>
                    </a:lnTo>
                    <a:lnTo>
                      <a:pt x="93" y="152"/>
                    </a:lnTo>
                    <a:lnTo>
                      <a:pt x="93" y="151"/>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46" name="Freeform 37"/>
              <p:cNvSpPr>
                <a:spLocks/>
              </p:cNvSpPr>
              <p:nvPr/>
            </p:nvSpPr>
            <p:spPr bwMode="auto">
              <a:xfrm flipH="1">
                <a:off x="908" y="1429"/>
                <a:ext cx="60" cy="56"/>
              </a:xfrm>
              <a:custGeom>
                <a:avLst/>
                <a:gdLst>
                  <a:gd name="T0" fmla="*/ 1 w 89"/>
                  <a:gd name="T1" fmla="*/ 0 h 70"/>
                  <a:gd name="T2" fmla="*/ 1 w 89"/>
                  <a:gd name="T3" fmla="*/ 2 h 70"/>
                  <a:gd name="T4" fmla="*/ 1 w 89"/>
                  <a:gd name="T5" fmla="*/ 2 h 70"/>
                  <a:gd name="T6" fmla="*/ 1 w 89"/>
                  <a:gd name="T7" fmla="*/ 2 h 70"/>
                  <a:gd name="T8" fmla="*/ 1 w 89"/>
                  <a:gd name="T9" fmla="*/ 2 h 70"/>
                  <a:gd name="T10" fmla="*/ 1 w 89"/>
                  <a:gd name="T11" fmla="*/ 2 h 70"/>
                  <a:gd name="T12" fmla="*/ 1 w 89"/>
                  <a:gd name="T13" fmla="*/ 2 h 70"/>
                  <a:gd name="T14" fmla="*/ 1 w 89"/>
                  <a:gd name="T15" fmla="*/ 2 h 70"/>
                  <a:gd name="T16" fmla="*/ 1 w 89"/>
                  <a:gd name="T17" fmla="*/ 2 h 70"/>
                  <a:gd name="T18" fmla="*/ 1 w 89"/>
                  <a:gd name="T19" fmla="*/ 2 h 70"/>
                  <a:gd name="T20" fmla="*/ 1 w 89"/>
                  <a:gd name="T21" fmla="*/ 2 h 70"/>
                  <a:gd name="T22" fmla="*/ 1 w 89"/>
                  <a:gd name="T23" fmla="*/ 2 h 70"/>
                  <a:gd name="T24" fmla="*/ 1 w 89"/>
                  <a:gd name="T25" fmla="*/ 2 h 70"/>
                  <a:gd name="T26" fmla="*/ 1 w 89"/>
                  <a:gd name="T27" fmla="*/ 2 h 70"/>
                  <a:gd name="T28" fmla="*/ 1 w 89"/>
                  <a:gd name="T29" fmla="*/ 2 h 70"/>
                  <a:gd name="T30" fmla="*/ 1 w 89"/>
                  <a:gd name="T31" fmla="*/ 2 h 70"/>
                  <a:gd name="T32" fmla="*/ 1 w 89"/>
                  <a:gd name="T33" fmla="*/ 2 h 70"/>
                  <a:gd name="T34" fmla="*/ 1 w 89"/>
                  <a:gd name="T35" fmla="*/ 2 h 70"/>
                  <a:gd name="T36" fmla="*/ 1 w 89"/>
                  <a:gd name="T37" fmla="*/ 2 h 70"/>
                  <a:gd name="T38" fmla="*/ 1 w 89"/>
                  <a:gd name="T39" fmla="*/ 2 h 70"/>
                  <a:gd name="T40" fmla="*/ 1 w 89"/>
                  <a:gd name="T41" fmla="*/ 2 h 70"/>
                  <a:gd name="T42" fmla="*/ 1 w 89"/>
                  <a:gd name="T43" fmla="*/ 2 h 70"/>
                  <a:gd name="T44" fmla="*/ 1 w 89"/>
                  <a:gd name="T45" fmla="*/ 2 h 70"/>
                  <a:gd name="T46" fmla="*/ 1 w 89"/>
                  <a:gd name="T47" fmla="*/ 2 h 70"/>
                  <a:gd name="T48" fmla="*/ 1 w 89"/>
                  <a:gd name="T49" fmla="*/ 2 h 70"/>
                  <a:gd name="T50" fmla="*/ 1 w 89"/>
                  <a:gd name="T51" fmla="*/ 2 h 70"/>
                  <a:gd name="T52" fmla="*/ 1 w 89"/>
                  <a:gd name="T53" fmla="*/ 2 h 70"/>
                  <a:gd name="T54" fmla="*/ 1 w 89"/>
                  <a:gd name="T55" fmla="*/ 2 h 70"/>
                  <a:gd name="T56" fmla="*/ 0 w 89"/>
                  <a:gd name="T57" fmla="*/ 2 h 70"/>
                  <a:gd name="T58" fmla="*/ 1 w 89"/>
                  <a:gd name="T59" fmla="*/ 2 h 70"/>
                  <a:gd name="T60" fmla="*/ 1 w 89"/>
                  <a:gd name="T61" fmla="*/ 2 h 70"/>
                  <a:gd name="T62" fmla="*/ 1 w 89"/>
                  <a:gd name="T63" fmla="*/ 2 h 70"/>
                  <a:gd name="T64" fmla="*/ 1 w 89"/>
                  <a:gd name="T65" fmla="*/ 2 h 70"/>
                  <a:gd name="T66" fmla="*/ 1 w 89"/>
                  <a:gd name="T67" fmla="*/ 2 h 70"/>
                  <a:gd name="T68" fmla="*/ 1 w 89"/>
                  <a:gd name="T69" fmla="*/ 2 h 70"/>
                  <a:gd name="T70" fmla="*/ 1 w 89"/>
                  <a:gd name="T71" fmla="*/ 2 h 70"/>
                  <a:gd name="T72" fmla="*/ 1 w 89"/>
                  <a:gd name="T73" fmla="*/ 2 h 70"/>
                  <a:gd name="T74" fmla="*/ 1 w 89"/>
                  <a:gd name="T75" fmla="*/ 2 h 70"/>
                  <a:gd name="T76" fmla="*/ 1 w 89"/>
                  <a:gd name="T77" fmla="*/ 2 h 70"/>
                  <a:gd name="T78" fmla="*/ 1 w 89"/>
                  <a:gd name="T79" fmla="*/ 2 h 70"/>
                  <a:gd name="T80" fmla="*/ 1 w 89"/>
                  <a:gd name="T81" fmla="*/ 2 h 70"/>
                  <a:gd name="T82" fmla="*/ 1 w 89"/>
                  <a:gd name="T83" fmla="*/ 2 h 70"/>
                  <a:gd name="T84" fmla="*/ 1 w 89"/>
                  <a:gd name="T85" fmla="*/ 2 h 70"/>
                  <a:gd name="T86" fmla="*/ 1 w 89"/>
                  <a:gd name="T87" fmla="*/ 2 h 70"/>
                  <a:gd name="T88" fmla="*/ 1 w 89"/>
                  <a:gd name="T89" fmla="*/ 2 h 70"/>
                  <a:gd name="T90" fmla="*/ 1 w 89"/>
                  <a:gd name="T91" fmla="*/ 2 h 70"/>
                  <a:gd name="T92" fmla="*/ 1 w 89"/>
                  <a:gd name="T93" fmla="*/ 2 h 70"/>
                  <a:gd name="T94" fmla="*/ 1 w 89"/>
                  <a:gd name="T95" fmla="*/ 2 h 70"/>
                  <a:gd name="T96" fmla="*/ 1 w 89"/>
                  <a:gd name="T97" fmla="*/ 2 h 70"/>
                  <a:gd name="T98" fmla="*/ 1 w 89"/>
                  <a:gd name="T99" fmla="*/ 2 h 70"/>
                  <a:gd name="T100" fmla="*/ 1 w 89"/>
                  <a:gd name="T101" fmla="*/ 2 h 70"/>
                  <a:gd name="T102" fmla="*/ 1 w 89"/>
                  <a:gd name="T103" fmla="*/ 2 h 70"/>
                  <a:gd name="T104" fmla="*/ 1 w 89"/>
                  <a:gd name="T105" fmla="*/ 0 h 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70"/>
                  <a:gd name="T161" fmla="*/ 89 w 89"/>
                  <a:gd name="T162" fmla="*/ 70 h 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70">
                    <a:moveTo>
                      <a:pt x="89" y="0"/>
                    </a:moveTo>
                    <a:lnTo>
                      <a:pt x="86" y="15"/>
                    </a:lnTo>
                    <a:lnTo>
                      <a:pt x="84" y="27"/>
                    </a:lnTo>
                    <a:lnTo>
                      <a:pt x="84" y="38"/>
                    </a:lnTo>
                    <a:lnTo>
                      <a:pt x="87" y="51"/>
                    </a:lnTo>
                    <a:lnTo>
                      <a:pt x="82" y="53"/>
                    </a:lnTo>
                    <a:lnTo>
                      <a:pt x="78" y="55"/>
                    </a:lnTo>
                    <a:lnTo>
                      <a:pt x="73" y="57"/>
                    </a:lnTo>
                    <a:lnTo>
                      <a:pt x="68" y="58"/>
                    </a:lnTo>
                    <a:lnTo>
                      <a:pt x="63" y="60"/>
                    </a:lnTo>
                    <a:lnTo>
                      <a:pt x="58" y="61"/>
                    </a:lnTo>
                    <a:lnTo>
                      <a:pt x="53" y="63"/>
                    </a:lnTo>
                    <a:lnTo>
                      <a:pt x="48" y="64"/>
                    </a:lnTo>
                    <a:lnTo>
                      <a:pt x="45" y="65"/>
                    </a:lnTo>
                    <a:lnTo>
                      <a:pt x="42" y="65"/>
                    </a:lnTo>
                    <a:lnTo>
                      <a:pt x="39" y="66"/>
                    </a:lnTo>
                    <a:lnTo>
                      <a:pt x="36" y="66"/>
                    </a:lnTo>
                    <a:lnTo>
                      <a:pt x="33" y="67"/>
                    </a:lnTo>
                    <a:lnTo>
                      <a:pt x="30" y="67"/>
                    </a:lnTo>
                    <a:lnTo>
                      <a:pt x="27" y="68"/>
                    </a:lnTo>
                    <a:lnTo>
                      <a:pt x="24" y="68"/>
                    </a:lnTo>
                    <a:lnTo>
                      <a:pt x="21" y="68"/>
                    </a:lnTo>
                    <a:lnTo>
                      <a:pt x="18" y="69"/>
                    </a:lnTo>
                    <a:lnTo>
                      <a:pt x="15" y="69"/>
                    </a:lnTo>
                    <a:lnTo>
                      <a:pt x="12" y="69"/>
                    </a:lnTo>
                    <a:lnTo>
                      <a:pt x="9" y="69"/>
                    </a:lnTo>
                    <a:lnTo>
                      <a:pt x="6" y="70"/>
                    </a:lnTo>
                    <a:lnTo>
                      <a:pt x="3" y="70"/>
                    </a:lnTo>
                    <a:lnTo>
                      <a:pt x="0" y="70"/>
                    </a:lnTo>
                    <a:lnTo>
                      <a:pt x="1" y="68"/>
                    </a:lnTo>
                    <a:lnTo>
                      <a:pt x="2" y="67"/>
                    </a:lnTo>
                    <a:lnTo>
                      <a:pt x="3" y="65"/>
                    </a:lnTo>
                    <a:lnTo>
                      <a:pt x="4" y="64"/>
                    </a:lnTo>
                    <a:lnTo>
                      <a:pt x="5" y="64"/>
                    </a:lnTo>
                    <a:lnTo>
                      <a:pt x="6" y="63"/>
                    </a:lnTo>
                    <a:lnTo>
                      <a:pt x="7" y="62"/>
                    </a:lnTo>
                    <a:lnTo>
                      <a:pt x="8" y="62"/>
                    </a:lnTo>
                    <a:lnTo>
                      <a:pt x="19" y="58"/>
                    </a:lnTo>
                    <a:lnTo>
                      <a:pt x="28" y="54"/>
                    </a:lnTo>
                    <a:lnTo>
                      <a:pt x="37" y="49"/>
                    </a:lnTo>
                    <a:lnTo>
                      <a:pt x="44" y="45"/>
                    </a:lnTo>
                    <a:lnTo>
                      <a:pt x="52" y="41"/>
                    </a:lnTo>
                    <a:lnTo>
                      <a:pt x="58" y="36"/>
                    </a:lnTo>
                    <a:lnTo>
                      <a:pt x="63" y="32"/>
                    </a:lnTo>
                    <a:lnTo>
                      <a:pt x="68" y="27"/>
                    </a:lnTo>
                    <a:lnTo>
                      <a:pt x="73" y="23"/>
                    </a:lnTo>
                    <a:lnTo>
                      <a:pt x="76" y="19"/>
                    </a:lnTo>
                    <a:lnTo>
                      <a:pt x="80" y="15"/>
                    </a:lnTo>
                    <a:lnTo>
                      <a:pt x="82" y="12"/>
                    </a:lnTo>
                    <a:lnTo>
                      <a:pt x="84" y="8"/>
                    </a:lnTo>
                    <a:lnTo>
                      <a:pt x="86" y="5"/>
                    </a:lnTo>
                    <a:lnTo>
                      <a:pt x="88" y="3"/>
                    </a:lnTo>
                    <a:lnTo>
                      <a:pt x="89" y="0"/>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47" name="Freeform 38"/>
              <p:cNvSpPr>
                <a:spLocks/>
              </p:cNvSpPr>
              <p:nvPr/>
            </p:nvSpPr>
            <p:spPr bwMode="auto">
              <a:xfrm flipH="1">
                <a:off x="904" y="1471"/>
                <a:ext cx="65" cy="19"/>
              </a:xfrm>
              <a:custGeom>
                <a:avLst/>
                <a:gdLst>
                  <a:gd name="T0" fmla="*/ 1 w 96"/>
                  <a:gd name="T1" fmla="*/ 0 h 24"/>
                  <a:gd name="T2" fmla="*/ 1 w 96"/>
                  <a:gd name="T3" fmla="*/ 2 h 24"/>
                  <a:gd name="T4" fmla="*/ 1 w 96"/>
                  <a:gd name="T5" fmla="*/ 2 h 24"/>
                  <a:gd name="T6" fmla="*/ 1 w 96"/>
                  <a:gd name="T7" fmla="*/ 2 h 24"/>
                  <a:gd name="T8" fmla="*/ 1 w 96"/>
                  <a:gd name="T9" fmla="*/ 2 h 24"/>
                  <a:gd name="T10" fmla="*/ 1 w 96"/>
                  <a:gd name="T11" fmla="*/ 2 h 24"/>
                  <a:gd name="T12" fmla="*/ 1 w 96"/>
                  <a:gd name="T13" fmla="*/ 2 h 24"/>
                  <a:gd name="T14" fmla="*/ 1 w 96"/>
                  <a:gd name="T15" fmla="*/ 2 h 24"/>
                  <a:gd name="T16" fmla="*/ 1 w 96"/>
                  <a:gd name="T17" fmla="*/ 2 h 24"/>
                  <a:gd name="T18" fmla="*/ 1 w 96"/>
                  <a:gd name="T19" fmla="*/ 2 h 24"/>
                  <a:gd name="T20" fmla="*/ 1 w 96"/>
                  <a:gd name="T21" fmla="*/ 2 h 24"/>
                  <a:gd name="T22" fmla="*/ 1 w 96"/>
                  <a:gd name="T23" fmla="*/ 2 h 24"/>
                  <a:gd name="T24" fmla="*/ 1 w 96"/>
                  <a:gd name="T25" fmla="*/ 2 h 24"/>
                  <a:gd name="T26" fmla="*/ 1 w 96"/>
                  <a:gd name="T27" fmla="*/ 2 h 24"/>
                  <a:gd name="T28" fmla="*/ 1 w 96"/>
                  <a:gd name="T29" fmla="*/ 2 h 24"/>
                  <a:gd name="T30" fmla="*/ 1 w 96"/>
                  <a:gd name="T31" fmla="*/ 2 h 24"/>
                  <a:gd name="T32" fmla="*/ 1 w 96"/>
                  <a:gd name="T33" fmla="*/ 2 h 24"/>
                  <a:gd name="T34" fmla="*/ 1 w 96"/>
                  <a:gd name="T35" fmla="*/ 2 h 24"/>
                  <a:gd name="T36" fmla="*/ 1 w 96"/>
                  <a:gd name="T37" fmla="*/ 2 h 24"/>
                  <a:gd name="T38" fmla="*/ 1 w 96"/>
                  <a:gd name="T39" fmla="*/ 2 h 24"/>
                  <a:gd name="T40" fmla="*/ 1 w 96"/>
                  <a:gd name="T41" fmla="*/ 2 h 24"/>
                  <a:gd name="T42" fmla="*/ 1 w 96"/>
                  <a:gd name="T43" fmla="*/ 2 h 24"/>
                  <a:gd name="T44" fmla="*/ 1 w 96"/>
                  <a:gd name="T45" fmla="*/ 2 h 24"/>
                  <a:gd name="T46" fmla="*/ 1 w 96"/>
                  <a:gd name="T47" fmla="*/ 2 h 24"/>
                  <a:gd name="T48" fmla="*/ 0 w 96"/>
                  <a:gd name="T49" fmla="*/ 2 h 24"/>
                  <a:gd name="T50" fmla="*/ 1 w 96"/>
                  <a:gd name="T51" fmla="*/ 2 h 24"/>
                  <a:gd name="T52" fmla="*/ 1 w 96"/>
                  <a:gd name="T53" fmla="*/ 2 h 24"/>
                  <a:gd name="T54" fmla="*/ 1 w 96"/>
                  <a:gd name="T55" fmla="*/ 2 h 24"/>
                  <a:gd name="T56" fmla="*/ 1 w 96"/>
                  <a:gd name="T57" fmla="*/ 2 h 24"/>
                  <a:gd name="T58" fmla="*/ 1 w 96"/>
                  <a:gd name="T59" fmla="*/ 2 h 24"/>
                  <a:gd name="T60" fmla="*/ 1 w 96"/>
                  <a:gd name="T61" fmla="*/ 2 h 24"/>
                  <a:gd name="T62" fmla="*/ 1 w 96"/>
                  <a:gd name="T63" fmla="*/ 2 h 24"/>
                  <a:gd name="T64" fmla="*/ 1 w 96"/>
                  <a:gd name="T65" fmla="*/ 2 h 24"/>
                  <a:gd name="T66" fmla="*/ 1 w 96"/>
                  <a:gd name="T67" fmla="*/ 2 h 24"/>
                  <a:gd name="T68" fmla="*/ 1 w 96"/>
                  <a:gd name="T69" fmla="*/ 2 h 24"/>
                  <a:gd name="T70" fmla="*/ 1 w 96"/>
                  <a:gd name="T71" fmla="*/ 2 h 24"/>
                  <a:gd name="T72" fmla="*/ 1 w 96"/>
                  <a:gd name="T73" fmla="*/ 2 h 24"/>
                  <a:gd name="T74" fmla="*/ 1 w 96"/>
                  <a:gd name="T75" fmla="*/ 2 h 24"/>
                  <a:gd name="T76" fmla="*/ 1 w 96"/>
                  <a:gd name="T77" fmla="*/ 2 h 24"/>
                  <a:gd name="T78" fmla="*/ 1 w 96"/>
                  <a:gd name="T79" fmla="*/ 2 h 24"/>
                  <a:gd name="T80" fmla="*/ 1 w 96"/>
                  <a:gd name="T81" fmla="*/ 2 h 24"/>
                  <a:gd name="T82" fmla="*/ 1 w 96"/>
                  <a:gd name="T83" fmla="*/ 2 h 24"/>
                  <a:gd name="T84" fmla="*/ 1 w 96"/>
                  <a:gd name="T85" fmla="*/ 2 h 24"/>
                  <a:gd name="T86" fmla="*/ 1 w 96"/>
                  <a:gd name="T87" fmla="*/ 2 h 24"/>
                  <a:gd name="T88" fmla="*/ 1 w 96"/>
                  <a:gd name="T89" fmla="*/ 2 h 24"/>
                  <a:gd name="T90" fmla="*/ 1 w 96"/>
                  <a:gd name="T91" fmla="*/ 2 h 24"/>
                  <a:gd name="T92" fmla="*/ 1 w 96"/>
                  <a:gd name="T93" fmla="*/ 2 h 24"/>
                  <a:gd name="T94" fmla="*/ 1 w 96"/>
                  <a:gd name="T95" fmla="*/ 2 h 24"/>
                  <a:gd name="T96" fmla="*/ 1 w 96"/>
                  <a:gd name="T97" fmla="*/ 0 h 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6"/>
                  <a:gd name="T148" fmla="*/ 0 h 24"/>
                  <a:gd name="T149" fmla="*/ 96 w 96"/>
                  <a:gd name="T150" fmla="*/ 24 h 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6" h="24">
                    <a:moveTo>
                      <a:pt x="87" y="0"/>
                    </a:moveTo>
                    <a:lnTo>
                      <a:pt x="87" y="2"/>
                    </a:lnTo>
                    <a:lnTo>
                      <a:pt x="89" y="4"/>
                    </a:lnTo>
                    <a:lnTo>
                      <a:pt x="90" y="5"/>
                    </a:lnTo>
                    <a:lnTo>
                      <a:pt x="91" y="7"/>
                    </a:lnTo>
                    <a:lnTo>
                      <a:pt x="92" y="9"/>
                    </a:lnTo>
                    <a:lnTo>
                      <a:pt x="93" y="11"/>
                    </a:lnTo>
                    <a:lnTo>
                      <a:pt x="94" y="13"/>
                    </a:lnTo>
                    <a:lnTo>
                      <a:pt x="96" y="15"/>
                    </a:lnTo>
                    <a:lnTo>
                      <a:pt x="95" y="15"/>
                    </a:lnTo>
                    <a:lnTo>
                      <a:pt x="92" y="15"/>
                    </a:lnTo>
                    <a:lnTo>
                      <a:pt x="89" y="16"/>
                    </a:lnTo>
                    <a:lnTo>
                      <a:pt x="84" y="17"/>
                    </a:lnTo>
                    <a:lnTo>
                      <a:pt x="78" y="18"/>
                    </a:lnTo>
                    <a:lnTo>
                      <a:pt x="72" y="20"/>
                    </a:lnTo>
                    <a:lnTo>
                      <a:pt x="64" y="21"/>
                    </a:lnTo>
                    <a:lnTo>
                      <a:pt x="57" y="22"/>
                    </a:lnTo>
                    <a:lnTo>
                      <a:pt x="49" y="23"/>
                    </a:lnTo>
                    <a:lnTo>
                      <a:pt x="41" y="23"/>
                    </a:lnTo>
                    <a:lnTo>
                      <a:pt x="33" y="24"/>
                    </a:lnTo>
                    <a:lnTo>
                      <a:pt x="25" y="24"/>
                    </a:lnTo>
                    <a:lnTo>
                      <a:pt x="18" y="23"/>
                    </a:lnTo>
                    <a:lnTo>
                      <a:pt x="11" y="23"/>
                    </a:lnTo>
                    <a:lnTo>
                      <a:pt x="5" y="21"/>
                    </a:lnTo>
                    <a:lnTo>
                      <a:pt x="0" y="19"/>
                    </a:lnTo>
                    <a:lnTo>
                      <a:pt x="3" y="19"/>
                    </a:lnTo>
                    <a:lnTo>
                      <a:pt x="6" y="18"/>
                    </a:lnTo>
                    <a:lnTo>
                      <a:pt x="9" y="18"/>
                    </a:lnTo>
                    <a:lnTo>
                      <a:pt x="12" y="18"/>
                    </a:lnTo>
                    <a:lnTo>
                      <a:pt x="14" y="18"/>
                    </a:lnTo>
                    <a:lnTo>
                      <a:pt x="17" y="18"/>
                    </a:lnTo>
                    <a:lnTo>
                      <a:pt x="20" y="17"/>
                    </a:lnTo>
                    <a:lnTo>
                      <a:pt x="23" y="17"/>
                    </a:lnTo>
                    <a:lnTo>
                      <a:pt x="26" y="17"/>
                    </a:lnTo>
                    <a:lnTo>
                      <a:pt x="29" y="16"/>
                    </a:lnTo>
                    <a:lnTo>
                      <a:pt x="32" y="16"/>
                    </a:lnTo>
                    <a:lnTo>
                      <a:pt x="35" y="16"/>
                    </a:lnTo>
                    <a:lnTo>
                      <a:pt x="38" y="15"/>
                    </a:lnTo>
                    <a:lnTo>
                      <a:pt x="41" y="15"/>
                    </a:lnTo>
                    <a:lnTo>
                      <a:pt x="44" y="14"/>
                    </a:lnTo>
                    <a:lnTo>
                      <a:pt x="47" y="14"/>
                    </a:lnTo>
                    <a:lnTo>
                      <a:pt x="52" y="12"/>
                    </a:lnTo>
                    <a:lnTo>
                      <a:pt x="57" y="11"/>
                    </a:lnTo>
                    <a:lnTo>
                      <a:pt x="62" y="9"/>
                    </a:lnTo>
                    <a:lnTo>
                      <a:pt x="67" y="7"/>
                    </a:lnTo>
                    <a:lnTo>
                      <a:pt x="72" y="6"/>
                    </a:lnTo>
                    <a:lnTo>
                      <a:pt x="77" y="4"/>
                    </a:lnTo>
                    <a:lnTo>
                      <a:pt x="82" y="2"/>
                    </a:lnTo>
                    <a:lnTo>
                      <a:pt x="87" y="0"/>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1298471" name="Oval 39"/>
            <p:cNvSpPr>
              <a:spLocks noChangeArrowheads="1"/>
            </p:cNvSpPr>
            <p:nvPr/>
          </p:nvSpPr>
          <p:spPr bwMode="auto">
            <a:xfrm>
              <a:off x="1483380" y="2567657"/>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72" name="Oval 40"/>
            <p:cNvSpPr>
              <a:spLocks noChangeArrowheads="1"/>
            </p:cNvSpPr>
            <p:nvPr/>
          </p:nvSpPr>
          <p:spPr bwMode="auto">
            <a:xfrm>
              <a:off x="974965" y="2426555"/>
              <a:ext cx="142356" cy="105267"/>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73" name="AutoShape 41"/>
            <p:cNvSpPr>
              <a:spLocks noChangeArrowheads="1"/>
            </p:cNvSpPr>
            <p:nvPr/>
          </p:nvSpPr>
          <p:spPr bwMode="auto">
            <a:xfrm rot="1189757">
              <a:off x="1200927" y="2531821"/>
              <a:ext cx="108462" cy="96308"/>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nvGrpSpPr>
          <p:cNvPr id="5" name="Group 909"/>
          <p:cNvGrpSpPr/>
          <p:nvPr/>
        </p:nvGrpSpPr>
        <p:grpSpPr>
          <a:xfrm>
            <a:off x="2771475" y="3460374"/>
            <a:ext cx="434590" cy="389893"/>
            <a:chOff x="704850" y="4125233"/>
            <a:chExt cx="1669861" cy="1245280"/>
          </a:xfrm>
          <a:effectLst>
            <a:outerShdw blurRad="50800" dist="38100" dir="2700000">
              <a:srgbClr val="000000">
                <a:alpha val="43000"/>
              </a:srgbClr>
            </a:outerShdw>
          </a:effectLst>
        </p:grpSpPr>
        <p:sp>
          <p:nvSpPr>
            <p:cNvPr id="1298735" name="Oval 303"/>
            <p:cNvSpPr>
              <a:spLocks noChangeArrowheads="1"/>
            </p:cNvSpPr>
            <p:nvPr/>
          </p:nvSpPr>
          <p:spPr bwMode="auto">
            <a:xfrm>
              <a:off x="957475" y="4260246"/>
              <a:ext cx="141405"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6" name="Oval 304"/>
            <p:cNvSpPr>
              <a:spLocks noChangeArrowheads="1"/>
            </p:cNvSpPr>
            <p:nvPr/>
          </p:nvSpPr>
          <p:spPr bwMode="auto">
            <a:xfrm>
              <a:off x="1459545" y="4125233"/>
              <a:ext cx="142995"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7" name="Oval 305"/>
            <p:cNvSpPr>
              <a:spLocks noChangeArrowheads="1"/>
            </p:cNvSpPr>
            <p:nvPr/>
          </p:nvSpPr>
          <p:spPr bwMode="auto">
            <a:xfrm>
              <a:off x="704850" y="4722460"/>
              <a:ext cx="142995" cy="115951"/>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8" name="AutoShape 306"/>
            <p:cNvSpPr>
              <a:spLocks noChangeArrowheads="1"/>
            </p:cNvSpPr>
            <p:nvPr/>
          </p:nvSpPr>
          <p:spPr bwMode="auto">
            <a:xfrm rot="20388678">
              <a:off x="1211687" y="4163354"/>
              <a:ext cx="108041" cy="10642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9" name="AutoShape 307"/>
            <p:cNvSpPr>
              <a:spLocks noChangeArrowheads="1"/>
            </p:cNvSpPr>
            <p:nvPr/>
          </p:nvSpPr>
          <p:spPr bwMode="auto">
            <a:xfrm rot="1334422">
              <a:off x="811302" y="4458791"/>
              <a:ext cx="108041" cy="10642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40" name="AutoShape 308"/>
            <p:cNvSpPr>
              <a:spLocks noChangeArrowheads="1"/>
            </p:cNvSpPr>
            <p:nvPr/>
          </p:nvSpPr>
          <p:spPr bwMode="auto">
            <a:xfrm rot="1477655">
              <a:off x="1753478" y="4164943"/>
              <a:ext cx="108041" cy="108009"/>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41" name="AutoShape 309"/>
            <p:cNvSpPr>
              <a:spLocks noChangeArrowheads="1"/>
            </p:cNvSpPr>
            <p:nvPr/>
          </p:nvSpPr>
          <p:spPr bwMode="auto">
            <a:xfrm rot="20184264">
              <a:off x="812891" y="4940067"/>
              <a:ext cx="106452" cy="108009"/>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42" name="Oval 310"/>
            <p:cNvSpPr>
              <a:spLocks noChangeArrowheads="1"/>
            </p:cNvSpPr>
            <p:nvPr/>
          </p:nvSpPr>
          <p:spPr bwMode="auto">
            <a:xfrm>
              <a:off x="1994980" y="4282482"/>
              <a:ext cx="142995" cy="115952"/>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00" name="Oval 311"/>
            <p:cNvSpPr>
              <a:spLocks noChangeArrowheads="1"/>
            </p:cNvSpPr>
            <p:nvPr/>
          </p:nvSpPr>
          <p:spPr bwMode="auto">
            <a:xfrm>
              <a:off x="858634" y="4263491"/>
              <a:ext cx="1359171" cy="974808"/>
            </a:xfrm>
            <a:prstGeom prst="ellipse">
              <a:avLst/>
            </a:prstGeom>
            <a:solidFill>
              <a:srgbClr val="CCFFCC"/>
            </a:solid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09" name="AutoShape 320"/>
            <p:cNvSpPr>
              <a:spLocks noChangeArrowheads="1"/>
            </p:cNvSpPr>
            <p:nvPr/>
          </p:nvSpPr>
          <p:spPr bwMode="auto">
            <a:xfrm>
              <a:off x="847326" y="4254528"/>
              <a:ext cx="789268" cy="983771"/>
            </a:xfrm>
            <a:prstGeom prst="moon">
              <a:avLst>
                <a:gd name="adj" fmla="val 50000"/>
              </a:avLst>
            </a:prstGeom>
            <a:solidFill>
              <a:srgbClr val="008000"/>
            </a:solidFill>
            <a:ln w="9525">
              <a:solidFill>
                <a:srgbClr val="00800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3" name="Oval 321"/>
            <p:cNvSpPr>
              <a:spLocks noChangeArrowheads="1"/>
            </p:cNvSpPr>
            <p:nvPr/>
          </p:nvSpPr>
          <p:spPr bwMode="auto">
            <a:xfrm>
              <a:off x="2233305" y="4722460"/>
              <a:ext cx="141406"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4" name="Oval 322"/>
            <p:cNvSpPr>
              <a:spLocks noChangeArrowheads="1"/>
            </p:cNvSpPr>
            <p:nvPr/>
          </p:nvSpPr>
          <p:spPr bwMode="auto">
            <a:xfrm>
              <a:off x="1988625" y="5103668"/>
              <a:ext cx="144584"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5" name="Oval 323"/>
            <p:cNvSpPr>
              <a:spLocks noChangeArrowheads="1"/>
            </p:cNvSpPr>
            <p:nvPr/>
          </p:nvSpPr>
          <p:spPr bwMode="auto">
            <a:xfrm>
              <a:off x="1459545" y="5256150"/>
              <a:ext cx="142995"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6" name="Oval 324"/>
            <p:cNvSpPr>
              <a:spLocks noChangeArrowheads="1"/>
            </p:cNvSpPr>
            <p:nvPr/>
          </p:nvSpPr>
          <p:spPr bwMode="auto">
            <a:xfrm>
              <a:off x="965417" y="5117962"/>
              <a:ext cx="139817"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7" name="AutoShape 325"/>
            <p:cNvSpPr>
              <a:spLocks noChangeArrowheads="1"/>
            </p:cNvSpPr>
            <p:nvPr/>
          </p:nvSpPr>
          <p:spPr bwMode="auto">
            <a:xfrm rot="19922943">
              <a:off x="2164984" y="4484203"/>
              <a:ext cx="106451"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8" name="AutoShape 326"/>
            <p:cNvSpPr>
              <a:spLocks noChangeArrowheads="1"/>
            </p:cNvSpPr>
            <p:nvPr/>
          </p:nvSpPr>
          <p:spPr bwMode="auto">
            <a:xfrm rot="1499128">
              <a:off x="2169751" y="4940065"/>
              <a:ext cx="103274"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9" name="AutoShape 327"/>
            <p:cNvSpPr>
              <a:spLocks noChangeArrowheads="1"/>
            </p:cNvSpPr>
            <p:nvPr/>
          </p:nvSpPr>
          <p:spPr bwMode="auto">
            <a:xfrm rot="1189757">
              <a:off x="1187854" y="5213264"/>
              <a:ext cx="106452" cy="103244"/>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60" name="AutoShape 328"/>
            <p:cNvSpPr>
              <a:spLocks noChangeArrowheads="1"/>
            </p:cNvSpPr>
            <p:nvPr/>
          </p:nvSpPr>
          <p:spPr bwMode="auto">
            <a:xfrm rot="20251306">
              <a:off x="1764599" y="5216440"/>
              <a:ext cx="109628"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6" name="Group 329"/>
            <p:cNvGrpSpPr>
              <a:grpSpLocks/>
            </p:cNvGrpSpPr>
            <p:nvPr/>
          </p:nvGrpSpPr>
          <p:grpSpPr bwMode="auto">
            <a:xfrm>
              <a:off x="1240827" y="4445004"/>
              <a:ext cx="393503" cy="779846"/>
              <a:chOff x="2676" y="1370"/>
              <a:chExt cx="174" cy="348"/>
            </a:xfrm>
          </p:grpSpPr>
          <p:sp>
            <p:nvSpPr>
              <p:cNvPr id="244119" name="Freeform 330"/>
              <p:cNvSpPr>
                <a:spLocks/>
              </p:cNvSpPr>
              <p:nvPr/>
            </p:nvSpPr>
            <p:spPr bwMode="auto">
              <a:xfrm>
                <a:off x="2815" y="1628"/>
                <a:ext cx="21" cy="57"/>
              </a:xfrm>
              <a:custGeom>
                <a:avLst/>
                <a:gdLst>
                  <a:gd name="T0" fmla="*/ 0 w 79"/>
                  <a:gd name="T1" fmla="*/ 0 h 196"/>
                  <a:gd name="T2" fmla="*/ 0 w 79"/>
                  <a:gd name="T3" fmla="*/ 0 h 196"/>
                  <a:gd name="T4" fmla="*/ 0 w 79"/>
                  <a:gd name="T5" fmla="*/ 0 h 196"/>
                  <a:gd name="T6" fmla="*/ 0 w 79"/>
                  <a:gd name="T7" fmla="*/ 0 h 196"/>
                  <a:gd name="T8" fmla="*/ 0 w 79"/>
                  <a:gd name="T9" fmla="*/ 0 h 196"/>
                  <a:gd name="T10" fmla="*/ 0 w 79"/>
                  <a:gd name="T11" fmla="*/ 0 h 196"/>
                  <a:gd name="T12" fmla="*/ 0 w 79"/>
                  <a:gd name="T13" fmla="*/ 0 h 196"/>
                  <a:gd name="T14" fmla="*/ 0 w 79"/>
                  <a:gd name="T15" fmla="*/ 0 h 196"/>
                  <a:gd name="T16" fmla="*/ 0 w 79"/>
                  <a:gd name="T17" fmla="*/ 0 h 196"/>
                  <a:gd name="T18" fmla="*/ 0 w 79"/>
                  <a:gd name="T19" fmla="*/ 0 h 196"/>
                  <a:gd name="T20" fmla="*/ 0 w 79"/>
                  <a:gd name="T21" fmla="*/ 0 h 196"/>
                  <a:gd name="T22" fmla="*/ 0 w 79"/>
                  <a:gd name="T23" fmla="*/ 0 h 196"/>
                  <a:gd name="T24" fmla="*/ 0 w 79"/>
                  <a:gd name="T25" fmla="*/ 0 h 196"/>
                  <a:gd name="T26" fmla="*/ 0 w 79"/>
                  <a:gd name="T27" fmla="*/ 0 h 196"/>
                  <a:gd name="T28" fmla="*/ 0 w 79"/>
                  <a:gd name="T29" fmla="*/ 0 h 196"/>
                  <a:gd name="T30" fmla="*/ 0 w 79"/>
                  <a:gd name="T31" fmla="*/ 0 h 196"/>
                  <a:gd name="T32" fmla="*/ 0 w 79"/>
                  <a:gd name="T33" fmla="*/ 0 h 196"/>
                  <a:gd name="T34" fmla="*/ 0 w 79"/>
                  <a:gd name="T35" fmla="*/ 0 h 196"/>
                  <a:gd name="T36" fmla="*/ 0 w 79"/>
                  <a:gd name="T37" fmla="*/ 0 h 196"/>
                  <a:gd name="T38" fmla="*/ 0 w 79"/>
                  <a:gd name="T39" fmla="*/ 0 h 196"/>
                  <a:gd name="T40" fmla="*/ 0 w 79"/>
                  <a:gd name="T41" fmla="*/ 0 h 196"/>
                  <a:gd name="T42" fmla="*/ 0 w 79"/>
                  <a:gd name="T43" fmla="*/ 0 h 196"/>
                  <a:gd name="T44" fmla="*/ 0 w 79"/>
                  <a:gd name="T45" fmla="*/ 0 h 196"/>
                  <a:gd name="T46" fmla="*/ 0 w 79"/>
                  <a:gd name="T47" fmla="*/ 0 h 196"/>
                  <a:gd name="T48" fmla="*/ 0 w 79"/>
                  <a:gd name="T49" fmla="*/ 0 h 196"/>
                  <a:gd name="T50" fmla="*/ 0 w 79"/>
                  <a:gd name="T51" fmla="*/ 0 h 196"/>
                  <a:gd name="T52" fmla="*/ 0 w 79"/>
                  <a:gd name="T53" fmla="*/ 0 h 196"/>
                  <a:gd name="T54" fmla="*/ 0 w 79"/>
                  <a:gd name="T55" fmla="*/ 0 h 196"/>
                  <a:gd name="T56" fmla="*/ 0 w 79"/>
                  <a:gd name="T57" fmla="*/ 0 h 196"/>
                  <a:gd name="T58" fmla="*/ 0 w 79"/>
                  <a:gd name="T59" fmla="*/ 0 h 196"/>
                  <a:gd name="T60" fmla="*/ 0 w 79"/>
                  <a:gd name="T61" fmla="*/ 0 h 196"/>
                  <a:gd name="T62" fmla="*/ 0 w 79"/>
                  <a:gd name="T63" fmla="*/ 0 h 196"/>
                  <a:gd name="T64" fmla="*/ 0 w 79"/>
                  <a:gd name="T65" fmla="*/ 0 h 196"/>
                  <a:gd name="T66" fmla="*/ 0 w 79"/>
                  <a:gd name="T67" fmla="*/ 0 h 196"/>
                  <a:gd name="T68" fmla="*/ 0 w 79"/>
                  <a:gd name="T69" fmla="*/ 0 h 196"/>
                  <a:gd name="T70" fmla="*/ 0 w 79"/>
                  <a:gd name="T71" fmla="*/ 0 h 196"/>
                  <a:gd name="T72" fmla="*/ 0 w 79"/>
                  <a:gd name="T73" fmla="*/ 0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196"/>
                  <a:gd name="T113" fmla="*/ 79 w 7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196">
                    <a:moveTo>
                      <a:pt x="29" y="0"/>
                    </a:moveTo>
                    <a:lnTo>
                      <a:pt x="31" y="1"/>
                    </a:lnTo>
                    <a:lnTo>
                      <a:pt x="35" y="1"/>
                    </a:lnTo>
                    <a:lnTo>
                      <a:pt x="42" y="3"/>
                    </a:lnTo>
                    <a:lnTo>
                      <a:pt x="49" y="5"/>
                    </a:lnTo>
                    <a:lnTo>
                      <a:pt x="57" y="8"/>
                    </a:lnTo>
                    <a:lnTo>
                      <a:pt x="63" y="11"/>
                    </a:lnTo>
                    <a:lnTo>
                      <a:pt x="68" y="15"/>
                    </a:lnTo>
                    <a:lnTo>
                      <a:pt x="71" y="20"/>
                    </a:lnTo>
                    <a:lnTo>
                      <a:pt x="74" y="32"/>
                    </a:lnTo>
                    <a:lnTo>
                      <a:pt x="77" y="46"/>
                    </a:lnTo>
                    <a:lnTo>
                      <a:pt x="78" y="58"/>
                    </a:lnTo>
                    <a:lnTo>
                      <a:pt x="79" y="63"/>
                    </a:lnTo>
                    <a:lnTo>
                      <a:pt x="74" y="96"/>
                    </a:lnTo>
                    <a:lnTo>
                      <a:pt x="70" y="111"/>
                    </a:lnTo>
                    <a:lnTo>
                      <a:pt x="69" y="114"/>
                    </a:lnTo>
                    <a:lnTo>
                      <a:pt x="66" y="120"/>
                    </a:lnTo>
                    <a:lnTo>
                      <a:pt x="63" y="127"/>
                    </a:lnTo>
                    <a:lnTo>
                      <a:pt x="62" y="134"/>
                    </a:lnTo>
                    <a:lnTo>
                      <a:pt x="61" y="140"/>
                    </a:lnTo>
                    <a:lnTo>
                      <a:pt x="59" y="148"/>
                    </a:lnTo>
                    <a:lnTo>
                      <a:pt x="57" y="154"/>
                    </a:lnTo>
                    <a:lnTo>
                      <a:pt x="55" y="156"/>
                    </a:lnTo>
                    <a:lnTo>
                      <a:pt x="31" y="196"/>
                    </a:lnTo>
                    <a:lnTo>
                      <a:pt x="29" y="192"/>
                    </a:lnTo>
                    <a:lnTo>
                      <a:pt x="26" y="182"/>
                    </a:lnTo>
                    <a:lnTo>
                      <a:pt x="21" y="166"/>
                    </a:lnTo>
                    <a:lnTo>
                      <a:pt x="16" y="148"/>
                    </a:lnTo>
                    <a:lnTo>
                      <a:pt x="11" y="129"/>
                    </a:lnTo>
                    <a:lnTo>
                      <a:pt x="6" y="111"/>
                    </a:lnTo>
                    <a:lnTo>
                      <a:pt x="2" y="97"/>
                    </a:lnTo>
                    <a:lnTo>
                      <a:pt x="0" y="87"/>
                    </a:lnTo>
                    <a:lnTo>
                      <a:pt x="1" y="72"/>
                    </a:lnTo>
                    <a:lnTo>
                      <a:pt x="5" y="57"/>
                    </a:lnTo>
                    <a:lnTo>
                      <a:pt x="9" y="45"/>
                    </a:lnTo>
                    <a:lnTo>
                      <a:pt x="11" y="39"/>
                    </a:lnTo>
                    <a:lnTo>
                      <a:pt x="29" y="0"/>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20" name="Freeform 331"/>
              <p:cNvSpPr>
                <a:spLocks/>
              </p:cNvSpPr>
              <p:nvPr/>
            </p:nvSpPr>
            <p:spPr bwMode="auto">
              <a:xfrm>
                <a:off x="2709" y="1654"/>
                <a:ext cx="113" cy="64"/>
              </a:xfrm>
              <a:custGeom>
                <a:avLst/>
                <a:gdLst>
                  <a:gd name="T0" fmla="*/ 0 w 434"/>
                  <a:gd name="T1" fmla="*/ 0 h 217"/>
                  <a:gd name="T2" fmla="*/ 0 w 434"/>
                  <a:gd name="T3" fmla="*/ 0 h 217"/>
                  <a:gd name="T4" fmla="*/ 0 w 434"/>
                  <a:gd name="T5" fmla="*/ 0 h 217"/>
                  <a:gd name="T6" fmla="*/ 0 w 434"/>
                  <a:gd name="T7" fmla="*/ 0 h 217"/>
                  <a:gd name="T8" fmla="*/ 0 w 434"/>
                  <a:gd name="T9" fmla="*/ 0 h 217"/>
                  <a:gd name="T10" fmla="*/ 0 w 434"/>
                  <a:gd name="T11" fmla="*/ 0 h 217"/>
                  <a:gd name="T12" fmla="*/ 0 w 434"/>
                  <a:gd name="T13" fmla="*/ 0 h 217"/>
                  <a:gd name="T14" fmla="*/ 0 w 434"/>
                  <a:gd name="T15" fmla="*/ 0 h 217"/>
                  <a:gd name="T16" fmla="*/ 0 w 434"/>
                  <a:gd name="T17" fmla="*/ 0 h 217"/>
                  <a:gd name="T18" fmla="*/ 0 w 434"/>
                  <a:gd name="T19" fmla="*/ 0 h 217"/>
                  <a:gd name="T20" fmla="*/ 0 w 434"/>
                  <a:gd name="T21" fmla="*/ 0 h 217"/>
                  <a:gd name="T22" fmla="*/ 0 w 434"/>
                  <a:gd name="T23" fmla="*/ 0 h 217"/>
                  <a:gd name="T24" fmla="*/ 0 w 434"/>
                  <a:gd name="T25" fmla="*/ 0 h 217"/>
                  <a:gd name="T26" fmla="*/ 0 w 434"/>
                  <a:gd name="T27" fmla="*/ 0 h 217"/>
                  <a:gd name="T28" fmla="*/ 0 w 434"/>
                  <a:gd name="T29" fmla="*/ 0 h 217"/>
                  <a:gd name="T30" fmla="*/ 0 w 434"/>
                  <a:gd name="T31" fmla="*/ 0 h 217"/>
                  <a:gd name="T32" fmla="*/ 0 w 434"/>
                  <a:gd name="T33" fmla="*/ 0 h 217"/>
                  <a:gd name="T34" fmla="*/ 0 w 434"/>
                  <a:gd name="T35" fmla="*/ 0 h 217"/>
                  <a:gd name="T36" fmla="*/ 0 w 434"/>
                  <a:gd name="T37" fmla="*/ 0 h 217"/>
                  <a:gd name="T38" fmla="*/ 0 w 434"/>
                  <a:gd name="T39" fmla="*/ 0 h 217"/>
                  <a:gd name="T40" fmla="*/ 0 w 434"/>
                  <a:gd name="T41" fmla="*/ 0 h 217"/>
                  <a:gd name="T42" fmla="*/ 0 w 434"/>
                  <a:gd name="T43" fmla="*/ 0 h 217"/>
                  <a:gd name="T44" fmla="*/ 0 w 434"/>
                  <a:gd name="T45" fmla="*/ 0 h 217"/>
                  <a:gd name="T46" fmla="*/ 0 w 434"/>
                  <a:gd name="T47" fmla="*/ 0 h 217"/>
                  <a:gd name="T48" fmla="*/ 0 w 434"/>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4"/>
                  <a:gd name="T76" fmla="*/ 0 h 217"/>
                  <a:gd name="T77" fmla="*/ 434 w 434"/>
                  <a:gd name="T78" fmla="*/ 217 h 2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4" h="217">
                    <a:moveTo>
                      <a:pt x="432" y="62"/>
                    </a:moveTo>
                    <a:lnTo>
                      <a:pt x="431" y="56"/>
                    </a:lnTo>
                    <a:lnTo>
                      <a:pt x="428" y="47"/>
                    </a:lnTo>
                    <a:lnTo>
                      <a:pt x="424" y="37"/>
                    </a:lnTo>
                    <a:lnTo>
                      <a:pt x="419" y="26"/>
                    </a:lnTo>
                    <a:lnTo>
                      <a:pt x="415" y="17"/>
                    </a:lnTo>
                    <a:lnTo>
                      <a:pt x="411" y="8"/>
                    </a:lnTo>
                    <a:lnTo>
                      <a:pt x="408" y="2"/>
                    </a:lnTo>
                    <a:lnTo>
                      <a:pt x="407" y="0"/>
                    </a:lnTo>
                    <a:lnTo>
                      <a:pt x="21" y="79"/>
                    </a:lnTo>
                    <a:lnTo>
                      <a:pt x="10" y="118"/>
                    </a:lnTo>
                    <a:lnTo>
                      <a:pt x="10" y="120"/>
                    </a:lnTo>
                    <a:lnTo>
                      <a:pt x="8" y="126"/>
                    </a:lnTo>
                    <a:lnTo>
                      <a:pt x="6" y="138"/>
                    </a:lnTo>
                    <a:lnTo>
                      <a:pt x="2" y="154"/>
                    </a:lnTo>
                    <a:lnTo>
                      <a:pt x="1" y="164"/>
                    </a:lnTo>
                    <a:lnTo>
                      <a:pt x="0" y="177"/>
                    </a:lnTo>
                    <a:lnTo>
                      <a:pt x="0" y="194"/>
                    </a:lnTo>
                    <a:lnTo>
                      <a:pt x="0" y="217"/>
                    </a:lnTo>
                    <a:lnTo>
                      <a:pt x="432" y="217"/>
                    </a:lnTo>
                    <a:lnTo>
                      <a:pt x="434" y="105"/>
                    </a:lnTo>
                    <a:lnTo>
                      <a:pt x="434" y="100"/>
                    </a:lnTo>
                    <a:lnTo>
                      <a:pt x="433" y="88"/>
                    </a:lnTo>
                    <a:lnTo>
                      <a:pt x="432" y="74"/>
                    </a:lnTo>
                    <a:lnTo>
                      <a:pt x="432" y="62"/>
                    </a:lnTo>
                    <a:close/>
                  </a:path>
                </a:pathLst>
              </a:custGeom>
              <a:solidFill>
                <a:srgbClr val="008000"/>
              </a:solidFill>
              <a:ln w="3175">
                <a:solidFill>
                  <a:srgbClr val="008300"/>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21" name="Freeform 332"/>
              <p:cNvSpPr>
                <a:spLocks/>
              </p:cNvSpPr>
              <p:nvPr/>
            </p:nvSpPr>
            <p:spPr bwMode="auto">
              <a:xfrm>
                <a:off x="2676" y="1449"/>
                <a:ext cx="174" cy="224"/>
              </a:xfrm>
              <a:custGeom>
                <a:avLst/>
                <a:gdLst>
                  <a:gd name="T0" fmla="*/ 0 w 664"/>
                  <a:gd name="T1" fmla="*/ 0 h 758"/>
                  <a:gd name="T2" fmla="*/ 0 w 664"/>
                  <a:gd name="T3" fmla="*/ 0 h 758"/>
                  <a:gd name="T4" fmla="*/ 0 w 664"/>
                  <a:gd name="T5" fmla="*/ 0 h 758"/>
                  <a:gd name="T6" fmla="*/ 0 w 664"/>
                  <a:gd name="T7" fmla="*/ 0 h 758"/>
                  <a:gd name="T8" fmla="*/ 0 w 664"/>
                  <a:gd name="T9" fmla="*/ 0 h 758"/>
                  <a:gd name="T10" fmla="*/ 0 w 664"/>
                  <a:gd name="T11" fmla="*/ 0 h 758"/>
                  <a:gd name="T12" fmla="*/ 0 w 664"/>
                  <a:gd name="T13" fmla="*/ 0 h 758"/>
                  <a:gd name="T14" fmla="*/ 0 w 664"/>
                  <a:gd name="T15" fmla="*/ 0 h 758"/>
                  <a:gd name="T16" fmla="*/ 0 w 664"/>
                  <a:gd name="T17" fmla="*/ 0 h 758"/>
                  <a:gd name="T18" fmla="*/ 0 w 664"/>
                  <a:gd name="T19" fmla="*/ 0 h 758"/>
                  <a:gd name="T20" fmla="*/ 0 w 664"/>
                  <a:gd name="T21" fmla="*/ 0 h 758"/>
                  <a:gd name="T22" fmla="*/ 0 w 664"/>
                  <a:gd name="T23" fmla="*/ 0 h 758"/>
                  <a:gd name="T24" fmla="*/ 0 w 664"/>
                  <a:gd name="T25" fmla="*/ 0 h 758"/>
                  <a:gd name="T26" fmla="*/ 0 w 664"/>
                  <a:gd name="T27" fmla="*/ 0 h 758"/>
                  <a:gd name="T28" fmla="*/ 0 w 664"/>
                  <a:gd name="T29" fmla="*/ 0 h 758"/>
                  <a:gd name="T30" fmla="*/ 0 w 664"/>
                  <a:gd name="T31" fmla="*/ 0 h 758"/>
                  <a:gd name="T32" fmla="*/ 0 w 664"/>
                  <a:gd name="T33" fmla="*/ 0 h 758"/>
                  <a:gd name="T34" fmla="*/ 0 w 664"/>
                  <a:gd name="T35" fmla="*/ 0 h 758"/>
                  <a:gd name="T36" fmla="*/ 0 w 664"/>
                  <a:gd name="T37" fmla="*/ 0 h 758"/>
                  <a:gd name="T38" fmla="*/ 0 w 664"/>
                  <a:gd name="T39" fmla="*/ 0 h 758"/>
                  <a:gd name="T40" fmla="*/ 0 w 664"/>
                  <a:gd name="T41" fmla="*/ 0 h 758"/>
                  <a:gd name="T42" fmla="*/ 0 w 664"/>
                  <a:gd name="T43" fmla="*/ 0 h 758"/>
                  <a:gd name="T44" fmla="*/ 0 w 664"/>
                  <a:gd name="T45" fmla="*/ 0 h 758"/>
                  <a:gd name="T46" fmla="*/ 0 w 664"/>
                  <a:gd name="T47" fmla="*/ 0 h 758"/>
                  <a:gd name="T48" fmla="*/ 0 w 664"/>
                  <a:gd name="T49" fmla="*/ 0 h 758"/>
                  <a:gd name="T50" fmla="*/ 0 w 664"/>
                  <a:gd name="T51" fmla="*/ 0 h 758"/>
                  <a:gd name="T52" fmla="*/ 0 w 664"/>
                  <a:gd name="T53" fmla="*/ 0 h 758"/>
                  <a:gd name="T54" fmla="*/ 0 w 664"/>
                  <a:gd name="T55" fmla="*/ 0 h 758"/>
                  <a:gd name="T56" fmla="*/ 0 w 664"/>
                  <a:gd name="T57" fmla="*/ 0 h 758"/>
                  <a:gd name="T58" fmla="*/ 0 w 664"/>
                  <a:gd name="T59" fmla="*/ 0 h 758"/>
                  <a:gd name="T60" fmla="*/ 0 w 664"/>
                  <a:gd name="T61" fmla="*/ 0 h 758"/>
                  <a:gd name="T62" fmla="*/ 0 w 664"/>
                  <a:gd name="T63" fmla="*/ 0 h 758"/>
                  <a:gd name="T64" fmla="*/ 0 w 664"/>
                  <a:gd name="T65" fmla="*/ 0 h 758"/>
                  <a:gd name="T66" fmla="*/ 0 w 664"/>
                  <a:gd name="T67" fmla="*/ 0 h 758"/>
                  <a:gd name="T68" fmla="*/ 0 w 664"/>
                  <a:gd name="T69" fmla="*/ 0 h 758"/>
                  <a:gd name="T70" fmla="*/ 0 w 664"/>
                  <a:gd name="T71" fmla="*/ 0 h 758"/>
                  <a:gd name="T72" fmla="*/ 0 w 664"/>
                  <a:gd name="T73" fmla="*/ 0 h 758"/>
                  <a:gd name="T74" fmla="*/ 0 w 664"/>
                  <a:gd name="T75" fmla="*/ 0 h 758"/>
                  <a:gd name="T76" fmla="*/ 0 w 664"/>
                  <a:gd name="T77" fmla="*/ 0 h 758"/>
                  <a:gd name="T78" fmla="*/ 0 w 664"/>
                  <a:gd name="T79" fmla="*/ 0 h 758"/>
                  <a:gd name="T80" fmla="*/ 0 w 664"/>
                  <a:gd name="T81" fmla="*/ 0 h 758"/>
                  <a:gd name="T82" fmla="*/ 0 w 664"/>
                  <a:gd name="T83" fmla="*/ 0 h 758"/>
                  <a:gd name="T84" fmla="*/ 0 w 664"/>
                  <a:gd name="T85" fmla="*/ 0 h 758"/>
                  <a:gd name="T86" fmla="*/ 0 w 664"/>
                  <a:gd name="T87" fmla="*/ 0 h 758"/>
                  <a:gd name="T88" fmla="*/ 0 w 664"/>
                  <a:gd name="T89" fmla="*/ 0 h 758"/>
                  <a:gd name="T90" fmla="*/ 0 w 664"/>
                  <a:gd name="T91" fmla="*/ 0 h 758"/>
                  <a:gd name="T92" fmla="*/ 0 w 664"/>
                  <a:gd name="T93" fmla="*/ 0 h 758"/>
                  <a:gd name="T94" fmla="*/ 0 w 664"/>
                  <a:gd name="T95" fmla="*/ 0 h 758"/>
                  <a:gd name="T96" fmla="*/ 0 w 664"/>
                  <a:gd name="T97" fmla="*/ 0 h 758"/>
                  <a:gd name="T98" fmla="*/ 0 w 664"/>
                  <a:gd name="T99" fmla="*/ 0 h 758"/>
                  <a:gd name="T100" fmla="*/ 0 w 664"/>
                  <a:gd name="T101" fmla="*/ 0 h 758"/>
                  <a:gd name="T102" fmla="*/ 0 w 664"/>
                  <a:gd name="T103" fmla="*/ 0 h 758"/>
                  <a:gd name="T104" fmla="*/ 0 w 664"/>
                  <a:gd name="T105" fmla="*/ 0 h 758"/>
                  <a:gd name="T106" fmla="*/ 0 w 664"/>
                  <a:gd name="T107" fmla="*/ 0 h 758"/>
                  <a:gd name="T108" fmla="*/ 0 w 664"/>
                  <a:gd name="T109" fmla="*/ 0 h 7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4"/>
                  <a:gd name="T166" fmla="*/ 0 h 758"/>
                  <a:gd name="T167" fmla="*/ 664 w 664"/>
                  <a:gd name="T168" fmla="*/ 758 h 7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4" h="758">
                    <a:moveTo>
                      <a:pt x="389" y="50"/>
                    </a:moveTo>
                    <a:lnTo>
                      <a:pt x="390" y="50"/>
                    </a:lnTo>
                    <a:lnTo>
                      <a:pt x="393" y="52"/>
                    </a:lnTo>
                    <a:lnTo>
                      <a:pt x="398" y="54"/>
                    </a:lnTo>
                    <a:lnTo>
                      <a:pt x="403" y="58"/>
                    </a:lnTo>
                    <a:lnTo>
                      <a:pt x="409" y="61"/>
                    </a:lnTo>
                    <a:lnTo>
                      <a:pt x="416" y="65"/>
                    </a:lnTo>
                    <a:lnTo>
                      <a:pt x="421" y="68"/>
                    </a:lnTo>
                    <a:lnTo>
                      <a:pt x="427" y="71"/>
                    </a:lnTo>
                    <a:lnTo>
                      <a:pt x="434" y="74"/>
                    </a:lnTo>
                    <a:lnTo>
                      <a:pt x="443" y="78"/>
                    </a:lnTo>
                    <a:lnTo>
                      <a:pt x="454" y="80"/>
                    </a:lnTo>
                    <a:lnTo>
                      <a:pt x="466" y="84"/>
                    </a:lnTo>
                    <a:lnTo>
                      <a:pt x="476" y="87"/>
                    </a:lnTo>
                    <a:lnTo>
                      <a:pt x="485" y="89"/>
                    </a:lnTo>
                    <a:lnTo>
                      <a:pt x="492" y="90"/>
                    </a:lnTo>
                    <a:lnTo>
                      <a:pt x="494" y="91"/>
                    </a:lnTo>
                    <a:lnTo>
                      <a:pt x="495" y="91"/>
                    </a:lnTo>
                    <a:lnTo>
                      <a:pt x="498" y="92"/>
                    </a:lnTo>
                    <a:lnTo>
                      <a:pt x="502" y="95"/>
                    </a:lnTo>
                    <a:lnTo>
                      <a:pt x="508" y="98"/>
                    </a:lnTo>
                    <a:lnTo>
                      <a:pt x="513" y="102"/>
                    </a:lnTo>
                    <a:lnTo>
                      <a:pt x="520" y="106"/>
                    </a:lnTo>
                    <a:lnTo>
                      <a:pt x="527" y="111"/>
                    </a:lnTo>
                    <a:lnTo>
                      <a:pt x="532" y="116"/>
                    </a:lnTo>
                    <a:lnTo>
                      <a:pt x="538" y="121"/>
                    </a:lnTo>
                    <a:lnTo>
                      <a:pt x="543" y="126"/>
                    </a:lnTo>
                    <a:lnTo>
                      <a:pt x="547" y="132"/>
                    </a:lnTo>
                    <a:lnTo>
                      <a:pt x="550" y="136"/>
                    </a:lnTo>
                    <a:lnTo>
                      <a:pt x="554" y="141"/>
                    </a:lnTo>
                    <a:lnTo>
                      <a:pt x="557" y="145"/>
                    </a:lnTo>
                    <a:lnTo>
                      <a:pt x="560" y="150"/>
                    </a:lnTo>
                    <a:lnTo>
                      <a:pt x="564" y="153"/>
                    </a:lnTo>
                    <a:lnTo>
                      <a:pt x="567" y="156"/>
                    </a:lnTo>
                    <a:lnTo>
                      <a:pt x="570" y="160"/>
                    </a:lnTo>
                    <a:lnTo>
                      <a:pt x="574" y="164"/>
                    </a:lnTo>
                    <a:lnTo>
                      <a:pt x="577" y="169"/>
                    </a:lnTo>
                    <a:lnTo>
                      <a:pt x="580" y="174"/>
                    </a:lnTo>
                    <a:lnTo>
                      <a:pt x="583" y="181"/>
                    </a:lnTo>
                    <a:lnTo>
                      <a:pt x="585" y="188"/>
                    </a:lnTo>
                    <a:lnTo>
                      <a:pt x="587" y="197"/>
                    </a:lnTo>
                    <a:lnTo>
                      <a:pt x="588" y="207"/>
                    </a:lnTo>
                    <a:lnTo>
                      <a:pt x="591" y="216"/>
                    </a:lnTo>
                    <a:lnTo>
                      <a:pt x="595" y="223"/>
                    </a:lnTo>
                    <a:lnTo>
                      <a:pt x="599" y="230"/>
                    </a:lnTo>
                    <a:lnTo>
                      <a:pt x="603" y="235"/>
                    </a:lnTo>
                    <a:lnTo>
                      <a:pt x="606" y="239"/>
                    </a:lnTo>
                    <a:lnTo>
                      <a:pt x="608" y="242"/>
                    </a:lnTo>
                    <a:lnTo>
                      <a:pt x="609" y="242"/>
                    </a:lnTo>
                    <a:lnTo>
                      <a:pt x="645" y="327"/>
                    </a:lnTo>
                    <a:lnTo>
                      <a:pt x="646" y="330"/>
                    </a:lnTo>
                    <a:lnTo>
                      <a:pt x="649" y="337"/>
                    </a:lnTo>
                    <a:lnTo>
                      <a:pt x="653" y="345"/>
                    </a:lnTo>
                    <a:lnTo>
                      <a:pt x="656" y="351"/>
                    </a:lnTo>
                    <a:lnTo>
                      <a:pt x="658" y="362"/>
                    </a:lnTo>
                    <a:lnTo>
                      <a:pt x="661" y="381"/>
                    </a:lnTo>
                    <a:lnTo>
                      <a:pt x="664" y="400"/>
                    </a:lnTo>
                    <a:lnTo>
                      <a:pt x="664" y="412"/>
                    </a:lnTo>
                    <a:lnTo>
                      <a:pt x="663" y="416"/>
                    </a:lnTo>
                    <a:lnTo>
                      <a:pt x="660" y="421"/>
                    </a:lnTo>
                    <a:lnTo>
                      <a:pt x="657" y="427"/>
                    </a:lnTo>
                    <a:lnTo>
                      <a:pt x="653" y="433"/>
                    </a:lnTo>
                    <a:lnTo>
                      <a:pt x="649" y="440"/>
                    </a:lnTo>
                    <a:lnTo>
                      <a:pt x="646" y="446"/>
                    </a:lnTo>
                    <a:lnTo>
                      <a:pt x="644" y="451"/>
                    </a:lnTo>
                    <a:lnTo>
                      <a:pt x="642" y="455"/>
                    </a:lnTo>
                    <a:lnTo>
                      <a:pt x="639" y="464"/>
                    </a:lnTo>
                    <a:lnTo>
                      <a:pt x="636" y="479"/>
                    </a:lnTo>
                    <a:lnTo>
                      <a:pt x="632" y="492"/>
                    </a:lnTo>
                    <a:lnTo>
                      <a:pt x="631" y="497"/>
                    </a:lnTo>
                    <a:lnTo>
                      <a:pt x="625" y="508"/>
                    </a:lnTo>
                    <a:lnTo>
                      <a:pt x="615" y="519"/>
                    </a:lnTo>
                    <a:lnTo>
                      <a:pt x="614" y="531"/>
                    </a:lnTo>
                    <a:lnTo>
                      <a:pt x="611" y="559"/>
                    </a:lnTo>
                    <a:lnTo>
                      <a:pt x="607" y="592"/>
                    </a:lnTo>
                    <a:lnTo>
                      <a:pt x="600" y="617"/>
                    </a:lnTo>
                    <a:lnTo>
                      <a:pt x="599" y="615"/>
                    </a:lnTo>
                    <a:lnTo>
                      <a:pt x="595" y="614"/>
                    </a:lnTo>
                    <a:lnTo>
                      <a:pt x="589" y="610"/>
                    </a:lnTo>
                    <a:lnTo>
                      <a:pt x="582" y="607"/>
                    </a:lnTo>
                    <a:lnTo>
                      <a:pt x="574" y="604"/>
                    </a:lnTo>
                    <a:lnTo>
                      <a:pt x="567" y="603"/>
                    </a:lnTo>
                    <a:lnTo>
                      <a:pt x="560" y="602"/>
                    </a:lnTo>
                    <a:lnTo>
                      <a:pt x="555" y="604"/>
                    </a:lnTo>
                    <a:lnTo>
                      <a:pt x="547" y="612"/>
                    </a:lnTo>
                    <a:lnTo>
                      <a:pt x="543" y="624"/>
                    </a:lnTo>
                    <a:lnTo>
                      <a:pt x="540" y="634"/>
                    </a:lnTo>
                    <a:lnTo>
                      <a:pt x="539" y="638"/>
                    </a:lnTo>
                    <a:lnTo>
                      <a:pt x="534" y="671"/>
                    </a:lnTo>
                    <a:lnTo>
                      <a:pt x="531" y="673"/>
                    </a:lnTo>
                    <a:lnTo>
                      <a:pt x="524" y="679"/>
                    </a:lnTo>
                    <a:lnTo>
                      <a:pt x="513" y="688"/>
                    </a:lnTo>
                    <a:lnTo>
                      <a:pt x="500" y="698"/>
                    </a:lnTo>
                    <a:lnTo>
                      <a:pt x="486" y="709"/>
                    </a:lnTo>
                    <a:lnTo>
                      <a:pt x="473" y="718"/>
                    </a:lnTo>
                    <a:lnTo>
                      <a:pt x="462" y="725"/>
                    </a:lnTo>
                    <a:lnTo>
                      <a:pt x="454" y="729"/>
                    </a:lnTo>
                    <a:lnTo>
                      <a:pt x="450" y="730"/>
                    </a:lnTo>
                    <a:lnTo>
                      <a:pt x="446" y="731"/>
                    </a:lnTo>
                    <a:lnTo>
                      <a:pt x="441" y="732"/>
                    </a:lnTo>
                    <a:lnTo>
                      <a:pt x="435" y="733"/>
                    </a:lnTo>
                    <a:lnTo>
                      <a:pt x="429" y="734"/>
                    </a:lnTo>
                    <a:lnTo>
                      <a:pt x="423" y="735"/>
                    </a:lnTo>
                    <a:lnTo>
                      <a:pt x="416" y="736"/>
                    </a:lnTo>
                    <a:lnTo>
                      <a:pt x="408" y="737"/>
                    </a:lnTo>
                    <a:lnTo>
                      <a:pt x="401" y="739"/>
                    </a:lnTo>
                    <a:lnTo>
                      <a:pt x="393" y="740"/>
                    </a:lnTo>
                    <a:lnTo>
                      <a:pt x="385" y="742"/>
                    </a:lnTo>
                    <a:lnTo>
                      <a:pt x="376" y="744"/>
                    </a:lnTo>
                    <a:lnTo>
                      <a:pt x="368" y="746"/>
                    </a:lnTo>
                    <a:lnTo>
                      <a:pt x="360" y="748"/>
                    </a:lnTo>
                    <a:lnTo>
                      <a:pt x="351" y="751"/>
                    </a:lnTo>
                    <a:lnTo>
                      <a:pt x="343" y="753"/>
                    </a:lnTo>
                    <a:lnTo>
                      <a:pt x="334" y="755"/>
                    </a:lnTo>
                    <a:lnTo>
                      <a:pt x="323" y="757"/>
                    </a:lnTo>
                    <a:lnTo>
                      <a:pt x="311" y="758"/>
                    </a:lnTo>
                    <a:lnTo>
                      <a:pt x="297" y="758"/>
                    </a:lnTo>
                    <a:lnTo>
                      <a:pt x="283" y="757"/>
                    </a:lnTo>
                    <a:lnTo>
                      <a:pt x="268" y="756"/>
                    </a:lnTo>
                    <a:lnTo>
                      <a:pt x="253" y="755"/>
                    </a:lnTo>
                    <a:lnTo>
                      <a:pt x="238" y="753"/>
                    </a:lnTo>
                    <a:lnTo>
                      <a:pt x="223" y="751"/>
                    </a:lnTo>
                    <a:lnTo>
                      <a:pt x="209" y="749"/>
                    </a:lnTo>
                    <a:lnTo>
                      <a:pt x="196" y="747"/>
                    </a:lnTo>
                    <a:lnTo>
                      <a:pt x="184" y="745"/>
                    </a:lnTo>
                    <a:lnTo>
                      <a:pt x="174" y="743"/>
                    </a:lnTo>
                    <a:lnTo>
                      <a:pt x="166" y="740"/>
                    </a:lnTo>
                    <a:lnTo>
                      <a:pt x="160" y="739"/>
                    </a:lnTo>
                    <a:lnTo>
                      <a:pt x="157" y="737"/>
                    </a:lnTo>
                    <a:lnTo>
                      <a:pt x="153" y="735"/>
                    </a:lnTo>
                    <a:lnTo>
                      <a:pt x="149" y="733"/>
                    </a:lnTo>
                    <a:lnTo>
                      <a:pt x="146" y="731"/>
                    </a:lnTo>
                    <a:lnTo>
                      <a:pt x="143" y="729"/>
                    </a:lnTo>
                    <a:lnTo>
                      <a:pt x="140" y="726"/>
                    </a:lnTo>
                    <a:lnTo>
                      <a:pt x="138" y="722"/>
                    </a:lnTo>
                    <a:lnTo>
                      <a:pt x="135" y="717"/>
                    </a:lnTo>
                    <a:lnTo>
                      <a:pt x="133" y="710"/>
                    </a:lnTo>
                    <a:lnTo>
                      <a:pt x="132" y="705"/>
                    </a:lnTo>
                    <a:lnTo>
                      <a:pt x="132" y="702"/>
                    </a:lnTo>
                    <a:lnTo>
                      <a:pt x="134" y="700"/>
                    </a:lnTo>
                    <a:lnTo>
                      <a:pt x="134" y="699"/>
                    </a:lnTo>
                    <a:lnTo>
                      <a:pt x="132" y="698"/>
                    </a:lnTo>
                    <a:lnTo>
                      <a:pt x="128" y="696"/>
                    </a:lnTo>
                    <a:lnTo>
                      <a:pt x="121" y="691"/>
                    </a:lnTo>
                    <a:lnTo>
                      <a:pt x="113" y="686"/>
                    </a:lnTo>
                    <a:lnTo>
                      <a:pt x="107" y="680"/>
                    </a:lnTo>
                    <a:lnTo>
                      <a:pt x="103" y="675"/>
                    </a:lnTo>
                    <a:lnTo>
                      <a:pt x="101" y="669"/>
                    </a:lnTo>
                    <a:lnTo>
                      <a:pt x="99" y="663"/>
                    </a:lnTo>
                    <a:lnTo>
                      <a:pt x="98" y="656"/>
                    </a:lnTo>
                    <a:lnTo>
                      <a:pt x="97" y="649"/>
                    </a:lnTo>
                    <a:lnTo>
                      <a:pt x="96" y="641"/>
                    </a:lnTo>
                    <a:lnTo>
                      <a:pt x="93" y="626"/>
                    </a:lnTo>
                    <a:lnTo>
                      <a:pt x="91" y="612"/>
                    </a:lnTo>
                    <a:lnTo>
                      <a:pt x="90" y="603"/>
                    </a:lnTo>
                    <a:lnTo>
                      <a:pt x="90" y="599"/>
                    </a:lnTo>
                    <a:lnTo>
                      <a:pt x="90" y="598"/>
                    </a:lnTo>
                    <a:lnTo>
                      <a:pt x="87" y="594"/>
                    </a:lnTo>
                    <a:lnTo>
                      <a:pt x="85" y="588"/>
                    </a:lnTo>
                    <a:lnTo>
                      <a:pt x="81" y="581"/>
                    </a:lnTo>
                    <a:lnTo>
                      <a:pt x="77" y="574"/>
                    </a:lnTo>
                    <a:lnTo>
                      <a:pt x="74" y="567"/>
                    </a:lnTo>
                    <a:lnTo>
                      <a:pt x="71" y="561"/>
                    </a:lnTo>
                    <a:lnTo>
                      <a:pt x="69" y="555"/>
                    </a:lnTo>
                    <a:lnTo>
                      <a:pt x="67" y="550"/>
                    </a:lnTo>
                    <a:lnTo>
                      <a:pt x="63" y="541"/>
                    </a:lnTo>
                    <a:lnTo>
                      <a:pt x="58" y="528"/>
                    </a:lnTo>
                    <a:lnTo>
                      <a:pt x="53" y="515"/>
                    </a:lnTo>
                    <a:lnTo>
                      <a:pt x="48" y="499"/>
                    </a:lnTo>
                    <a:lnTo>
                      <a:pt x="44" y="484"/>
                    </a:lnTo>
                    <a:lnTo>
                      <a:pt x="41" y="469"/>
                    </a:lnTo>
                    <a:lnTo>
                      <a:pt x="40" y="455"/>
                    </a:lnTo>
                    <a:lnTo>
                      <a:pt x="41" y="444"/>
                    </a:lnTo>
                    <a:lnTo>
                      <a:pt x="41" y="439"/>
                    </a:lnTo>
                    <a:lnTo>
                      <a:pt x="40" y="437"/>
                    </a:lnTo>
                    <a:lnTo>
                      <a:pt x="0" y="198"/>
                    </a:lnTo>
                    <a:lnTo>
                      <a:pt x="10" y="145"/>
                    </a:lnTo>
                    <a:lnTo>
                      <a:pt x="54" y="124"/>
                    </a:lnTo>
                    <a:lnTo>
                      <a:pt x="55" y="124"/>
                    </a:lnTo>
                    <a:lnTo>
                      <a:pt x="59" y="121"/>
                    </a:lnTo>
                    <a:lnTo>
                      <a:pt x="66" y="118"/>
                    </a:lnTo>
                    <a:lnTo>
                      <a:pt x="74" y="113"/>
                    </a:lnTo>
                    <a:lnTo>
                      <a:pt x="83" y="108"/>
                    </a:lnTo>
                    <a:lnTo>
                      <a:pt x="94" y="102"/>
                    </a:lnTo>
                    <a:lnTo>
                      <a:pt x="106" y="96"/>
                    </a:lnTo>
                    <a:lnTo>
                      <a:pt x="118" y="89"/>
                    </a:lnTo>
                    <a:lnTo>
                      <a:pt x="130" y="82"/>
                    </a:lnTo>
                    <a:lnTo>
                      <a:pt x="143" y="76"/>
                    </a:lnTo>
                    <a:lnTo>
                      <a:pt x="154" y="69"/>
                    </a:lnTo>
                    <a:lnTo>
                      <a:pt x="165" y="64"/>
                    </a:lnTo>
                    <a:lnTo>
                      <a:pt x="175" y="59"/>
                    </a:lnTo>
                    <a:lnTo>
                      <a:pt x="184" y="55"/>
                    </a:lnTo>
                    <a:lnTo>
                      <a:pt x="190" y="52"/>
                    </a:lnTo>
                    <a:lnTo>
                      <a:pt x="195" y="50"/>
                    </a:lnTo>
                    <a:lnTo>
                      <a:pt x="200" y="48"/>
                    </a:lnTo>
                    <a:lnTo>
                      <a:pt x="205" y="46"/>
                    </a:lnTo>
                    <a:lnTo>
                      <a:pt x="210" y="44"/>
                    </a:lnTo>
                    <a:lnTo>
                      <a:pt x="213" y="41"/>
                    </a:lnTo>
                    <a:lnTo>
                      <a:pt x="216" y="38"/>
                    </a:lnTo>
                    <a:lnTo>
                      <a:pt x="218" y="36"/>
                    </a:lnTo>
                    <a:lnTo>
                      <a:pt x="219" y="35"/>
                    </a:lnTo>
                    <a:lnTo>
                      <a:pt x="219" y="34"/>
                    </a:lnTo>
                    <a:lnTo>
                      <a:pt x="237" y="0"/>
                    </a:lnTo>
                    <a:lnTo>
                      <a:pt x="238" y="0"/>
                    </a:lnTo>
                    <a:lnTo>
                      <a:pt x="241" y="0"/>
                    </a:lnTo>
                    <a:lnTo>
                      <a:pt x="246" y="0"/>
                    </a:lnTo>
                    <a:lnTo>
                      <a:pt x="253" y="0"/>
                    </a:lnTo>
                    <a:lnTo>
                      <a:pt x="262" y="2"/>
                    </a:lnTo>
                    <a:lnTo>
                      <a:pt x="272" y="3"/>
                    </a:lnTo>
                    <a:lnTo>
                      <a:pt x="283" y="4"/>
                    </a:lnTo>
                    <a:lnTo>
                      <a:pt x="294" y="6"/>
                    </a:lnTo>
                    <a:lnTo>
                      <a:pt x="306" y="9"/>
                    </a:lnTo>
                    <a:lnTo>
                      <a:pt x="319" y="12"/>
                    </a:lnTo>
                    <a:lnTo>
                      <a:pt x="332" y="16"/>
                    </a:lnTo>
                    <a:lnTo>
                      <a:pt x="344" y="21"/>
                    </a:lnTo>
                    <a:lnTo>
                      <a:pt x="356" y="27"/>
                    </a:lnTo>
                    <a:lnTo>
                      <a:pt x="368" y="34"/>
                    </a:lnTo>
                    <a:lnTo>
                      <a:pt x="379" y="41"/>
                    </a:lnTo>
                    <a:lnTo>
                      <a:pt x="389" y="50"/>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22" name="Freeform 333"/>
              <p:cNvSpPr>
                <a:spLocks/>
              </p:cNvSpPr>
              <p:nvPr/>
            </p:nvSpPr>
            <p:spPr bwMode="auto">
              <a:xfrm>
                <a:off x="2730" y="1370"/>
                <a:ext cx="66" cy="57"/>
              </a:xfrm>
              <a:custGeom>
                <a:avLst/>
                <a:gdLst>
                  <a:gd name="T0" fmla="*/ 0 w 256"/>
                  <a:gd name="T1" fmla="*/ 0 h 194"/>
                  <a:gd name="T2" fmla="*/ 0 w 256"/>
                  <a:gd name="T3" fmla="*/ 0 h 194"/>
                  <a:gd name="T4" fmla="*/ 0 w 256"/>
                  <a:gd name="T5" fmla="*/ 0 h 194"/>
                  <a:gd name="T6" fmla="*/ 0 w 256"/>
                  <a:gd name="T7" fmla="*/ 0 h 194"/>
                  <a:gd name="T8" fmla="*/ 0 w 256"/>
                  <a:gd name="T9" fmla="*/ 0 h 194"/>
                  <a:gd name="T10" fmla="*/ 0 w 256"/>
                  <a:gd name="T11" fmla="*/ 0 h 194"/>
                  <a:gd name="T12" fmla="*/ 0 w 256"/>
                  <a:gd name="T13" fmla="*/ 0 h 194"/>
                  <a:gd name="T14" fmla="*/ 0 w 256"/>
                  <a:gd name="T15" fmla="*/ 0 h 194"/>
                  <a:gd name="T16" fmla="*/ 0 w 256"/>
                  <a:gd name="T17" fmla="*/ 0 h 194"/>
                  <a:gd name="T18" fmla="*/ 0 w 256"/>
                  <a:gd name="T19" fmla="*/ 0 h 194"/>
                  <a:gd name="T20" fmla="*/ 0 w 256"/>
                  <a:gd name="T21" fmla="*/ 0 h 194"/>
                  <a:gd name="T22" fmla="*/ 0 w 256"/>
                  <a:gd name="T23" fmla="*/ 0 h 194"/>
                  <a:gd name="T24" fmla="*/ 0 w 256"/>
                  <a:gd name="T25" fmla="*/ 0 h 194"/>
                  <a:gd name="T26" fmla="*/ 0 w 256"/>
                  <a:gd name="T27" fmla="*/ 0 h 194"/>
                  <a:gd name="T28" fmla="*/ 0 w 256"/>
                  <a:gd name="T29" fmla="*/ 0 h 194"/>
                  <a:gd name="T30" fmla="*/ 0 w 256"/>
                  <a:gd name="T31" fmla="*/ 0 h 194"/>
                  <a:gd name="T32" fmla="*/ 0 w 256"/>
                  <a:gd name="T33" fmla="*/ 0 h 194"/>
                  <a:gd name="T34" fmla="*/ 0 w 256"/>
                  <a:gd name="T35" fmla="*/ 0 h 194"/>
                  <a:gd name="T36" fmla="*/ 0 w 256"/>
                  <a:gd name="T37" fmla="*/ 0 h 194"/>
                  <a:gd name="T38" fmla="*/ 0 w 256"/>
                  <a:gd name="T39" fmla="*/ 0 h 194"/>
                  <a:gd name="T40" fmla="*/ 0 w 256"/>
                  <a:gd name="T41" fmla="*/ 0 h 194"/>
                  <a:gd name="T42" fmla="*/ 0 w 256"/>
                  <a:gd name="T43" fmla="*/ 0 h 194"/>
                  <a:gd name="T44" fmla="*/ 0 w 256"/>
                  <a:gd name="T45" fmla="*/ 0 h 194"/>
                  <a:gd name="T46" fmla="*/ 0 w 256"/>
                  <a:gd name="T47" fmla="*/ 0 h 194"/>
                  <a:gd name="T48" fmla="*/ 0 w 256"/>
                  <a:gd name="T49" fmla="*/ 0 h 194"/>
                  <a:gd name="T50" fmla="*/ 0 w 256"/>
                  <a:gd name="T51" fmla="*/ 0 h 194"/>
                  <a:gd name="T52" fmla="*/ 0 w 256"/>
                  <a:gd name="T53" fmla="*/ 0 h 194"/>
                  <a:gd name="T54" fmla="*/ 0 w 256"/>
                  <a:gd name="T55" fmla="*/ 0 h 194"/>
                  <a:gd name="T56" fmla="*/ 0 w 256"/>
                  <a:gd name="T57" fmla="*/ 0 h 194"/>
                  <a:gd name="T58" fmla="*/ 0 w 256"/>
                  <a:gd name="T59" fmla="*/ 0 h 194"/>
                  <a:gd name="T60" fmla="*/ 0 w 256"/>
                  <a:gd name="T61" fmla="*/ 0 h 194"/>
                  <a:gd name="T62" fmla="*/ 0 w 256"/>
                  <a:gd name="T63" fmla="*/ 0 h 194"/>
                  <a:gd name="T64" fmla="*/ 0 w 256"/>
                  <a:gd name="T65" fmla="*/ 0 h 194"/>
                  <a:gd name="T66" fmla="*/ 0 w 256"/>
                  <a:gd name="T67" fmla="*/ 0 h 194"/>
                  <a:gd name="T68" fmla="*/ 0 w 256"/>
                  <a:gd name="T69" fmla="*/ 0 h 194"/>
                  <a:gd name="T70" fmla="*/ 0 w 256"/>
                  <a:gd name="T71" fmla="*/ 0 h 194"/>
                  <a:gd name="T72" fmla="*/ 0 w 256"/>
                  <a:gd name="T73" fmla="*/ 0 h 194"/>
                  <a:gd name="T74" fmla="*/ 0 w 256"/>
                  <a:gd name="T75" fmla="*/ 0 h 194"/>
                  <a:gd name="T76" fmla="*/ 0 w 256"/>
                  <a:gd name="T77" fmla="*/ 0 h 194"/>
                  <a:gd name="T78" fmla="*/ 0 w 256"/>
                  <a:gd name="T79" fmla="*/ 0 h 194"/>
                  <a:gd name="T80" fmla="*/ 0 w 256"/>
                  <a:gd name="T81" fmla="*/ 0 h 194"/>
                  <a:gd name="T82" fmla="*/ 0 w 256"/>
                  <a:gd name="T83" fmla="*/ 0 h 194"/>
                  <a:gd name="T84" fmla="*/ 0 w 256"/>
                  <a:gd name="T85" fmla="*/ 0 h 1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6"/>
                  <a:gd name="T130" fmla="*/ 0 h 194"/>
                  <a:gd name="T131" fmla="*/ 256 w 256"/>
                  <a:gd name="T132" fmla="*/ 194 h 1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6" h="194">
                    <a:moveTo>
                      <a:pt x="234" y="149"/>
                    </a:moveTo>
                    <a:lnTo>
                      <a:pt x="242" y="144"/>
                    </a:lnTo>
                    <a:lnTo>
                      <a:pt x="243" y="140"/>
                    </a:lnTo>
                    <a:lnTo>
                      <a:pt x="245" y="132"/>
                    </a:lnTo>
                    <a:lnTo>
                      <a:pt x="248" y="121"/>
                    </a:lnTo>
                    <a:lnTo>
                      <a:pt x="249" y="113"/>
                    </a:lnTo>
                    <a:lnTo>
                      <a:pt x="251" y="104"/>
                    </a:lnTo>
                    <a:lnTo>
                      <a:pt x="253" y="96"/>
                    </a:lnTo>
                    <a:lnTo>
                      <a:pt x="256" y="90"/>
                    </a:lnTo>
                    <a:lnTo>
                      <a:pt x="256" y="88"/>
                    </a:lnTo>
                    <a:lnTo>
                      <a:pt x="256" y="86"/>
                    </a:lnTo>
                    <a:lnTo>
                      <a:pt x="256" y="82"/>
                    </a:lnTo>
                    <a:lnTo>
                      <a:pt x="256" y="76"/>
                    </a:lnTo>
                    <a:lnTo>
                      <a:pt x="253" y="68"/>
                    </a:lnTo>
                    <a:lnTo>
                      <a:pt x="249" y="59"/>
                    </a:lnTo>
                    <a:lnTo>
                      <a:pt x="242" y="50"/>
                    </a:lnTo>
                    <a:lnTo>
                      <a:pt x="232" y="41"/>
                    </a:lnTo>
                    <a:lnTo>
                      <a:pt x="218" y="33"/>
                    </a:lnTo>
                    <a:lnTo>
                      <a:pt x="204" y="26"/>
                    </a:lnTo>
                    <a:lnTo>
                      <a:pt x="194" y="20"/>
                    </a:lnTo>
                    <a:lnTo>
                      <a:pt x="185" y="15"/>
                    </a:lnTo>
                    <a:lnTo>
                      <a:pt x="180" y="10"/>
                    </a:lnTo>
                    <a:lnTo>
                      <a:pt x="176" y="7"/>
                    </a:lnTo>
                    <a:lnTo>
                      <a:pt x="173" y="4"/>
                    </a:lnTo>
                    <a:lnTo>
                      <a:pt x="172" y="3"/>
                    </a:lnTo>
                    <a:lnTo>
                      <a:pt x="170" y="2"/>
                    </a:lnTo>
                    <a:lnTo>
                      <a:pt x="164" y="1"/>
                    </a:lnTo>
                    <a:lnTo>
                      <a:pt x="156" y="0"/>
                    </a:lnTo>
                    <a:lnTo>
                      <a:pt x="146" y="0"/>
                    </a:lnTo>
                    <a:lnTo>
                      <a:pt x="134" y="0"/>
                    </a:lnTo>
                    <a:lnTo>
                      <a:pt x="122" y="1"/>
                    </a:lnTo>
                    <a:lnTo>
                      <a:pt x="109" y="4"/>
                    </a:lnTo>
                    <a:lnTo>
                      <a:pt x="99" y="9"/>
                    </a:lnTo>
                    <a:lnTo>
                      <a:pt x="90" y="14"/>
                    </a:lnTo>
                    <a:lnTo>
                      <a:pt x="82" y="19"/>
                    </a:lnTo>
                    <a:lnTo>
                      <a:pt x="72" y="24"/>
                    </a:lnTo>
                    <a:lnTo>
                      <a:pt x="63" y="28"/>
                    </a:lnTo>
                    <a:lnTo>
                      <a:pt x="54" y="33"/>
                    </a:lnTo>
                    <a:lnTo>
                      <a:pt x="46" y="37"/>
                    </a:lnTo>
                    <a:lnTo>
                      <a:pt x="39" y="39"/>
                    </a:lnTo>
                    <a:lnTo>
                      <a:pt x="35" y="41"/>
                    </a:lnTo>
                    <a:lnTo>
                      <a:pt x="32" y="43"/>
                    </a:lnTo>
                    <a:lnTo>
                      <a:pt x="28" y="46"/>
                    </a:lnTo>
                    <a:lnTo>
                      <a:pt x="24" y="50"/>
                    </a:lnTo>
                    <a:lnTo>
                      <a:pt x="20" y="55"/>
                    </a:lnTo>
                    <a:lnTo>
                      <a:pt x="16" y="60"/>
                    </a:lnTo>
                    <a:lnTo>
                      <a:pt x="12" y="66"/>
                    </a:lnTo>
                    <a:lnTo>
                      <a:pt x="8" y="72"/>
                    </a:lnTo>
                    <a:lnTo>
                      <a:pt x="6" y="77"/>
                    </a:lnTo>
                    <a:lnTo>
                      <a:pt x="4" y="87"/>
                    </a:lnTo>
                    <a:lnTo>
                      <a:pt x="3" y="98"/>
                    </a:lnTo>
                    <a:lnTo>
                      <a:pt x="4" y="106"/>
                    </a:lnTo>
                    <a:lnTo>
                      <a:pt x="4" y="109"/>
                    </a:lnTo>
                    <a:lnTo>
                      <a:pt x="4" y="111"/>
                    </a:lnTo>
                    <a:lnTo>
                      <a:pt x="3" y="117"/>
                    </a:lnTo>
                    <a:lnTo>
                      <a:pt x="2" y="125"/>
                    </a:lnTo>
                    <a:lnTo>
                      <a:pt x="0" y="135"/>
                    </a:lnTo>
                    <a:lnTo>
                      <a:pt x="0" y="146"/>
                    </a:lnTo>
                    <a:lnTo>
                      <a:pt x="4" y="156"/>
                    </a:lnTo>
                    <a:lnTo>
                      <a:pt x="7" y="164"/>
                    </a:lnTo>
                    <a:lnTo>
                      <a:pt x="9" y="167"/>
                    </a:lnTo>
                    <a:lnTo>
                      <a:pt x="23" y="186"/>
                    </a:lnTo>
                    <a:lnTo>
                      <a:pt x="24" y="186"/>
                    </a:lnTo>
                    <a:lnTo>
                      <a:pt x="25" y="187"/>
                    </a:lnTo>
                    <a:lnTo>
                      <a:pt x="28" y="189"/>
                    </a:lnTo>
                    <a:lnTo>
                      <a:pt x="32" y="191"/>
                    </a:lnTo>
                    <a:lnTo>
                      <a:pt x="36" y="193"/>
                    </a:lnTo>
                    <a:lnTo>
                      <a:pt x="42" y="194"/>
                    </a:lnTo>
                    <a:lnTo>
                      <a:pt x="48" y="194"/>
                    </a:lnTo>
                    <a:lnTo>
                      <a:pt x="55" y="193"/>
                    </a:lnTo>
                    <a:lnTo>
                      <a:pt x="60" y="191"/>
                    </a:lnTo>
                    <a:lnTo>
                      <a:pt x="68" y="189"/>
                    </a:lnTo>
                    <a:lnTo>
                      <a:pt x="78" y="187"/>
                    </a:lnTo>
                    <a:lnTo>
                      <a:pt x="91" y="183"/>
                    </a:lnTo>
                    <a:lnTo>
                      <a:pt x="105" y="180"/>
                    </a:lnTo>
                    <a:lnTo>
                      <a:pt x="120" y="176"/>
                    </a:lnTo>
                    <a:lnTo>
                      <a:pt x="136" y="172"/>
                    </a:lnTo>
                    <a:lnTo>
                      <a:pt x="151" y="169"/>
                    </a:lnTo>
                    <a:lnTo>
                      <a:pt x="168" y="165"/>
                    </a:lnTo>
                    <a:lnTo>
                      <a:pt x="183" y="161"/>
                    </a:lnTo>
                    <a:lnTo>
                      <a:pt x="196" y="158"/>
                    </a:lnTo>
                    <a:lnTo>
                      <a:pt x="209" y="155"/>
                    </a:lnTo>
                    <a:lnTo>
                      <a:pt x="219" y="152"/>
                    </a:lnTo>
                    <a:lnTo>
                      <a:pt x="227" y="151"/>
                    </a:lnTo>
                    <a:lnTo>
                      <a:pt x="233" y="149"/>
                    </a:lnTo>
                    <a:lnTo>
                      <a:pt x="234" y="149"/>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23" name="Freeform 334"/>
              <p:cNvSpPr>
                <a:spLocks/>
              </p:cNvSpPr>
              <p:nvPr/>
            </p:nvSpPr>
            <p:spPr bwMode="auto">
              <a:xfrm>
                <a:off x="2731" y="1383"/>
                <a:ext cx="62" cy="84"/>
              </a:xfrm>
              <a:custGeom>
                <a:avLst/>
                <a:gdLst>
                  <a:gd name="T0" fmla="*/ 0 w 240"/>
                  <a:gd name="T1" fmla="*/ 0 h 284"/>
                  <a:gd name="T2" fmla="*/ 0 w 240"/>
                  <a:gd name="T3" fmla="*/ 0 h 284"/>
                  <a:gd name="T4" fmla="*/ 0 w 240"/>
                  <a:gd name="T5" fmla="*/ 0 h 284"/>
                  <a:gd name="T6" fmla="*/ 0 w 240"/>
                  <a:gd name="T7" fmla="*/ 0 h 284"/>
                  <a:gd name="T8" fmla="*/ 0 w 240"/>
                  <a:gd name="T9" fmla="*/ 0 h 284"/>
                  <a:gd name="T10" fmla="*/ 0 w 240"/>
                  <a:gd name="T11" fmla="*/ 0 h 284"/>
                  <a:gd name="T12" fmla="*/ 0 w 240"/>
                  <a:gd name="T13" fmla="*/ 0 h 284"/>
                  <a:gd name="T14" fmla="*/ 0 w 240"/>
                  <a:gd name="T15" fmla="*/ 0 h 284"/>
                  <a:gd name="T16" fmla="*/ 0 w 240"/>
                  <a:gd name="T17" fmla="*/ 0 h 284"/>
                  <a:gd name="T18" fmla="*/ 0 w 240"/>
                  <a:gd name="T19" fmla="*/ 0 h 284"/>
                  <a:gd name="T20" fmla="*/ 0 w 240"/>
                  <a:gd name="T21" fmla="*/ 0 h 284"/>
                  <a:gd name="T22" fmla="*/ 0 w 240"/>
                  <a:gd name="T23" fmla="*/ 0 h 284"/>
                  <a:gd name="T24" fmla="*/ 0 w 240"/>
                  <a:gd name="T25" fmla="*/ 0 h 284"/>
                  <a:gd name="T26" fmla="*/ 0 w 240"/>
                  <a:gd name="T27" fmla="*/ 0 h 284"/>
                  <a:gd name="T28" fmla="*/ 0 w 240"/>
                  <a:gd name="T29" fmla="*/ 0 h 284"/>
                  <a:gd name="T30" fmla="*/ 0 w 240"/>
                  <a:gd name="T31" fmla="*/ 0 h 284"/>
                  <a:gd name="T32" fmla="*/ 0 w 240"/>
                  <a:gd name="T33" fmla="*/ 0 h 284"/>
                  <a:gd name="T34" fmla="*/ 0 w 240"/>
                  <a:gd name="T35" fmla="*/ 0 h 284"/>
                  <a:gd name="T36" fmla="*/ 0 w 240"/>
                  <a:gd name="T37" fmla="*/ 0 h 284"/>
                  <a:gd name="T38" fmla="*/ 0 w 240"/>
                  <a:gd name="T39" fmla="*/ 0 h 284"/>
                  <a:gd name="T40" fmla="*/ 0 w 240"/>
                  <a:gd name="T41" fmla="*/ 0 h 284"/>
                  <a:gd name="T42" fmla="*/ 0 w 240"/>
                  <a:gd name="T43" fmla="*/ 0 h 284"/>
                  <a:gd name="T44" fmla="*/ 0 w 240"/>
                  <a:gd name="T45" fmla="*/ 0 h 284"/>
                  <a:gd name="T46" fmla="*/ 0 w 240"/>
                  <a:gd name="T47" fmla="*/ 0 h 284"/>
                  <a:gd name="T48" fmla="*/ 0 w 240"/>
                  <a:gd name="T49" fmla="*/ 0 h 284"/>
                  <a:gd name="T50" fmla="*/ 0 w 240"/>
                  <a:gd name="T51" fmla="*/ 0 h 284"/>
                  <a:gd name="T52" fmla="*/ 0 w 240"/>
                  <a:gd name="T53" fmla="*/ 0 h 284"/>
                  <a:gd name="T54" fmla="*/ 0 w 240"/>
                  <a:gd name="T55" fmla="*/ 0 h 284"/>
                  <a:gd name="T56" fmla="*/ 0 w 240"/>
                  <a:gd name="T57" fmla="*/ 0 h 284"/>
                  <a:gd name="T58" fmla="*/ 0 w 240"/>
                  <a:gd name="T59" fmla="*/ 0 h 284"/>
                  <a:gd name="T60" fmla="*/ 0 w 240"/>
                  <a:gd name="T61" fmla="*/ 0 h 284"/>
                  <a:gd name="T62" fmla="*/ 0 w 240"/>
                  <a:gd name="T63" fmla="*/ 0 h 284"/>
                  <a:gd name="T64" fmla="*/ 0 w 240"/>
                  <a:gd name="T65" fmla="*/ 0 h 284"/>
                  <a:gd name="T66" fmla="*/ 0 w 240"/>
                  <a:gd name="T67" fmla="*/ 0 h 284"/>
                  <a:gd name="T68" fmla="*/ 0 w 240"/>
                  <a:gd name="T69" fmla="*/ 0 h 284"/>
                  <a:gd name="T70" fmla="*/ 0 w 240"/>
                  <a:gd name="T71" fmla="*/ 0 h 284"/>
                  <a:gd name="T72" fmla="*/ 0 w 240"/>
                  <a:gd name="T73" fmla="*/ 0 h 284"/>
                  <a:gd name="T74" fmla="*/ 0 w 240"/>
                  <a:gd name="T75" fmla="*/ 0 h 284"/>
                  <a:gd name="T76" fmla="*/ 0 w 240"/>
                  <a:gd name="T77" fmla="*/ 0 h 284"/>
                  <a:gd name="T78" fmla="*/ 0 w 240"/>
                  <a:gd name="T79" fmla="*/ 0 h 284"/>
                  <a:gd name="T80" fmla="*/ 0 w 240"/>
                  <a:gd name="T81" fmla="*/ 0 h 284"/>
                  <a:gd name="T82" fmla="*/ 0 w 240"/>
                  <a:gd name="T83" fmla="*/ 0 h 284"/>
                  <a:gd name="T84" fmla="*/ 0 w 240"/>
                  <a:gd name="T85" fmla="*/ 0 h 284"/>
                  <a:gd name="T86" fmla="*/ 0 w 240"/>
                  <a:gd name="T87" fmla="*/ 0 h 284"/>
                  <a:gd name="T88" fmla="*/ 0 w 240"/>
                  <a:gd name="T89" fmla="*/ 0 h 2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0"/>
                  <a:gd name="T136" fmla="*/ 0 h 284"/>
                  <a:gd name="T137" fmla="*/ 240 w 240"/>
                  <a:gd name="T138" fmla="*/ 284 h 2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0" h="284">
                    <a:moveTo>
                      <a:pt x="223" y="22"/>
                    </a:moveTo>
                    <a:lnTo>
                      <a:pt x="225" y="24"/>
                    </a:lnTo>
                    <a:lnTo>
                      <a:pt x="229" y="30"/>
                    </a:lnTo>
                    <a:lnTo>
                      <a:pt x="233" y="40"/>
                    </a:lnTo>
                    <a:lnTo>
                      <a:pt x="234" y="55"/>
                    </a:lnTo>
                    <a:lnTo>
                      <a:pt x="234" y="73"/>
                    </a:lnTo>
                    <a:lnTo>
                      <a:pt x="235" y="89"/>
                    </a:lnTo>
                    <a:lnTo>
                      <a:pt x="235" y="100"/>
                    </a:lnTo>
                    <a:lnTo>
                      <a:pt x="235" y="105"/>
                    </a:lnTo>
                    <a:lnTo>
                      <a:pt x="236" y="111"/>
                    </a:lnTo>
                    <a:lnTo>
                      <a:pt x="238" y="125"/>
                    </a:lnTo>
                    <a:lnTo>
                      <a:pt x="239" y="141"/>
                    </a:lnTo>
                    <a:lnTo>
                      <a:pt x="240" y="151"/>
                    </a:lnTo>
                    <a:lnTo>
                      <a:pt x="239" y="156"/>
                    </a:lnTo>
                    <a:lnTo>
                      <a:pt x="237" y="165"/>
                    </a:lnTo>
                    <a:lnTo>
                      <a:pt x="234" y="176"/>
                    </a:lnTo>
                    <a:lnTo>
                      <a:pt x="231" y="189"/>
                    </a:lnTo>
                    <a:lnTo>
                      <a:pt x="227" y="202"/>
                    </a:lnTo>
                    <a:lnTo>
                      <a:pt x="223" y="214"/>
                    </a:lnTo>
                    <a:lnTo>
                      <a:pt x="219" y="224"/>
                    </a:lnTo>
                    <a:lnTo>
                      <a:pt x="216" y="231"/>
                    </a:lnTo>
                    <a:lnTo>
                      <a:pt x="213" y="236"/>
                    </a:lnTo>
                    <a:lnTo>
                      <a:pt x="209" y="242"/>
                    </a:lnTo>
                    <a:lnTo>
                      <a:pt x="207" y="248"/>
                    </a:lnTo>
                    <a:lnTo>
                      <a:pt x="204" y="255"/>
                    </a:lnTo>
                    <a:lnTo>
                      <a:pt x="201" y="260"/>
                    </a:lnTo>
                    <a:lnTo>
                      <a:pt x="199" y="264"/>
                    </a:lnTo>
                    <a:lnTo>
                      <a:pt x="197" y="267"/>
                    </a:lnTo>
                    <a:lnTo>
                      <a:pt x="197" y="268"/>
                    </a:lnTo>
                    <a:lnTo>
                      <a:pt x="196" y="268"/>
                    </a:lnTo>
                    <a:lnTo>
                      <a:pt x="193" y="270"/>
                    </a:lnTo>
                    <a:lnTo>
                      <a:pt x="190" y="272"/>
                    </a:lnTo>
                    <a:lnTo>
                      <a:pt x="186" y="275"/>
                    </a:lnTo>
                    <a:lnTo>
                      <a:pt x="181" y="278"/>
                    </a:lnTo>
                    <a:lnTo>
                      <a:pt x="176" y="281"/>
                    </a:lnTo>
                    <a:lnTo>
                      <a:pt x="171" y="283"/>
                    </a:lnTo>
                    <a:lnTo>
                      <a:pt x="166" y="284"/>
                    </a:lnTo>
                    <a:lnTo>
                      <a:pt x="162" y="284"/>
                    </a:lnTo>
                    <a:lnTo>
                      <a:pt x="157" y="284"/>
                    </a:lnTo>
                    <a:lnTo>
                      <a:pt x="151" y="284"/>
                    </a:lnTo>
                    <a:lnTo>
                      <a:pt x="146" y="284"/>
                    </a:lnTo>
                    <a:lnTo>
                      <a:pt x="140" y="283"/>
                    </a:lnTo>
                    <a:lnTo>
                      <a:pt x="134" y="283"/>
                    </a:lnTo>
                    <a:lnTo>
                      <a:pt x="128" y="282"/>
                    </a:lnTo>
                    <a:lnTo>
                      <a:pt x="123" y="282"/>
                    </a:lnTo>
                    <a:lnTo>
                      <a:pt x="118" y="280"/>
                    </a:lnTo>
                    <a:lnTo>
                      <a:pt x="113" y="279"/>
                    </a:lnTo>
                    <a:lnTo>
                      <a:pt x="107" y="277"/>
                    </a:lnTo>
                    <a:lnTo>
                      <a:pt x="101" y="274"/>
                    </a:lnTo>
                    <a:lnTo>
                      <a:pt x="95" y="271"/>
                    </a:lnTo>
                    <a:lnTo>
                      <a:pt x="89" y="268"/>
                    </a:lnTo>
                    <a:lnTo>
                      <a:pt x="82" y="264"/>
                    </a:lnTo>
                    <a:lnTo>
                      <a:pt x="75" y="260"/>
                    </a:lnTo>
                    <a:lnTo>
                      <a:pt x="68" y="255"/>
                    </a:lnTo>
                    <a:lnTo>
                      <a:pt x="62" y="251"/>
                    </a:lnTo>
                    <a:lnTo>
                      <a:pt x="58" y="246"/>
                    </a:lnTo>
                    <a:lnTo>
                      <a:pt x="53" y="241"/>
                    </a:lnTo>
                    <a:lnTo>
                      <a:pt x="50" y="236"/>
                    </a:lnTo>
                    <a:lnTo>
                      <a:pt x="47" y="232"/>
                    </a:lnTo>
                    <a:lnTo>
                      <a:pt x="45" y="228"/>
                    </a:lnTo>
                    <a:lnTo>
                      <a:pt x="43" y="225"/>
                    </a:lnTo>
                    <a:lnTo>
                      <a:pt x="39" y="219"/>
                    </a:lnTo>
                    <a:lnTo>
                      <a:pt x="36" y="213"/>
                    </a:lnTo>
                    <a:lnTo>
                      <a:pt x="34" y="208"/>
                    </a:lnTo>
                    <a:lnTo>
                      <a:pt x="34" y="207"/>
                    </a:lnTo>
                    <a:lnTo>
                      <a:pt x="28" y="188"/>
                    </a:lnTo>
                    <a:lnTo>
                      <a:pt x="25" y="188"/>
                    </a:lnTo>
                    <a:lnTo>
                      <a:pt x="22" y="188"/>
                    </a:lnTo>
                    <a:lnTo>
                      <a:pt x="19" y="187"/>
                    </a:lnTo>
                    <a:lnTo>
                      <a:pt x="15" y="184"/>
                    </a:lnTo>
                    <a:lnTo>
                      <a:pt x="11" y="180"/>
                    </a:lnTo>
                    <a:lnTo>
                      <a:pt x="8" y="174"/>
                    </a:lnTo>
                    <a:lnTo>
                      <a:pt x="5" y="165"/>
                    </a:lnTo>
                    <a:lnTo>
                      <a:pt x="2" y="145"/>
                    </a:lnTo>
                    <a:lnTo>
                      <a:pt x="0" y="129"/>
                    </a:lnTo>
                    <a:lnTo>
                      <a:pt x="2" y="118"/>
                    </a:lnTo>
                    <a:lnTo>
                      <a:pt x="7" y="112"/>
                    </a:lnTo>
                    <a:lnTo>
                      <a:pt x="11" y="111"/>
                    </a:lnTo>
                    <a:lnTo>
                      <a:pt x="14" y="111"/>
                    </a:lnTo>
                    <a:lnTo>
                      <a:pt x="17" y="111"/>
                    </a:lnTo>
                    <a:lnTo>
                      <a:pt x="20" y="111"/>
                    </a:lnTo>
                    <a:lnTo>
                      <a:pt x="22" y="112"/>
                    </a:lnTo>
                    <a:lnTo>
                      <a:pt x="25" y="114"/>
                    </a:lnTo>
                    <a:lnTo>
                      <a:pt x="26" y="116"/>
                    </a:lnTo>
                    <a:lnTo>
                      <a:pt x="28" y="120"/>
                    </a:lnTo>
                    <a:lnTo>
                      <a:pt x="29" y="126"/>
                    </a:lnTo>
                    <a:lnTo>
                      <a:pt x="30" y="129"/>
                    </a:lnTo>
                    <a:lnTo>
                      <a:pt x="30" y="130"/>
                    </a:lnTo>
                    <a:lnTo>
                      <a:pt x="31" y="132"/>
                    </a:lnTo>
                    <a:lnTo>
                      <a:pt x="33" y="136"/>
                    </a:lnTo>
                    <a:lnTo>
                      <a:pt x="36" y="138"/>
                    </a:lnTo>
                    <a:lnTo>
                      <a:pt x="40" y="132"/>
                    </a:lnTo>
                    <a:lnTo>
                      <a:pt x="42" y="126"/>
                    </a:lnTo>
                    <a:lnTo>
                      <a:pt x="44" y="119"/>
                    </a:lnTo>
                    <a:lnTo>
                      <a:pt x="47" y="111"/>
                    </a:lnTo>
                    <a:lnTo>
                      <a:pt x="50" y="102"/>
                    </a:lnTo>
                    <a:lnTo>
                      <a:pt x="53" y="94"/>
                    </a:lnTo>
                    <a:lnTo>
                      <a:pt x="56" y="88"/>
                    </a:lnTo>
                    <a:lnTo>
                      <a:pt x="59" y="82"/>
                    </a:lnTo>
                    <a:lnTo>
                      <a:pt x="61" y="79"/>
                    </a:lnTo>
                    <a:lnTo>
                      <a:pt x="62" y="71"/>
                    </a:lnTo>
                    <a:lnTo>
                      <a:pt x="60" y="59"/>
                    </a:lnTo>
                    <a:lnTo>
                      <a:pt x="57" y="47"/>
                    </a:lnTo>
                    <a:lnTo>
                      <a:pt x="57" y="39"/>
                    </a:lnTo>
                    <a:lnTo>
                      <a:pt x="63" y="30"/>
                    </a:lnTo>
                    <a:lnTo>
                      <a:pt x="69" y="21"/>
                    </a:lnTo>
                    <a:lnTo>
                      <a:pt x="75" y="15"/>
                    </a:lnTo>
                    <a:lnTo>
                      <a:pt x="82" y="9"/>
                    </a:lnTo>
                    <a:lnTo>
                      <a:pt x="88" y="5"/>
                    </a:lnTo>
                    <a:lnTo>
                      <a:pt x="94" y="2"/>
                    </a:lnTo>
                    <a:lnTo>
                      <a:pt x="101" y="1"/>
                    </a:lnTo>
                    <a:lnTo>
                      <a:pt x="107" y="0"/>
                    </a:lnTo>
                    <a:lnTo>
                      <a:pt x="113" y="0"/>
                    </a:lnTo>
                    <a:lnTo>
                      <a:pt x="119" y="1"/>
                    </a:lnTo>
                    <a:lnTo>
                      <a:pt x="125" y="1"/>
                    </a:lnTo>
                    <a:lnTo>
                      <a:pt x="131" y="2"/>
                    </a:lnTo>
                    <a:lnTo>
                      <a:pt x="136" y="3"/>
                    </a:lnTo>
                    <a:lnTo>
                      <a:pt x="140" y="5"/>
                    </a:lnTo>
                    <a:lnTo>
                      <a:pt x="145" y="8"/>
                    </a:lnTo>
                    <a:lnTo>
                      <a:pt x="149" y="12"/>
                    </a:lnTo>
                    <a:lnTo>
                      <a:pt x="153" y="14"/>
                    </a:lnTo>
                    <a:lnTo>
                      <a:pt x="158" y="17"/>
                    </a:lnTo>
                    <a:lnTo>
                      <a:pt x="163" y="18"/>
                    </a:lnTo>
                    <a:lnTo>
                      <a:pt x="168" y="18"/>
                    </a:lnTo>
                    <a:lnTo>
                      <a:pt x="174" y="18"/>
                    </a:lnTo>
                    <a:lnTo>
                      <a:pt x="181" y="18"/>
                    </a:lnTo>
                    <a:lnTo>
                      <a:pt x="188" y="17"/>
                    </a:lnTo>
                    <a:lnTo>
                      <a:pt x="195" y="17"/>
                    </a:lnTo>
                    <a:lnTo>
                      <a:pt x="201" y="16"/>
                    </a:lnTo>
                    <a:lnTo>
                      <a:pt x="206" y="16"/>
                    </a:lnTo>
                    <a:lnTo>
                      <a:pt x="210" y="15"/>
                    </a:lnTo>
                    <a:lnTo>
                      <a:pt x="214" y="15"/>
                    </a:lnTo>
                    <a:lnTo>
                      <a:pt x="216" y="16"/>
                    </a:lnTo>
                    <a:lnTo>
                      <a:pt x="218" y="17"/>
                    </a:lnTo>
                    <a:lnTo>
                      <a:pt x="220" y="19"/>
                    </a:lnTo>
                    <a:lnTo>
                      <a:pt x="223" y="22"/>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grpSp>
        <p:nvGrpSpPr>
          <p:cNvPr id="7" name="Group 923"/>
          <p:cNvGrpSpPr>
            <a:grpSpLocks/>
          </p:cNvGrpSpPr>
          <p:nvPr/>
        </p:nvGrpSpPr>
        <p:grpSpPr bwMode="auto">
          <a:xfrm>
            <a:off x="7650163" y="1125538"/>
            <a:ext cx="1179512" cy="876300"/>
            <a:chOff x="10693400" y="990600"/>
            <a:chExt cx="1677986" cy="1247775"/>
          </a:xfrm>
        </p:grpSpPr>
        <p:sp>
          <p:nvSpPr>
            <p:cNvPr id="1298705" name="Oval 273"/>
            <p:cNvSpPr>
              <a:spLocks noChangeArrowheads="1"/>
            </p:cNvSpPr>
            <p:nvPr/>
          </p:nvSpPr>
          <p:spPr bwMode="auto">
            <a:xfrm>
              <a:off x="10953115" y="1123967"/>
              <a:ext cx="140020" cy="117544"/>
            </a:xfrm>
            <a:prstGeom prst="ellipse">
              <a:avLst/>
            </a:prstGeom>
            <a:solidFill>
              <a:srgbClr val="B45900"/>
            </a:solid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06" name="Oval 274"/>
            <p:cNvSpPr>
              <a:spLocks noChangeArrowheads="1"/>
            </p:cNvSpPr>
            <p:nvPr/>
          </p:nvSpPr>
          <p:spPr bwMode="auto">
            <a:xfrm>
              <a:off x="11456737" y="990600"/>
              <a:ext cx="140020" cy="115283"/>
            </a:xfrm>
            <a:prstGeom prst="ellipse">
              <a:avLst/>
            </a:prstGeom>
            <a:solidFill>
              <a:srgbClr val="B45900"/>
            </a:solid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07" name="Oval 275"/>
            <p:cNvSpPr>
              <a:spLocks noChangeArrowheads="1"/>
            </p:cNvSpPr>
            <p:nvPr/>
          </p:nvSpPr>
          <p:spPr bwMode="auto">
            <a:xfrm>
              <a:off x="10693400" y="1589622"/>
              <a:ext cx="142278" cy="115284"/>
            </a:xfrm>
            <a:prstGeom prst="ellipse">
              <a:avLst/>
            </a:prstGeom>
            <a:solidFill>
              <a:srgbClr val="B45900"/>
            </a:solid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08" name="AutoShape 276"/>
            <p:cNvSpPr>
              <a:spLocks noChangeArrowheads="1"/>
            </p:cNvSpPr>
            <p:nvPr/>
          </p:nvSpPr>
          <p:spPr bwMode="auto">
            <a:xfrm rot="20388678">
              <a:off x="11206055" y="1029027"/>
              <a:ext cx="110662" cy="103981"/>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09" name="AutoShape 277"/>
            <p:cNvSpPr>
              <a:spLocks noChangeArrowheads="1"/>
            </p:cNvSpPr>
            <p:nvPr/>
          </p:nvSpPr>
          <p:spPr bwMode="auto">
            <a:xfrm rot="1334422">
              <a:off x="10799544" y="1322887"/>
              <a:ext cx="110662" cy="10850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10" name="AutoShape 278"/>
            <p:cNvSpPr>
              <a:spLocks noChangeArrowheads="1"/>
            </p:cNvSpPr>
            <p:nvPr/>
          </p:nvSpPr>
          <p:spPr bwMode="auto">
            <a:xfrm rot="1477655">
              <a:off x="11750328" y="1029027"/>
              <a:ext cx="108403" cy="10624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11" name="AutoShape 279"/>
            <p:cNvSpPr>
              <a:spLocks noChangeArrowheads="1"/>
            </p:cNvSpPr>
            <p:nvPr/>
          </p:nvSpPr>
          <p:spPr bwMode="auto">
            <a:xfrm rot="20184264">
              <a:off x="10804061" y="1806626"/>
              <a:ext cx="103886" cy="10624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12" name="Oval 280"/>
            <p:cNvSpPr>
              <a:spLocks noChangeArrowheads="1"/>
            </p:cNvSpPr>
            <p:nvPr/>
          </p:nvSpPr>
          <p:spPr bwMode="auto">
            <a:xfrm>
              <a:off x="11991976" y="1146571"/>
              <a:ext cx="142280" cy="117544"/>
            </a:xfrm>
            <a:prstGeom prst="ellipse">
              <a:avLst/>
            </a:prstGeom>
            <a:solidFill>
              <a:srgbClr val="B45900"/>
            </a:solid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44273" name="Oval 281"/>
            <p:cNvSpPr>
              <a:spLocks noChangeArrowheads="1"/>
            </p:cNvSpPr>
            <p:nvPr/>
          </p:nvSpPr>
          <p:spPr bwMode="auto">
            <a:xfrm>
              <a:off x="10848920" y="1130221"/>
              <a:ext cx="1357569" cy="974211"/>
            </a:xfrm>
            <a:prstGeom prst="ellipse">
              <a:avLst/>
            </a:prstGeom>
            <a:solidFill>
              <a:srgbClr val="F6E8EA"/>
            </a:solidFill>
            <a:ln w="38100">
              <a:solidFill>
                <a:srgbClr val="B45900"/>
              </a:solidFill>
              <a:round/>
              <a:headEnd/>
              <a:tailEnd/>
            </a:ln>
          </p:spPr>
          <p:txBody>
            <a:bodyPr wrap="none" anchor="ct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kumimoji="0" lang="en-US" altLang="zh-TW" sz="2400">
                <a:latin typeface="Times" panose="02020603050405020304" pitchFamily="18" charset="0"/>
                <a:ea typeface="MS PGothic" panose="020B0600070205080204" pitchFamily="34" charset="-128"/>
              </a:endParaRPr>
            </a:p>
          </p:txBody>
        </p:sp>
        <p:sp>
          <p:nvSpPr>
            <p:cNvPr id="44274" name="Line 282"/>
            <p:cNvSpPr>
              <a:spLocks noChangeShapeType="1"/>
            </p:cNvSpPr>
            <p:nvPr/>
          </p:nvSpPr>
          <p:spPr bwMode="auto">
            <a:xfrm flipH="1">
              <a:off x="11323279" y="1331782"/>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75" name="Line 283"/>
            <p:cNvSpPr>
              <a:spLocks noChangeShapeType="1"/>
            </p:cNvSpPr>
            <p:nvPr/>
          </p:nvSpPr>
          <p:spPr bwMode="auto">
            <a:xfrm flipH="1">
              <a:off x="11393303" y="1493031"/>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76" name="Line 284"/>
            <p:cNvSpPr>
              <a:spLocks noChangeShapeType="1"/>
            </p:cNvSpPr>
            <p:nvPr/>
          </p:nvSpPr>
          <p:spPr bwMode="auto">
            <a:xfrm flipH="1">
              <a:off x="11483657" y="1658758"/>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77" name="Line 285"/>
            <p:cNvSpPr>
              <a:spLocks noChangeShapeType="1"/>
            </p:cNvSpPr>
            <p:nvPr/>
          </p:nvSpPr>
          <p:spPr bwMode="auto">
            <a:xfrm flipH="1">
              <a:off x="11528834" y="1739383"/>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78" name="Line 286"/>
            <p:cNvSpPr>
              <a:spLocks noChangeShapeType="1"/>
            </p:cNvSpPr>
            <p:nvPr/>
          </p:nvSpPr>
          <p:spPr bwMode="auto">
            <a:xfrm flipH="1">
              <a:off x="11603376" y="1820007"/>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79" name="Line 287"/>
            <p:cNvSpPr>
              <a:spLocks noChangeShapeType="1"/>
            </p:cNvSpPr>
            <p:nvPr/>
          </p:nvSpPr>
          <p:spPr bwMode="auto">
            <a:xfrm flipH="1">
              <a:off x="11705024" y="1902871"/>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80" name="Line 288"/>
            <p:cNvSpPr>
              <a:spLocks noChangeShapeType="1"/>
            </p:cNvSpPr>
            <p:nvPr/>
          </p:nvSpPr>
          <p:spPr bwMode="auto">
            <a:xfrm flipH="1">
              <a:off x="11323279" y="1412406"/>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81" name="Line 289"/>
            <p:cNvSpPr>
              <a:spLocks noChangeShapeType="1"/>
            </p:cNvSpPr>
            <p:nvPr/>
          </p:nvSpPr>
          <p:spPr bwMode="auto">
            <a:xfrm flipH="1">
              <a:off x="11447516" y="1573655"/>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82" name="AutoShape 290"/>
            <p:cNvSpPr>
              <a:spLocks noChangeArrowheads="1"/>
            </p:cNvSpPr>
            <p:nvPr/>
          </p:nvSpPr>
          <p:spPr bwMode="auto">
            <a:xfrm>
              <a:off x="10837625" y="1121263"/>
              <a:ext cx="788339" cy="983169"/>
            </a:xfrm>
            <a:prstGeom prst="moon">
              <a:avLst>
                <a:gd name="adj" fmla="val 50000"/>
              </a:avLst>
            </a:prstGeom>
            <a:solidFill>
              <a:srgbClr val="B45900"/>
            </a:solidFill>
            <a:ln w="9525">
              <a:solidFill>
                <a:srgbClr val="B459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kumimoji="0" lang="en-US" altLang="zh-TW" sz="2400">
                <a:latin typeface="Times" panose="02020603050405020304" pitchFamily="18" charset="0"/>
                <a:ea typeface="MS PGothic" panose="020B0600070205080204" pitchFamily="34" charset="-128"/>
              </a:endParaRPr>
            </a:p>
          </p:txBody>
        </p:sp>
        <p:grpSp>
          <p:nvGrpSpPr>
            <p:cNvPr id="8" name="Group 291"/>
            <p:cNvGrpSpPr>
              <a:grpSpLocks/>
            </p:cNvGrpSpPr>
            <p:nvPr/>
          </p:nvGrpSpPr>
          <p:grpSpPr bwMode="auto">
            <a:xfrm>
              <a:off x="10905391" y="1591571"/>
              <a:ext cx="928388" cy="394164"/>
              <a:chOff x="3010" y="2248"/>
              <a:chExt cx="431" cy="187"/>
            </a:xfrm>
            <a:solidFill>
              <a:srgbClr val="B45900"/>
            </a:solidFill>
          </p:grpSpPr>
          <p:sp>
            <p:nvSpPr>
              <p:cNvPr id="244185" name="Freeform 292"/>
              <p:cNvSpPr>
                <a:spLocks/>
              </p:cNvSpPr>
              <p:nvPr/>
            </p:nvSpPr>
            <p:spPr bwMode="auto">
              <a:xfrm rot="21393792" flipH="1">
                <a:off x="3010" y="2248"/>
                <a:ext cx="431" cy="186"/>
              </a:xfrm>
              <a:custGeom>
                <a:avLst/>
                <a:gdLst>
                  <a:gd name="T0" fmla="*/ 0 w 906"/>
                  <a:gd name="T1" fmla="*/ 0 h 427"/>
                  <a:gd name="T2" fmla="*/ 0 w 906"/>
                  <a:gd name="T3" fmla="*/ 0 h 427"/>
                  <a:gd name="T4" fmla="*/ 0 w 906"/>
                  <a:gd name="T5" fmla="*/ 0 h 427"/>
                  <a:gd name="T6" fmla="*/ 0 w 906"/>
                  <a:gd name="T7" fmla="*/ 0 h 427"/>
                  <a:gd name="T8" fmla="*/ 0 w 906"/>
                  <a:gd name="T9" fmla="*/ 0 h 427"/>
                  <a:gd name="T10" fmla="*/ 0 w 906"/>
                  <a:gd name="T11" fmla="*/ 0 h 427"/>
                  <a:gd name="T12" fmla="*/ 0 w 906"/>
                  <a:gd name="T13" fmla="*/ 0 h 427"/>
                  <a:gd name="T14" fmla="*/ 0 w 906"/>
                  <a:gd name="T15" fmla="*/ 0 h 427"/>
                  <a:gd name="T16" fmla="*/ 0 w 906"/>
                  <a:gd name="T17" fmla="*/ 0 h 427"/>
                  <a:gd name="T18" fmla="*/ 0 w 906"/>
                  <a:gd name="T19" fmla="*/ 0 h 427"/>
                  <a:gd name="T20" fmla="*/ 0 w 906"/>
                  <a:gd name="T21" fmla="*/ 0 h 427"/>
                  <a:gd name="T22" fmla="*/ 0 w 906"/>
                  <a:gd name="T23" fmla="*/ 0 h 427"/>
                  <a:gd name="T24" fmla="*/ 0 w 906"/>
                  <a:gd name="T25" fmla="*/ 0 h 427"/>
                  <a:gd name="T26" fmla="*/ 0 w 906"/>
                  <a:gd name="T27" fmla="*/ 0 h 427"/>
                  <a:gd name="T28" fmla="*/ 0 w 906"/>
                  <a:gd name="T29" fmla="*/ 0 h 427"/>
                  <a:gd name="T30" fmla="*/ 0 w 906"/>
                  <a:gd name="T31" fmla="*/ 0 h 427"/>
                  <a:gd name="T32" fmla="*/ 0 w 906"/>
                  <a:gd name="T33" fmla="*/ 0 h 427"/>
                  <a:gd name="T34" fmla="*/ 0 w 906"/>
                  <a:gd name="T35" fmla="*/ 0 h 427"/>
                  <a:gd name="T36" fmla="*/ 0 w 906"/>
                  <a:gd name="T37" fmla="*/ 0 h 427"/>
                  <a:gd name="T38" fmla="*/ 0 w 906"/>
                  <a:gd name="T39" fmla="*/ 0 h 427"/>
                  <a:gd name="T40" fmla="*/ 0 w 906"/>
                  <a:gd name="T41" fmla="*/ 0 h 427"/>
                  <a:gd name="T42" fmla="*/ 0 w 906"/>
                  <a:gd name="T43" fmla="*/ 0 h 427"/>
                  <a:gd name="T44" fmla="*/ 0 w 906"/>
                  <a:gd name="T45" fmla="*/ 0 h 427"/>
                  <a:gd name="T46" fmla="*/ 0 w 906"/>
                  <a:gd name="T47" fmla="*/ 0 h 427"/>
                  <a:gd name="T48" fmla="*/ 0 w 906"/>
                  <a:gd name="T49" fmla="*/ 0 h 427"/>
                  <a:gd name="T50" fmla="*/ 0 w 906"/>
                  <a:gd name="T51" fmla="*/ 0 h 427"/>
                  <a:gd name="T52" fmla="*/ 0 w 906"/>
                  <a:gd name="T53" fmla="*/ 0 h 427"/>
                  <a:gd name="T54" fmla="*/ 0 w 906"/>
                  <a:gd name="T55" fmla="*/ 0 h 427"/>
                  <a:gd name="T56" fmla="*/ 0 w 906"/>
                  <a:gd name="T57" fmla="*/ 0 h 427"/>
                  <a:gd name="T58" fmla="*/ 0 w 906"/>
                  <a:gd name="T59" fmla="*/ 0 h 427"/>
                  <a:gd name="T60" fmla="*/ 0 w 906"/>
                  <a:gd name="T61" fmla="*/ 0 h 427"/>
                  <a:gd name="T62" fmla="*/ 0 w 906"/>
                  <a:gd name="T63" fmla="*/ 0 h 427"/>
                  <a:gd name="T64" fmla="*/ 0 w 906"/>
                  <a:gd name="T65" fmla="*/ 0 h 427"/>
                  <a:gd name="T66" fmla="*/ 0 w 906"/>
                  <a:gd name="T67" fmla="*/ 0 h 427"/>
                  <a:gd name="T68" fmla="*/ 0 w 906"/>
                  <a:gd name="T69" fmla="*/ 0 h 427"/>
                  <a:gd name="T70" fmla="*/ 0 w 906"/>
                  <a:gd name="T71" fmla="*/ 0 h 427"/>
                  <a:gd name="T72" fmla="*/ 0 w 906"/>
                  <a:gd name="T73" fmla="*/ 0 h 427"/>
                  <a:gd name="T74" fmla="*/ 0 w 906"/>
                  <a:gd name="T75" fmla="*/ 0 h 427"/>
                  <a:gd name="T76" fmla="*/ 0 w 906"/>
                  <a:gd name="T77" fmla="*/ 0 h 427"/>
                  <a:gd name="T78" fmla="*/ 0 w 906"/>
                  <a:gd name="T79" fmla="*/ 0 h 427"/>
                  <a:gd name="T80" fmla="*/ 0 w 906"/>
                  <a:gd name="T81" fmla="*/ 0 h 427"/>
                  <a:gd name="T82" fmla="*/ 0 w 906"/>
                  <a:gd name="T83" fmla="*/ 0 h 427"/>
                  <a:gd name="T84" fmla="*/ 0 w 906"/>
                  <a:gd name="T85" fmla="*/ 0 h 427"/>
                  <a:gd name="T86" fmla="*/ 0 w 906"/>
                  <a:gd name="T87" fmla="*/ 0 h 427"/>
                  <a:gd name="T88" fmla="*/ 0 w 906"/>
                  <a:gd name="T89" fmla="*/ 0 h 427"/>
                  <a:gd name="T90" fmla="*/ 0 w 906"/>
                  <a:gd name="T91" fmla="*/ 0 h 427"/>
                  <a:gd name="T92" fmla="*/ 0 w 906"/>
                  <a:gd name="T93" fmla="*/ 0 h 427"/>
                  <a:gd name="T94" fmla="*/ 0 w 906"/>
                  <a:gd name="T95" fmla="*/ 0 h 427"/>
                  <a:gd name="T96" fmla="*/ 0 w 906"/>
                  <a:gd name="T97" fmla="*/ 0 h 427"/>
                  <a:gd name="T98" fmla="*/ 0 w 906"/>
                  <a:gd name="T99" fmla="*/ 0 h 427"/>
                  <a:gd name="T100" fmla="*/ 0 w 906"/>
                  <a:gd name="T101" fmla="*/ 0 h 427"/>
                  <a:gd name="T102" fmla="*/ 0 w 906"/>
                  <a:gd name="T103" fmla="*/ 0 h 427"/>
                  <a:gd name="T104" fmla="*/ 0 w 906"/>
                  <a:gd name="T105" fmla="*/ 0 h 427"/>
                  <a:gd name="T106" fmla="*/ 0 w 906"/>
                  <a:gd name="T107" fmla="*/ 0 h 427"/>
                  <a:gd name="T108" fmla="*/ 0 w 906"/>
                  <a:gd name="T109" fmla="*/ 0 h 427"/>
                  <a:gd name="T110" fmla="*/ 0 w 906"/>
                  <a:gd name="T111" fmla="*/ 0 h 427"/>
                  <a:gd name="T112" fmla="*/ 0 w 906"/>
                  <a:gd name="T113" fmla="*/ 0 h 427"/>
                  <a:gd name="T114" fmla="*/ 0 w 906"/>
                  <a:gd name="T115" fmla="*/ 0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86" name="Freeform 293"/>
              <p:cNvSpPr>
                <a:spLocks/>
              </p:cNvSpPr>
              <p:nvPr/>
            </p:nvSpPr>
            <p:spPr bwMode="auto">
              <a:xfrm rot="21393792" flipH="1">
                <a:off x="3262" y="2397"/>
                <a:ext cx="30" cy="32"/>
              </a:xfrm>
              <a:custGeom>
                <a:avLst/>
                <a:gdLst>
                  <a:gd name="T0" fmla="*/ 0 w 63"/>
                  <a:gd name="T1" fmla="*/ 0 h 74"/>
                  <a:gd name="T2" fmla="*/ 0 w 63"/>
                  <a:gd name="T3" fmla="*/ 0 h 74"/>
                  <a:gd name="T4" fmla="*/ 0 w 63"/>
                  <a:gd name="T5" fmla="*/ 0 h 74"/>
                  <a:gd name="T6" fmla="*/ 0 w 63"/>
                  <a:gd name="T7" fmla="*/ 0 h 74"/>
                  <a:gd name="T8" fmla="*/ 0 w 63"/>
                  <a:gd name="T9" fmla="*/ 0 h 74"/>
                  <a:gd name="T10" fmla="*/ 0 w 63"/>
                  <a:gd name="T11" fmla="*/ 0 h 74"/>
                  <a:gd name="T12" fmla="*/ 0 w 63"/>
                  <a:gd name="T13" fmla="*/ 0 h 74"/>
                  <a:gd name="T14" fmla="*/ 0 w 63"/>
                  <a:gd name="T15" fmla="*/ 0 h 74"/>
                  <a:gd name="T16" fmla="*/ 0 w 63"/>
                  <a:gd name="T17" fmla="*/ 0 h 74"/>
                  <a:gd name="T18" fmla="*/ 0 w 63"/>
                  <a:gd name="T19" fmla="*/ 0 h 74"/>
                  <a:gd name="T20" fmla="*/ 0 w 63"/>
                  <a:gd name="T21" fmla="*/ 0 h 74"/>
                  <a:gd name="T22" fmla="*/ 0 w 63"/>
                  <a:gd name="T23" fmla="*/ 0 h 74"/>
                  <a:gd name="T24" fmla="*/ 0 w 63"/>
                  <a:gd name="T25" fmla="*/ 0 h 74"/>
                  <a:gd name="T26" fmla="*/ 0 w 63"/>
                  <a:gd name="T27" fmla="*/ 0 h 74"/>
                  <a:gd name="T28" fmla="*/ 0 w 63"/>
                  <a:gd name="T29" fmla="*/ 0 h 74"/>
                  <a:gd name="T30" fmla="*/ 0 w 63"/>
                  <a:gd name="T31" fmla="*/ 0 h 74"/>
                  <a:gd name="T32" fmla="*/ 0 w 63"/>
                  <a:gd name="T33" fmla="*/ 0 h 74"/>
                  <a:gd name="T34" fmla="*/ 0 w 63"/>
                  <a:gd name="T35" fmla="*/ 0 h 74"/>
                  <a:gd name="T36" fmla="*/ 0 w 63"/>
                  <a:gd name="T37" fmla="*/ 0 h 74"/>
                  <a:gd name="T38" fmla="*/ 0 w 63"/>
                  <a:gd name="T39" fmla="*/ 0 h 74"/>
                  <a:gd name="T40" fmla="*/ 0 w 63"/>
                  <a:gd name="T41" fmla="*/ 0 h 74"/>
                  <a:gd name="T42" fmla="*/ 0 w 63"/>
                  <a:gd name="T43" fmla="*/ 0 h 74"/>
                  <a:gd name="T44" fmla="*/ 0 w 63"/>
                  <a:gd name="T45" fmla="*/ 0 h 74"/>
                  <a:gd name="T46" fmla="*/ 0 w 63"/>
                  <a:gd name="T47" fmla="*/ 0 h 74"/>
                  <a:gd name="T48" fmla="*/ 0 w 63"/>
                  <a:gd name="T49" fmla="*/ 0 h 74"/>
                  <a:gd name="T50" fmla="*/ 0 w 63"/>
                  <a:gd name="T51" fmla="*/ 0 h 74"/>
                  <a:gd name="T52" fmla="*/ 0 w 63"/>
                  <a:gd name="T53" fmla="*/ 0 h 74"/>
                  <a:gd name="T54" fmla="*/ 0 w 63"/>
                  <a:gd name="T55" fmla="*/ 0 h 74"/>
                  <a:gd name="T56" fmla="*/ 0 w 63"/>
                  <a:gd name="T57" fmla="*/ 0 h 74"/>
                  <a:gd name="T58" fmla="*/ 0 w 63"/>
                  <a:gd name="T59" fmla="*/ 0 h 74"/>
                  <a:gd name="T60" fmla="*/ 0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87" name="Freeform 294"/>
              <p:cNvSpPr>
                <a:spLocks/>
              </p:cNvSpPr>
              <p:nvPr/>
            </p:nvSpPr>
            <p:spPr bwMode="auto">
              <a:xfrm rot="21393792" flipH="1">
                <a:off x="3139" y="2396"/>
                <a:ext cx="39" cy="39"/>
              </a:xfrm>
              <a:custGeom>
                <a:avLst/>
                <a:gdLst>
                  <a:gd name="T0" fmla="*/ 0 w 82"/>
                  <a:gd name="T1" fmla="*/ 0 h 89"/>
                  <a:gd name="T2" fmla="*/ 0 w 82"/>
                  <a:gd name="T3" fmla="*/ 0 h 89"/>
                  <a:gd name="T4" fmla="*/ 0 w 82"/>
                  <a:gd name="T5" fmla="*/ 0 h 89"/>
                  <a:gd name="T6" fmla="*/ 0 w 82"/>
                  <a:gd name="T7" fmla="*/ 0 h 89"/>
                  <a:gd name="T8" fmla="*/ 0 w 82"/>
                  <a:gd name="T9" fmla="*/ 0 h 89"/>
                  <a:gd name="T10" fmla="*/ 0 w 82"/>
                  <a:gd name="T11" fmla="*/ 0 h 89"/>
                  <a:gd name="T12" fmla="*/ 0 w 82"/>
                  <a:gd name="T13" fmla="*/ 0 h 89"/>
                  <a:gd name="T14" fmla="*/ 0 w 82"/>
                  <a:gd name="T15" fmla="*/ 0 h 89"/>
                  <a:gd name="T16" fmla="*/ 0 w 82"/>
                  <a:gd name="T17" fmla="*/ 0 h 89"/>
                  <a:gd name="T18" fmla="*/ 0 w 82"/>
                  <a:gd name="T19" fmla="*/ 0 h 89"/>
                  <a:gd name="T20" fmla="*/ 0 w 82"/>
                  <a:gd name="T21" fmla="*/ 0 h 89"/>
                  <a:gd name="T22" fmla="*/ 0 w 82"/>
                  <a:gd name="T23" fmla="*/ 0 h 89"/>
                  <a:gd name="T24" fmla="*/ 0 w 82"/>
                  <a:gd name="T25" fmla="*/ 0 h 89"/>
                  <a:gd name="T26" fmla="*/ 0 w 82"/>
                  <a:gd name="T27" fmla="*/ 0 h 89"/>
                  <a:gd name="T28" fmla="*/ 0 w 82"/>
                  <a:gd name="T29" fmla="*/ 0 h 89"/>
                  <a:gd name="T30" fmla="*/ 0 w 82"/>
                  <a:gd name="T31" fmla="*/ 0 h 89"/>
                  <a:gd name="T32" fmla="*/ 0 w 82"/>
                  <a:gd name="T33" fmla="*/ 0 h 89"/>
                  <a:gd name="T34" fmla="*/ 0 w 82"/>
                  <a:gd name="T35" fmla="*/ 0 h 89"/>
                  <a:gd name="T36" fmla="*/ 0 w 82"/>
                  <a:gd name="T37" fmla="*/ 0 h 89"/>
                  <a:gd name="T38" fmla="*/ 0 w 82"/>
                  <a:gd name="T39" fmla="*/ 0 h 89"/>
                  <a:gd name="T40" fmla="*/ 0 w 82"/>
                  <a:gd name="T41" fmla="*/ 0 h 89"/>
                  <a:gd name="T42" fmla="*/ 0 w 82"/>
                  <a:gd name="T43" fmla="*/ 0 h 89"/>
                  <a:gd name="T44" fmla="*/ 0 w 82"/>
                  <a:gd name="T45" fmla="*/ 0 h 89"/>
                  <a:gd name="T46" fmla="*/ 0 w 82"/>
                  <a:gd name="T47" fmla="*/ 0 h 89"/>
                  <a:gd name="T48" fmla="*/ 0 w 82"/>
                  <a:gd name="T49" fmla="*/ 0 h 89"/>
                  <a:gd name="T50" fmla="*/ 0 w 82"/>
                  <a:gd name="T51" fmla="*/ 0 h 89"/>
                  <a:gd name="T52" fmla="*/ 0 w 82"/>
                  <a:gd name="T53" fmla="*/ 0 h 89"/>
                  <a:gd name="T54" fmla="*/ 0 w 82"/>
                  <a:gd name="T55" fmla="*/ 0 h 89"/>
                  <a:gd name="T56" fmla="*/ 0 w 82"/>
                  <a:gd name="T57" fmla="*/ 0 h 89"/>
                  <a:gd name="T58" fmla="*/ 0 w 82"/>
                  <a:gd name="T59" fmla="*/ 0 h 89"/>
                  <a:gd name="T60" fmla="*/ 0 w 82"/>
                  <a:gd name="T61" fmla="*/ 0 h 89"/>
                  <a:gd name="T62" fmla="*/ 0 w 82"/>
                  <a:gd name="T63" fmla="*/ 0 h 89"/>
                  <a:gd name="T64" fmla="*/ 0 w 82"/>
                  <a:gd name="T65" fmla="*/ 0 h 89"/>
                  <a:gd name="T66" fmla="*/ 0 w 82"/>
                  <a:gd name="T67" fmla="*/ 0 h 89"/>
                  <a:gd name="T68" fmla="*/ 0 w 82"/>
                  <a:gd name="T69" fmla="*/ 0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1298727" name="Oval 295"/>
            <p:cNvSpPr>
              <a:spLocks noChangeArrowheads="1"/>
            </p:cNvSpPr>
            <p:nvPr/>
          </p:nvSpPr>
          <p:spPr bwMode="auto">
            <a:xfrm>
              <a:off x="12229108" y="1589622"/>
              <a:ext cx="142278" cy="115284"/>
            </a:xfrm>
            <a:prstGeom prst="ellipse">
              <a:avLst/>
            </a:prstGeom>
            <a:solidFill>
              <a:srgbClr val="B45900"/>
            </a:solid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28" name="Oval 296"/>
            <p:cNvSpPr>
              <a:spLocks noChangeArrowheads="1"/>
            </p:cNvSpPr>
            <p:nvPr/>
          </p:nvSpPr>
          <p:spPr bwMode="auto">
            <a:xfrm>
              <a:off x="11985201" y="1971640"/>
              <a:ext cx="144537" cy="115283"/>
            </a:xfrm>
            <a:prstGeom prst="ellipse">
              <a:avLst/>
            </a:prstGeom>
            <a:solidFill>
              <a:srgbClr val="B45900"/>
            </a:solid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29" name="Oval 297"/>
            <p:cNvSpPr>
              <a:spLocks noChangeArrowheads="1"/>
            </p:cNvSpPr>
            <p:nvPr/>
          </p:nvSpPr>
          <p:spPr bwMode="auto">
            <a:xfrm>
              <a:off x="11456737" y="2123091"/>
              <a:ext cx="140020" cy="115284"/>
            </a:xfrm>
            <a:prstGeom prst="ellipse">
              <a:avLst/>
            </a:prstGeom>
            <a:solidFill>
              <a:srgbClr val="B45900"/>
            </a:solid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30" name="Oval 298"/>
            <p:cNvSpPr>
              <a:spLocks noChangeArrowheads="1"/>
            </p:cNvSpPr>
            <p:nvPr/>
          </p:nvSpPr>
          <p:spPr bwMode="auto">
            <a:xfrm>
              <a:off x="10953115" y="1982942"/>
              <a:ext cx="140020" cy="113023"/>
            </a:xfrm>
            <a:prstGeom prst="ellipse">
              <a:avLst/>
            </a:prstGeom>
            <a:solidFill>
              <a:srgbClr val="B45900"/>
            </a:solid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31" name="AutoShape 299"/>
            <p:cNvSpPr>
              <a:spLocks noChangeArrowheads="1"/>
            </p:cNvSpPr>
            <p:nvPr/>
          </p:nvSpPr>
          <p:spPr bwMode="auto">
            <a:xfrm rot="19922943">
              <a:off x="12161356" y="1350013"/>
              <a:ext cx="106144" cy="10850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32" name="AutoShape 300"/>
            <p:cNvSpPr>
              <a:spLocks noChangeArrowheads="1"/>
            </p:cNvSpPr>
            <p:nvPr/>
          </p:nvSpPr>
          <p:spPr bwMode="auto">
            <a:xfrm rot="1499128">
              <a:off x="12165873" y="1806626"/>
              <a:ext cx="103886" cy="10624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33" name="AutoShape 301"/>
            <p:cNvSpPr>
              <a:spLocks noChangeArrowheads="1"/>
            </p:cNvSpPr>
            <p:nvPr/>
          </p:nvSpPr>
          <p:spPr bwMode="auto">
            <a:xfrm rot="1189757">
              <a:off x="11176696" y="2080143"/>
              <a:ext cx="106144" cy="10172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sp>
          <p:nvSpPr>
            <p:cNvPr id="1298734" name="AutoShape 302"/>
            <p:cNvSpPr>
              <a:spLocks noChangeArrowheads="1"/>
            </p:cNvSpPr>
            <p:nvPr/>
          </p:nvSpPr>
          <p:spPr bwMode="auto">
            <a:xfrm rot="20251306">
              <a:off x="11761620" y="2084664"/>
              <a:ext cx="108403" cy="103981"/>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charset="0"/>
                <a:ea typeface="ヒラギノ角ゴ ProN W3" charset="-128"/>
                <a:sym typeface="Gill Sans" charset="0"/>
              </a:endParaRPr>
            </a:p>
          </p:txBody>
        </p:sp>
      </p:grpSp>
      <p:grpSp>
        <p:nvGrpSpPr>
          <p:cNvPr id="9" name="Group 566"/>
          <p:cNvGrpSpPr>
            <a:grpSpLocks/>
          </p:cNvGrpSpPr>
          <p:nvPr/>
        </p:nvGrpSpPr>
        <p:grpSpPr bwMode="auto">
          <a:xfrm>
            <a:off x="6015039" y="2992438"/>
            <a:ext cx="320675" cy="214312"/>
            <a:chOff x="6386692" y="4256007"/>
            <a:chExt cx="457200" cy="304800"/>
          </a:xfrm>
        </p:grpSpPr>
        <p:sp>
          <p:nvSpPr>
            <p:cNvPr id="44263" name="Octagon 466"/>
            <p:cNvSpPr>
              <a:spLocks noChangeArrowheads="1"/>
            </p:cNvSpPr>
            <p:nvPr/>
          </p:nvSpPr>
          <p:spPr bwMode="auto">
            <a:xfrm rot="1117085">
              <a:off x="6386692" y="4256007"/>
              <a:ext cx="457200" cy="304800"/>
            </a:xfrm>
            <a:prstGeom prst="octagon">
              <a:avLst>
                <a:gd name="adj" fmla="val 29287"/>
              </a:avLst>
            </a:prstGeom>
            <a:gradFill rotWithShape="1">
              <a:gsLst>
                <a:gs pos="0">
                  <a:srgbClr val="E3CACD"/>
                </a:gs>
                <a:gs pos="100000">
                  <a:srgbClr val="FFFFFF"/>
                </a:gs>
              </a:gsLst>
              <a:lin ang="0" scaled="1"/>
            </a:gradFill>
            <a:ln w="9525">
              <a:solidFill>
                <a:srgbClr val="E3CACD"/>
              </a:solidFill>
              <a:round/>
              <a:headEnd/>
              <a:tailEnd/>
            </a:ln>
          </p:spPr>
          <p:txBody>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kumimoji="0" lang="en-US" altLang="zh-TW" sz="1700">
                <a:ea typeface="MS PGothic" panose="020B0600070205080204" pitchFamily="34" charset="-128"/>
              </a:endParaRPr>
            </a:p>
          </p:txBody>
        </p:sp>
        <p:sp>
          <p:nvSpPr>
            <p:cNvPr id="468" name="Oval 467"/>
            <p:cNvSpPr/>
            <p:nvPr/>
          </p:nvSpPr>
          <p:spPr bwMode="auto">
            <a:xfrm>
              <a:off x="6427433" y="4267295"/>
              <a:ext cx="228599" cy="228037"/>
            </a:xfrm>
            <a:prstGeom prst="ellipse">
              <a:avLst/>
            </a:prstGeom>
            <a:solidFill>
              <a:schemeClr val="bg2">
                <a:lumMod val="40000"/>
                <a:lumOff val="60000"/>
              </a:schemeClr>
            </a:solidFill>
            <a:ln w="952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en-US" sz="1700">
                <a:latin typeface="Arial" charset="0"/>
                <a:ea typeface="MS PGothic" pitchFamily="34" charset="-128"/>
              </a:endParaRPr>
            </a:p>
          </p:txBody>
        </p:sp>
      </p:grpSp>
      <p:grpSp>
        <p:nvGrpSpPr>
          <p:cNvPr id="10" name="Group 655"/>
          <p:cNvGrpSpPr>
            <a:grpSpLocks/>
          </p:cNvGrpSpPr>
          <p:nvPr/>
        </p:nvGrpSpPr>
        <p:grpSpPr bwMode="auto">
          <a:xfrm>
            <a:off x="2344739" y="1231900"/>
            <a:ext cx="1195387" cy="2857500"/>
            <a:chOff x="1168400" y="1752600"/>
            <a:chExt cx="1699236" cy="4064680"/>
          </a:xfrm>
        </p:grpSpPr>
        <p:grpSp>
          <p:nvGrpSpPr>
            <p:cNvPr id="11" name="Group 908"/>
            <p:cNvGrpSpPr/>
            <p:nvPr/>
          </p:nvGrpSpPr>
          <p:grpSpPr>
            <a:xfrm>
              <a:off x="1168400" y="1752600"/>
              <a:ext cx="1699236" cy="1236322"/>
              <a:chOff x="710589" y="1447800"/>
              <a:chExt cx="1699236" cy="1236322"/>
            </a:xfrm>
            <a:effectLst>
              <a:outerShdw blurRad="50800" dist="38100" dir="2700000">
                <a:srgbClr val="000000">
                  <a:alpha val="43000"/>
                </a:srgbClr>
              </a:outerShdw>
            </a:effectLst>
          </p:grpSpPr>
          <p:sp>
            <p:nvSpPr>
              <p:cNvPr id="485" name="Oval 10"/>
              <p:cNvSpPr>
                <a:spLocks noChangeArrowheads="1"/>
              </p:cNvSpPr>
              <p:nvPr/>
            </p:nvSpPr>
            <p:spPr bwMode="auto">
              <a:xfrm>
                <a:off x="866503" y="1562025"/>
                <a:ext cx="1376110" cy="989953"/>
              </a:xfrm>
              <a:prstGeom prst="ellipse">
                <a:avLst/>
              </a:prstGeom>
              <a:solidFill>
                <a:srgbClr val="E1C796"/>
              </a:solid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94" name="AutoShape 20"/>
              <p:cNvSpPr>
                <a:spLocks noChangeArrowheads="1"/>
              </p:cNvSpPr>
              <p:nvPr/>
            </p:nvSpPr>
            <p:spPr bwMode="auto">
              <a:xfrm rot="20388678">
                <a:off x="1230302" y="1485875"/>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95" name="Oval 21"/>
              <p:cNvSpPr>
                <a:spLocks noChangeArrowheads="1"/>
              </p:cNvSpPr>
              <p:nvPr/>
            </p:nvSpPr>
            <p:spPr bwMode="auto">
              <a:xfrm>
                <a:off x="1483380" y="1447800"/>
                <a:ext cx="142356" cy="116465"/>
              </a:xfrm>
              <a:prstGeom prst="ellipse">
                <a:avLst/>
              </a:prstGeom>
              <a:solidFill>
                <a:srgbClr val="A74600"/>
              </a:solidFill>
              <a:ln w="9525">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96" name="Oval 22"/>
              <p:cNvSpPr>
                <a:spLocks noChangeArrowheads="1"/>
              </p:cNvSpPr>
              <p:nvPr/>
            </p:nvSpPr>
            <p:spPr bwMode="auto">
              <a:xfrm>
                <a:off x="2005353" y="1591142"/>
                <a:ext cx="144616" cy="107506"/>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97" name="Oval 23"/>
              <p:cNvSpPr>
                <a:spLocks noChangeArrowheads="1"/>
              </p:cNvSpPr>
              <p:nvPr/>
            </p:nvSpPr>
            <p:spPr bwMode="auto">
              <a:xfrm>
                <a:off x="2267469" y="2027886"/>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98" name="Oval 24"/>
              <p:cNvSpPr>
                <a:spLocks noChangeArrowheads="1"/>
              </p:cNvSpPr>
              <p:nvPr/>
            </p:nvSpPr>
            <p:spPr bwMode="auto">
              <a:xfrm>
                <a:off x="2018910" y="2415356"/>
                <a:ext cx="144616" cy="11422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99" name="AutoShape 25"/>
              <p:cNvSpPr>
                <a:spLocks noChangeArrowheads="1"/>
              </p:cNvSpPr>
              <p:nvPr/>
            </p:nvSpPr>
            <p:spPr bwMode="auto">
              <a:xfrm rot="1477655">
                <a:off x="1781650" y="1488115"/>
                <a:ext cx="108462" cy="11198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00" name="AutoShape 26"/>
              <p:cNvSpPr>
                <a:spLocks noChangeArrowheads="1"/>
              </p:cNvSpPr>
              <p:nvPr/>
            </p:nvSpPr>
            <p:spPr bwMode="auto">
              <a:xfrm rot="19922943">
                <a:off x="2195161" y="1783757"/>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01" name="AutoShape 27"/>
              <p:cNvSpPr>
                <a:spLocks noChangeArrowheads="1"/>
              </p:cNvSpPr>
              <p:nvPr/>
            </p:nvSpPr>
            <p:spPr bwMode="auto">
              <a:xfrm rot="1499128">
                <a:off x="2201940" y="2247378"/>
                <a:ext cx="106202" cy="10526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02" name="AutoShape 28"/>
              <p:cNvSpPr>
                <a:spLocks noChangeArrowheads="1"/>
              </p:cNvSpPr>
              <p:nvPr/>
            </p:nvSpPr>
            <p:spPr bwMode="auto">
              <a:xfrm rot="20251306">
                <a:off x="1792948" y="2531821"/>
                <a:ext cx="108462" cy="10302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03" name="Oval 29"/>
              <p:cNvSpPr>
                <a:spLocks noChangeArrowheads="1"/>
              </p:cNvSpPr>
              <p:nvPr/>
            </p:nvSpPr>
            <p:spPr bwMode="auto">
              <a:xfrm>
                <a:off x="974965" y="1584423"/>
                <a:ext cx="142356" cy="109746"/>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04" name="Oval 30"/>
              <p:cNvSpPr>
                <a:spLocks noChangeArrowheads="1"/>
              </p:cNvSpPr>
              <p:nvPr/>
            </p:nvSpPr>
            <p:spPr bwMode="auto">
              <a:xfrm>
                <a:off x="710589" y="2025646"/>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13" name="AutoShape 31"/>
              <p:cNvSpPr>
                <a:spLocks noChangeArrowheads="1"/>
              </p:cNvSpPr>
              <p:nvPr/>
            </p:nvSpPr>
            <p:spPr bwMode="auto">
              <a:xfrm rot="1334422">
                <a:off x="800974" y="1785997"/>
                <a:ext cx="108462" cy="10526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14" name="AutoShape 32"/>
              <p:cNvSpPr>
                <a:spLocks noChangeArrowheads="1"/>
              </p:cNvSpPr>
              <p:nvPr/>
            </p:nvSpPr>
            <p:spPr bwMode="auto">
              <a:xfrm rot="20184264">
                <a:off x="821310" y="2247378"/>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15" name="AutoShape 33"/>
              <p:cNvSpPr>
                <a:spLocks noChangeArrowheads="1"/>
              </p:cNvSpPr>
              <p:nvPr/>
            </p:nvSpPr>
            <p:spPr bwMode="auto">
              <a:xfrm>
                <a:off x="852945" y="1553067"/>
                <a:ext cx="799906" cy="994433"/>
              </a:xfrm>
              <a:prstGeom prst="moon">
                <a:avLst>
                  <a:gd name="adj" fmla="val 50000"/>
                </a:avLst>
              </a:prstGeom>
              <a:solidFill>
                <a:srgbClr val="A74600"/>
              </a:solidFill>
              <a:ln w="9525">
                <a:solidFill>
                  <a:srgbClr val="A7460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12" name="Group 34"/>
              <p:cNvGrpSpPr>
                <a:grpSpLocks/>
              </p:cNvGrpSpPr>
              <p:nvPr/>
            </p:nvGrpSpPr>
            <p:grpSpPr bwMode="auto">
              <a:xfrm>
                <a:off x="1130884" y="1918140"/>
                <a:ext cx="779572" cy="611442"/>
                <a:chOff x="624" y="1406"/>
                <a:chExt cx="345" cy="273"/>
              </a:xfrm>
              <a:solidFill>
                <a:srgbClr val="A74600"/>
              </a:solidFill>
            </p:grpSpPr>
            <p:sp>
              <p:nvSpPr>
                <p:cNvPr id="528" name="Freeform 35"/>
                <p:cNvSpPr>
                  <a:spLocks/>
                </p:cNvSpPr>
                <p:nvPr/>
              </p:nvSpPr>
              <p:spPr bwMode="auto">
                <a:xfrm flipH="1">
                  <a:off x="624" y="1505"/>
                  <a:ext cx="319" cy="174"/>
                </a:xfrm>
                <a:custGeom>
                  <a:avLst/>
                  <a:gdLst>
                    <a:gd name="T0" fmla="*/ 1 w 471"/>
                    <a:gd name="T1" fmla="*/ 2 h 219"/>
                    <a:gd name="T2" fmla="*/ 1 w 471"/>
                    <a:gd name="T3" fmla="*/ 2 h 219"/>
                    <a:gd name="T4" fmla="*/ 1 w 471"/>
                    <a:gd name="T5" fmla="*/ 2 h 219"/>
                    <a:gd name="T6" fmla="*/ 1 w 471"/>
                    <a:gd name="T7" fmla="*/ 2 h 219"/>
                    <a:gd name="T8" fmla="*/ 1 w 471"/>
                    <a:gd name="T9" fmla="*/ 2 h 219"/>
                    <a:gd name="T10" fmla="*/ 1 w 471"/>
                    <a:gd name="T11" fmla="*/ 2 h 219"/>
                    <a:gd name="T12" fmla="*/ 1 w 471"/>
                    <a:gd name="T13" fmla="*/ 2 h 219"/>
                    <a:gd name="T14" fmla="*/ 1 w 471"/>
                    <a:gd name="T15" fmla="*/ 2 h 219"/>
                    <a:gd name="T16" fmla="*/ 1 w 471"/>
                    <a:gd name="T17" fmla="*/ 2 h 219"/>
                    <a:gd name="T18" fmla="*/ 1 w 471"/>
                    <a:gd name="T19" fmla="*/ 2 h 219"/>
                    <a:gd name="T20" fmla="*/ 1 w 471"/>
                    <a:gd name="T21" fmla="*/ 2 h 219"/>
                    <a:gd name="T22" fmla="*/ 1 w 471"/>
                    <a:gd name="T23" fmla="*/ 2 h 219"/>
                    <a:gd name="T24" fmla="*/ 1 w 471"/>
                    <a:gd name="T25" fmla="*/ 2 h 219"/>
                    <a:gd name="T26" fmla="*/ 1 w 471"/>
                    <a:gd name="T27" fmla="*/ 2 h 219"/>
                    <a:gd name="T28" fmla="*/ 1 w 471"/>
                    <a:gd name="T29" fmla="*/ 2 h 219"/>
                    <a:gd name="T30" fmla="*/ 1 w 471"/>
                    <a:gd name="T31" fmla="*/ 1 h 219"/>
                    <a:gd name="T32" fmla="*/ 1 w 471"/>
                    <a:gd name="T33" fmla="*/ 2 h 219"/>
                    <a:gd name="T34" fmla="*/ 1 w 471"/>
                    <a:gd name="T35" fmla="*/ 2 h 219"/>
                    <a:gd name="T36" fmla="*/ 1 w 471"/>
                    <a:gd name="T37" fmla="*/ 2 h 219"/>
                    <a:gd name="T38" fmla="*/ 1 w 471"/>
                    <a:gd name="T39" fmla="*/ 2 h 219"/>
                    <a:gd name="T40" fmla="*/ 1 w 471"/>
                    <a:gd name="T41" fmla="*/ 3 h 219"/>
                    <a:gd name="T42" fmla="*/ 1 w 471"/>
                    <a:gd name="T43" fmla="*/ 3 h 219"/>
                    <a:gd name="T44" fmla="*/ 1 w 471"/>
                    <a:gd name="T45" fmla="*/ 3 h 219"/>
                    <a:gd name="T46" fmla="*/ 1 w 471"/>
                    <a:gd name="T47" fmla="*/ 3 h 219"/>
                    <a:gd name="T48" fmla="*/ 1 w 471"/>
                    <a:gd name="T49" fmla="*/ 3 h 219"/>
                    <a:gd name="T50" fmla="*/ 1 w 471"/>
                    <a:gd name="T51" fmla="*/ 3 h 219"/>
                    <a:gd name="T52" fmla="*/ 1 w 471"/>
                    <a:gd name="T53" fmla="*/ 2 h 219"/>
                    <a:gd name="T54" fmla="*/ 1 w 471"/>
                    <a:gd name="T55" fmla="*/ 2 h 219"/>
                    <a:gd name="T56" fmla="*/ 1 w 471"/>
                    <a:gd name="T57" fmla="*/ 2 h 219"/>
                    <a:gd name="T58" fmla="*/ 1 w 471"/>
                    <a:gd name="T59" fmla="*/ 2 h 219"/>
                    <a:gd name="T60" fmla="*/ 1 w 471"/>
                    <a:gd name="T61" fmla="*/ 3 h 219"/>
                    <a:gd name="T62" fmla="*/ 1 w 471"/>
                    <a:gd name="T63" fmla="*/ 4 h 219"/>
                    <a:gd name="T64" fmla="*/ 1 w 471"/>
                    <a:gd name="T65" fmla="*/ 4 h 219"/>
                    <a:gd name="T66" fmla="*/ 1 w 471"/>
                    <a:gd name="T67" fmla="*/ 3 h 219"/>
                    <a:gd name="T68" fmla="*/ 1 w 471"/>
                    <a:gd name="T69" fmla="*/ 2 h 219"/>
                    <a:gd name="T70" fmla="*/ 1 w 471"/>
                    <a:gd name="T71" fmla="*/ 2 h 219"/>
                    <a:gd name="T72" fmla="*/ 1 w 471"/>
                    <a:gd name="T73" fmla="*/ 2 h 219"/>
                    <a:gd name="T74" fmla="*/ 1 w 471"/>
                    <a:gd name="T75" fmla="*/ 3 h 219"/>
                    <a:gd name="T76" fmla="*/ 1 w 471"/>
                    <a:gd name="T77" fmla="*/ 4 h 219"/>
                    <a:gd name="T78" fmla="*/ 1 w 471"/>
                    <a:gd name="T79" fmla="*/ 4 h 219"/>
                    <a:gd name="T80" fmla="*/ 1 w 471"/>
                    <a:gd name="T81" fmla="*/ 4 h 219"/>
                    <a:gd name="T82" fmla="*/ 1 w 471"/>
                    <a:gd name="T83" fmla="*/ 4 h 219"/>
                    <a:gd name="T84" fmla="*/ 1 w 471"/>
                    <a:gd name="T85" fmla="*/ 3 h 219"/>
                    <a:gd name="T86" fmla="*/ 1 w 471"/>
                    <a:gd name="T87" fmla="*/ 2 h 219"/>
                    <a:gd name="T88" fmla="*/ 1 w 471"/>
                    <a:gd name="T89" fmla="*/ 2 h 219"/>
                    <a:gd name="T90" fmla="*/ 1 w 471"/>
                    <a:gd name="T91" fmla="*/ 2 h 219"/>
                    <a:gd name="T92" fmla="*/ 1 w 471"/>
                    <a:gd name="T93" fmla="*/ 2 h 219"/>
                    <a:gd name="T94" fmla="*/ 1 w 471"/>
                    <a:gd name="T95" fmla="*/ 3 h 219"/>
                    <a:gd name="T96" fmla="*/ 1 w 471"/>
                    <a:gd name="T97" fmla="*/ 3 h 219"/>
                    <a:gd name="T98" fmla="*/ 1 w 471"/>
                    <a:gd name="T99" fmla="*/ 4 h 219"/>
                    <a:gd name="T100" fmla="*/ 1 w 471"/>
                    <a:gd name="T101" fmla="*/ 5 h 219"/>
                    <a:gd name="T102" fmla="*/ 1 w 471"/>
                    <a:gd name="T103" fmla="*/ 5 h 219"/>
                    <a:gd name="T104" fmla="*/ 1 w 471"/>
                    <a:gd name="T105" fmla="*/ 5 h 219"/>
                    <a:gd name="T106" fmla="*/ 1 w 471"/>
                    <a:gd name="T107" fmla="*/ 5 h 219"/>
                    <a:gd name="T108" fmla="*/ 1 w 471"/>
                    <a:gd name="T109" fmla="*/ 5 h 219"/>
                    <a:gd name="T110" fmla="*/ 1 w 471"/>
                    <a:gd name="T111" fmla="*/ 5 h 219"/>
                    <a:gd name="T112" fmla="*/ 1 w 471"/>
                    <a:gd name="T113" fmla="*/ 5 h 219"/>
                    <a:gd name="T114" fmla="*/ 1 w 471"/>
                    <a:gd name="T115" fmla="*/ 5 h 219"/>
                    <a:gd name="T116" fmla="*/ 1 w 471"/>
                    <a:gd name="T117" fmla="*/ 4 h 219"/>
                    <a:gd name="T118" fmla="*/ 1 w 471"/>
                    <a:gd name="T119" fmla="*/ 2 h 219"/>
                    <a:gd name="T120" fmla="*/ 1 w 471"/>
                    <a:gd name="T121" fmla="*/ 2 h 2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1"/>
                    <a:gd name="T184" fmla="*/ 0 h 219"/>
                    <a:gd name="T185" fmla="*/ 471 w 471"/>
                    <a:gd name="T186" fmla="*/ 219 h 2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1" h="219">
                      <a:moveTo>
                        <a:pt x="85" y="6"/>
                      </a:moveTo>
                      <a:lnTo>
                        <a:pt x="86" y="5"/>
                      </a:lnTo>
                      <a:lnTo>
                        <a:pt x="87" y="6"/>
                      </a:lnTo>
                      <a:lnTo>
                        <a:pt x="89" y="6"/>
                      </a:lnTo>
                      <a:lnTo>
                        <a:pt x="90" y="7"/>
                      </a:lnTo>
                      <a:lnTo>
                        <a:pt x="92" y="8"/>
                      </a:lnTo>
                      <a:lnTo>
                        <a:pt x="94" y="10"/>
                      </a:lnTo>
                      <a:lnTo>
                        <a:pt x="97" y="11"/>
                      </a:lnTo>
                      <a:lnTo>
                        <a:pt x="100" y="12"/>
                      </a:lnTo>
                      <a:lnTo>
                        <a:pt x="103" y="14"/>
                      </a:lnTo>
                      <a:lnTo>
                        <a:pt x="106" y="15"/>
                      </a:lnTo>
                      <a:lnTo>
                        <a:pt x="110" y="17"/>
                      </a:lnTo>
                      <a:lnTo>
                        <a:pt x="114" y="18"/>
                      </a:lnTo>
                      <a:lnTo>
                        <a:pt x="118" y="19"/>
                      </a:lnTo>
                      <a:lnTo>
                        <a:pt x="123" y="19"/>
                      </a:lnTo>
                      <a:lnTo>
                        <a:pt x="128" y="19"/>
                      </a:lnTo>
                      <a:lnTo>
                        <a:pt x="133" y="19"/>
                      </a:lnTo>
                      <a:lnTo>
                        <a:pt x="133" y="20"/>
                      </a:lnTo>
                      <a:lnTo>
                        <a:pt x="133" y="21"/>
                      </a:lnTo>
                      <a:lnTo>
                        <a:pt x="133" y="23"/>
                      </a:lnTo>
                      <a:lnTo>
                        <a:pt x="133" y="24"/>
                      </a:lnTo>
                      <a:lnTo>
                        <a:pt x="133" y="26"/>
                      </a:lnTo>
                      <a:lnTo>
                        <a:pt x="134" y="28"/>
                      </a:lnTo>
                      <a:lnTo>
                        <a:pt x="135" y="29"/>
                      </a:lnTo>
                      <a:lnTo>
                        <a:pt x="137" y="31"/>
                      </a:lnTo>
                      <a:lnTo>
                        <a:pt x="139" y="32"/>
                      </a:lnTo>
                      <a:lnTo>
                        <a:pt x="142" y="32"/>
                      </a:lnTo>
                      <a:lnTo>
                        <a:pt x="145" y="32"/>
                      </a:lnTo>
                      <a:lnTo>
                        <a:pt x="150" y="32"/>
                      </a:lnTo>
                      <a:lnTo>
                        <a:pt x="155" y="31"/>
                      </a:lnTo>
                      <a:lnTo>
                        <a:pt x="162" y="29"/>
                      </a:lnTo>
                      <a:lnTo>
                        <a:pt x="169" y="26"/>
                      </a:lnTo>
                      <a:lnTo>
                        <a:pt x="173" y="24"/>
                      </a:lnTo>
                      <a:lnTo>
                        <a:pt x="177" y="23"/>
                      </a:lnTo>
                      <a:lnTo>
                        <a:pt x="181" y="21"/>
                      </a:lnTo>
                      <a:lnTo>
                        <a:pt x="185" y="20"/>
                      </a:lnTo>
                      <a:lnTo>
                        <a:pt x="189" y="18"/>
                      </a:lnTo>
                      <a:lnTo>
                        <a:pt x="193" y="17"/>
                      </a:lnTo>
                      <a:lnTo>
                        <a:pt x="197" y="15"/>
                      </a:lnTo>
                      <a:lnTo>
                        <a:pt x="202" y="13"/>
                      </a:lnTo>
                      <a:lnTo>
                        <a:pt x="206" y="12"/>
                      </a:lnTo>
                      <a:lnTo>
                        <a:pt x="211" y="11"/>
                      </a:lnTo>
                      <a:lnTo>
                        <a:pt x="215" y="10"/>
                      </a:lnTo>
                      <a:lnTo>
                        <a:pt x="220" y="8"/>
                      </a:lnTo>
                      <a:lnTo>
                        <a:pt x="225" y="7"/>
                      </a:lnTo>
                      <a:lnTo>
                        <a:pt x="231" y="6"/>
                      </a:lnTo>
                      <a:lnTo>
                        <a:pt x="236" y="5"/>
                      </a:lnTo>
                      <a:lnTo>
                        <a:pt x="242" y="4"/>
                      </a:lnTo>
                      <a:lnTo>
                        <a:pt x="248" y="4"/>
                      </a:lnTo>
                      <a:lnTo>
                        <a:pt x="255" y="3"/>
                      </a:lnTo>
                      <a:lnTo>
                        <a:pt x="261" y="3"/>
                      </a:lnTo>
                      <a:lnTo>
                        <a:pt x="268" y="2"/>
                      </a:lnTo>
                      <a:lnTo>
                        <a:pt x="275" y="2"/>
                      </a:lnTo>
                      <a:lnTo>
                        <a:pt x="283" y="2"/>
                      </a:lnTo>
                      <a:lnTo>
                        <a:pt x="291" y="3"/>
                      </a:lnTo>
                      <a:lnTo>
                        <a:pt x="299" y="3"/>
                      </a:lnTo>
                      <a:lnTo>
                        <a:pt x="308" y="4"/>
                      </a:lnTo>
                      <a:lnTo>
                        <a:pt x="317" y="5"/>
                      </a:lnTo>
                      <a:lnTo>
                        <a:pt x="327" y="6"/>
                      </a:lnTo>
                      <a:lnTo>
                        <a:pt x="337" y="7"/>
                      </a:lnTo>
                      <a:lnTo>
                        <a:pt x="348" y="9"/>
                      </a:lnTo>
                      <a:lnTo>
                        <a:pt x="359" y="10"/>
                      </a:lnTo>
                      <a:lnTo>
                        <a:pt x="371" y="12"/>
                      </a:lnTo>
                      <a:lnTo>
                        <a:pt x="383" y="15"/>
                      </a:lnTo>
                      <a:lnTo>
                        <a:pt x="386" y="15"/>
                      </a:lnTo>
                      <a:lnTo>
                        <a:pt x="390" y="15"/>
                      </a:lnTo>
                      <a:lnTo>
                        <a:pt x="395" y="15"/>
                      </a:lnTo>
                      <a:lnTo>
                        <a:pt x="401" y="15"/>
                      </a:lnTo>
                      <a:lnTo>
                        <a:pt x="407" y="14"/>
                      </a:lnTo>
                      <a:lnTo>
                        <a:pt x="413" y="13"/>
                      </a:lnTo>
                      <a:lnTo>
                        <a:pt x="420" y="12"/>
                      </a:lnTo>
                      <a:lnTo>
                        <a:pt x="427" y="11"/>
                      </a:lnTo>
                      <a:lnTo>
                        <a:pt x="434" y="10"/>
                      </a:lnTo>
                      <a:lnTo>
                        <a:pt x="441" y="8"/>
                      </a:lnTo>
                      <a:lnTo>
                        <a:pt x="447" y="7"/>
                      </a:lnTo>
                      <a:lnTo>
                        <a:pt x="453" y="5"/>
                      </a:lnTo>
                      <a:lnTo>
                        <a:pt x="459" y="4"/>
                      </a:lnTo>
                      <a:lnTo>
                        <a:pt x="464" y="2"/>
                      </a:lnTo>
                      <a:lnTo>
                        <a:pt x="468" y="1"/>
                      </a:lnTo>
                      <a:lnTo>
                        <a:pt x="471" y="0"/>
                      </a:lnTo>
                      <a:lnTo>
                        <a:pt x="470" y="0"/>
                      </a:lnTo>
                      <a:lnTo>
                        <a:pt x="469" y="1"/>
                      </a:lnTo>
                      <a:lnTo>
                        <a:pt x="468" y="4"/>
                      </a:lnTo>
                      <a:lnTo>
                        <a:pt x="466" y="6"/>
                      </a:lnTo>
                      <a:lnTo>
                        <a:pt x="463" y="10"/>
                      </a:lnTo>
                      <a:lnTo>
                        <a:pt x="461" y="14"/>
                      </a:lnTo>
                      <a:lnTo>
                        <a:pt x="457" y="18"/>
                      </a:lnTo>
                      <a:lnTo>
                        <a:pt x="453" y="24"/>
                      </a:lnTo>
                      <a:lnTo>
                        <a:pt x="449" y="29"/>
                      </a:lnTo>
                      <a:lnTo>
                        <a:pt x="444" y="35"/>
                      </a:lnTo>
                      <a:lnTo>
                        <a:pt x="438" y="42"/>
                      </a:lnTo>
                      <a:lnTo>
                        <a:pt x="433" y="48"/>
                      </a:lnTo>
                      <a:lnTo>
                        <a:pt x="427" y="55"/>
                      </a:lnTo>
                      <a:lnTo>
                        <a:pt x="421" y="62"/>
                      </a:lnTo>
                      <a:lnTo>
                        <a:pt x="414" y="70"/>
                      </a:lnTo>
                      <a:lnTo>
                        <a:pt x="407" y="77"/>
                      </a:lnTo>
                      <a:lnTo>
                        <a:pt x="400" y="84"/>
                      </a:lnTo>
                      <a:lnTo>
                        <a:pt x="392" y="92"/>
                      </a:lnTo>
                      <a:lnTo>
                        <a:pt x="385" y="99"/>
                      </a:lnTo>
                      <a:lnTo>
                        <a:pt x="377" y="106"/>
                      </a:lnTo>
                      <a:lnTo>
                        <a:pt x="369" y="113"/>
                      </a:lnTo>
                      <a:lnTo>
                        <a:pt x="361" y="119"/>
                      </a:lnTo>
                      <a:lnTo>
                        <a:pt x="353" y="126"/>
                      </a:lnTo>
                      <a:lnTo>
                        <a:pt x="344" y="132"/>
                      </a:lnTo>
                      <a:lnTo>
                        <a:pt x="336" y="138"/>
                      </a:lnTo>
                      <a:lnTo>
                        <a:pt x="327" y="143"/>
                      </a:lnTo>
                      <a:lnTo>
                        <a:pt x="319" y="148"/>
                      </a:lnTo>
                      <a:lnTo>
                        <a:pt x="310" y="152"/>
                      </a:lnTo>
                      <a:lnTo>
                        <a:pt x="301" y="155"/>
                      </a:lnTo>
                      <a:lnTo>
                        <a:pt x="293" y="158"/>
                      </a:lnTo>
                      <a:lnTo>
                        <a:pt x="284" y="161"/>
                      </a:lnTo>
                      <a:lnTo>
                        <a:pt x="276" y="162"/>
                      </a:lnTo>
                      <a:lnTo>
                        <a:pt x="278" y="160"/>
                      </a:lnTo>
                      <a:lnTo>
                        <a:pt x="280" y="158"/>
                      </a:lnTo>
                      <a:lnTo>
                        <a:pt x="281" y="156"/>
                      </a:lnTo>
                      <a:lnTo>
                        <a:pt x="282" y="154"/>
                      </a:lnTo>
                      <a:lnTo>
                        <a:pt x="282" y="152"/>
                      </a:lnTo>
                      <a:lnTo>
                        <a:pt x="281" y="150"/>
                      </a:lnTo>
                      <a:lnTo>
                        <a:pt x="278" y="149"/>
                      </a:lnTo>
                      <a:lnTo>
                        <a:pt x="275" y="148"/>
                      </a:lnTo>
                      <a:lnTo>
                        <a:pt x="277" y="147"/>
                      </a:lnTo>
                      <a:lnTo>
                        <a:pt x="278" y="145"/>
                      </a:lnTo>
                      <a:lnTo>
                        <a:pt x="280" y="143"/>
                      </a:lnTo>
                      <a:lnTo>
                        <a:pt x="281" y="141"/>
                      </a:lnTo>
                      <a:lnTo>
                        <a:pt x="280" y="138"/>
                      </a:lnTo>
                      <a:lnTo>
                        <a:pt x="278" y="135"/>
                      </a:lnTo>
                      <a:lnTo>
                        <a:pt x="275" y="133"/>
                      </a:lnTo>
                      <a:lnTo>
                        <a:pt x="276" y="133"/>
                      </a:lnTo>
                      <a:lnTo>
                        <a:pt x="278" y="132"/>
                      </a:lnTo>
                      <a:lnTo>
                        <a:pt x="280" y="131"/>
                      </a:lnTo>
                      <a:lnTo>
                        <a:pt x="281" y="129"/>
                      </a:lnTo>
                      <a:lnTo>
                        <a:pt x="282" y="126"/>
                      </a:lnTo>
                      <a:lnTo>
                        <a:pt x="281" y="124"/>
                      </a:lnTo>
                      <a:lnTo>
                        <a:pt x="279" y="121"/>
                      </a:lnTo>
                      <a:lnTo>
                        <a:pt x="275" y="119"/>
                      </a:lnTo>
                      <a:lnTo>
                        <a:pt x="278" y="119"/>
                      </a:lnTo>
                      <a:lnTo>
                        <a:pt x="280" y="118"/>
                      </a:lnTo>
                      <a:lnTo>
                        <a:pt x="282" y="115"/>
                      </a:lnTo>
                      <a:lnTo>
                        <a:pt x="283" y="113"/>
                      </a:lnTo>
                      <a:lnTo>
                        <a:pt x="282" y="111"/>
                      </a:lnTo>
                      <a:lnTo>
                        <a:pt x="281" y="108"/>
                      </a:lnTo>
                      <a:lnTo>
                        <a:pt x="277" y="107"/>
                      </a:lnTo>
                      <a:lnTo>
                        <a:pt x="272" y="106"/>
                      </a:lnTo>
                      <a:lnTo>
                        <a:pt x="247" y="107"/>
                      </a:lnTo>
                      <a:lnTo>
                        <a:pt x="247" y="108"/>
                      </a:lnTo>
                      <a:lnTo>
                        <a:pt x="247" y="110"/>
                      </a:lnTo>
                      <a:lnTo>
                        <a:pt x="247" y="113"/>
                      </a:lnTo>
                      <a:lnTo>
                        <a:pt x="248" y="118"/>
                      </a:lnTo>
                      <a:lnTo>
                        <a:pt x="248" y="123"/>
                      </a:lnTo>
                      <a:lnTo>
                        <a:pt x="247" y="129"/>
                      </a:lnTo>
                      <a:lnTo>
                        <a:pt x="246" y="135"/>
                      </a:lnTo>
                      <a:lnTo>
                        <a:pt x="245" y="142"/>
                      </a:lnTo>
                      <a:lnTo>
                        <a:pt x="243" y="148"/>
                      </a:lnTo>
                      <a:lnTo>
                        <a:pt x="240" y="154"/>
                      </a:lnTo>
                      <a:lnTo>
                        <a:pt x="236" y="159"/>
                      </a:lnTo>
                      <a:lnTo>
                        <a:pt x="230" y="164"/>
                      </a:lnTo>
                      <a:lnTo>
                        <a:pt x="224" y="167"/>
                      </a:lnTo>
                      <a:lnTo>
                        <a:pt x="216" y="169"/>
                      </a:lnTo>
                      <a:lnTo>
                        <a:pt x="206" y="170"/>
                      </a:lnTo>
                      <a:lnTo>
                        <a:pt x="195" y="169"/>
                      </a:lnTo>
                      <a:lnTo>
                        <a:pt x="183" y="167"/>
                      </a:lnTo>
                      <a:lnTo>
                        <a:pt x="172" y="165"/>
                      </a:lnTo>
                      <a:lnTo>
                        <a:pt x="163" y="162"/>
                      </a:lnTo>
                      <a:lnTo>
                        <a:pt x="154" y="158"/>
                      </a:lnTo>
                      <a:lnTo>
                        <a:pt x="146" y="154"/>
                      </a:lnTo>
                      <a:lnTo>
                        <a:pt x="139" y="150"/>
                      </a:lnTo>
                      <a:lnTo>
                        <a:pt x="134" y="145"/>
                      </a:lnTo>
                      <a:lnTo>
                        <a:pt x="129" y="140"/>
                      </a:lnTo>
                      <a:lnTo>
                        <a:pt x="126" y="134"/>
                      </a:lnTo>
                      <a:lnTo>
                        <a:pt x="124" y="128"/>
                      </a:lnTo>
                      <a:lnTo>
                        <a:pt x="123" y="122"/>
                      </a:lnTo>
                      <a:lnTo>
                        <a:pt x="124" y="115"/>
                      </a:lnTo>
                      <a:lnTo>
                        <a:pt x="125" y="107"/>
                      </a:lnTo>
                      <a:lnTo>
                        <a:pt x="128" y="100"/>
                      </a:lnTo>
                      <a:lnTo>
                        <a:pt x="132" y="92"/>
                      </a:lnTo>
                      <a:lnTo>
                        <a:pt x="138" y="83"/>
                      </a:lnTo>
                      <a:lnTo>
                        <a:pt x="137" y="83"/>
                      </a:lnTo>
                      <a:lnTo>
                        <a:pt x="136" y="85"/>
                      </a:lnTo>
                      <a:lnTo>
                        <a:pt x="133" y="87"/>
                      </a:lnTo>
                      <a:lnTo>
                        <a:pt x="130" y="89"/>
                      </a:lnTo>
                      <a:lnTo>
                        <a:pt x="127" y="93"/>
                      </a:lnTo>
                      <a:lnTo>
                        <a:pt x="124" y="97"/>
                      </a:lnTo>
                      <a:lnTo>
                        <a:pt x="120" y="102"/>
                      </a:lnTo>
                      <a:lnTo>
                        <a:pt x="118" y="107"/>
                      </a:lnTo>
                      <a:lnTo>
                        <a:pt x="115" y="113"/>
                      </a:lnTo>
                      <a:lnTo>
                        <a:pt x="114" y="119"/>
                      </a:lnTo>
                      <a:lnTo>
                        <a:pt x="113" y="125"/>
                      </a:lnTo>
                      <a:lnTo>
                        <a:pt x="114" y="131"/>
                      </a:lnTo>
                      <a:lnTo>
                        <a:pt x="116" y="138"/>
                      </a:lnTo>
                      <a:lnTo>
                        <a:pt x="120" y="145"/>
                      </a:lnTo>
                      <a:lnTo>
                        <a:pt x="126" y="152"/>
                      </a:lnTo>
                      <a:lnTo>
                        <a:pt x="134" y="159"/>
                      </a:lnTo>
                      <a:lnTo>
                        <a:pt x="142" y="164"/>
                      </a:lnTo>
                      <a:lnTo>
                        <a:pt x="150" y="168"/>
                      </a:lnTo>
                      <a:lnTo>
                        <a:pt x="158" y="172"/>
                      </a:lnTo>
                      <a:lnTo>
                        <a:pt x="167" y="175"/>
                      </a:lnTo>
                      <a:lnTo>
                        <a:pt x="176" y="178"/>
                      </a:lnTo>
                      <a:lnTo>
                        <a:pt x="186" y="180"/>
                      </a:lnTo>
                      <a:lnTo>
                        <a:pt x="195" y="181"/>
                      </a:lnTo>
                      <a:lnTo>
                        <a:pt x="204" y="182"/>
                      </a:lnTo>
                      <a:lnTo>
                        <a:pt x="213" y="183"/>
                      </a:lnTo>
                      <a:lnTo>
                        <a:pt x="222" y="183"/>
                      </a:lnTo>
                      <a:lnTo>
                        <a:pt x="231" y="183"/>
                      </a:lnTo>
                      <a:lnTo>
                        <a:pt x="239" y="182"/>
                      </a:lnTo>
                      <a:lnTo>
                        <a:pt x="247" y="182"/>
                      </a:lnTo>
                      <a:lnTo>
                        <a:pt x="254" y="181"/>
                      </a:lnTo>
                      <a:lnTo>
                        <a:pt x="260" y="180"/>
                      </a:lnTo>
                      <a:lnTo>
                        <a:pt x="266" y="179"/>
                      </a:lnTo>
                      <a:lnTo>
                        <a:pt x="282" y="174"/>
                      </a:lnTo>
                      <a:lnTo>
                        <a:pt x="295" y="169"/>
                      </a:lnTo>
                      <a:lnTo>
                        <a:pt x="308" y="165"/>
                      </a:lnTo>
                      <a:lnTo>
                        <a:pt x="320" y="159"/>
                      </a:lnTo>
                      <a:lnTo>
                        <a:pt x="331" y="154"/>
                      </a:lnTo>
                      <a:lnTo>
                        <a:pt x="341" y="148"/>
                      </a:lnTo>
                      <a:lnTo>
                        <a:pt x="350" y="141"/>
                      </a:lnTo>
                      <a:lnTo>
                        <a:pt x="359" y="134"/>
                      </a:lnTo>
                      <a:lnTo>
                        <a:pt x="368" y="127"/>
                      </a:lnTo>
                      <a:lnTo>
                        <a:pt x="377" y="119"/>
                      </a:lnTo>
                      <a:lnTo>
                        <a:pt x="385" y="110"/>
                      </a:lnTo>
                      <a:lnTo>
                        <a:pt x="394" y="101"/>
                      </a:lnTo>
                      <a:lnTo>
                        <a:pt x="403" y="92"/>
                      </a:lnTo>
                      <a:lnTo>
                        <a:pt x="413" y="81"/>
                      </a:lnTo>
                      <a:lnTo>
                        <a:pt x="423" y="70"/>
                      </a:lnTo>
                      <a:lnTo>
                        <a:pt x="434" y="58"/>
                      </a:lnTo>
                      <a:lnTo>
                        <a:pt x="434" y="59"/>
                      </a:lnTo>
                      <a:lnTo>
                        <a:pt x="434" y="60"/>
                      </a:lnTo>
                      <a:lnTo>
                        <a:pt x="433" y="63"/>
                      </a:lnTo>
                      <a:lnTo>
                        <a:pt x="432" y="67"/>
                      </a:lnTo>
                      <a:lnTo>
                        <a:pt x="430" y="71"/>
                      </a:lnTo>
                      <a:lnTo>
                        <a:pt x="429" y="76"/>
                      </a:lnTo>
                      <a:lnTo>
                        <a:pt x="427" y="81"/>
                      </a:lnTo>
                      <a:lnTo>
                        <a:pt x="424" y="87"/>
                      </a:lnTo>
                      <a:lnTo>
                        <a:pt x="421" y="94"/>
                      </a:lnTo>
                      <a:lnTo>
                        <a:pt x="418" y="101"/>
                      </a:lnTo>
                      <a:lnTo>
                        <a:pt x="414" y="107"/>
                      </a:lnTo>
                      <a:lnTo>
                        <a:pt x="410" y="114"/>
                      </a:lnTo>
                      <a:lnTo>
                        <a:pt x="406" y="121"/>
                      </a:lnTo>
                      <a:lnTo>
                        <a:pt x="401" y="128"/>
                      </a:lnTo>
                      <a:lnTo>
                        <a:pt x="395" y="134"/>
                      </a:lnTo>
                      <a:lnTo>
                        <a:pt x="390" y="141"/>
                      </a:lnTo>
                      <a:lnTo>
                        <a:pt x="384" y="147"/>
                      </a:lnTo>
                      <a:lnTo>
                        <a:pt x="378" y="153"/>
                      </a:lnTo>
                      <a:lnTo>
                        <a:pt x="371" y="159"/>
                      </a:lnTo>
                      <a:lnTo>
                        <a:pt x="365" y="166"/>
                      </a:lnTo>
                      <a:lnTo>
                        <a:pt x="358" y="172"/>
                      </a:lnTo>
                      <a:lnTo>
                        <a:pt x="351" y="179"/>
                      </a:lnTo>
                      <a:lnTo>
                        <a:pt x="343" y="185"/>
                      </a:lnTo>
                      <a:lnTo>
                        <a:pt x="335" y="191"/>
                      </a:lnTo>
                      <a:lnTo>
                        <a:pt x="327" y="197"/>
                      </a:lnTo>
                      <a:lnTo>
                        <a:pt x="318" y="202"/>
                      </a:lnTo>
                      <a:lnTo>
                        <a:pt x="308" y="207"/>
                      </a:lnTo>
                      <a:lnTo>
                        <a:pt x="298" y="211"/>
                      </a:lnTo>
                      <a:lnTo>
                        <a:pt x="288" y="214"/>
                      </a:lnTo>
                      <a:lnTo>
                        <a:pt x="276" y="216"/>
                      </a:lnTo>
                      <a:lnTo>
                        <a:pt x="264" y="218"/>
                      </a:lnTo>
                      <a:lnTo>
                        <a:pt x="252" y="218"/>
                      </a:lnTo>
                      <a:lnTo>
                        <a:pt x="242" y="218"/>
                      </a:lnTo>
                      <a:lnTo>
                        <a:pt x="233" y="218"/>
                      </a:lnTo>
                      <a:lnTo>
                        <a:pt x="224" y="218"/>
                      </a:lnTo>
                      <a:lnTo>
                        <a:pt x="215" y="219"/>
                      </a:lnTo>
                      <a:lnTo>
                        <a:pt x="207" y="219"/>
                      </a:lnTo>
                      <a:lnTo>
                        <a:pt x="198" y="219"/>
                      </a:lnTo>
                      <a:lnTo>
                        <a:pt x="191" y="219"/>
                      </a:lnTo>
                      <a:lnTo>
                        <a:pt x="183" y="219"/>
                      </a:lnTo>
                      <a:lnTo>
                        <a:pt x="176" y="219"/>
                      </a:lnTo>
                      <a:lnTo>
                        <a:pt x="168" y="219"/>
                      </a:lnTo>
                      <a:lnTo>
                        <a:pt x="162" y="218"/>
                      </a:lnTo>
                      <a:lnTo>
                        <a:pt x="155" y="218"/>
                      </a:lnTo>
                      <a:lnTo>
                        <a:pt x="149" y="218"/>
                      </a:lnTo>
                      <a:lnTo>
                        <a:pt x="143" y="218"/>
                      </a:lnTo>
                      <a:lnTo>
                        <a:pt x="137" y="218"/>
                      </a:lnTo>
                      <a:lnTo>
                        <a:pt x="131" y="218"/>
                      </a:lnTo>
                      <a:lnTo>
                        <a:pt x="126" y="218"/>
                      </a:lnTo>
                      <a:lnTo>
                        <a:pt x="120" y="218"/>
                      </a:lnTo>
                      <a:lnTo>
                        <a:pt x="116" y="217"/>
                      </a:lnTo>
                      <a:lnTo>
                        <a:pt x="111" y="217"/>
                      </a:lnTo>
                      <a:lnTo>
                        <a:pt x="106" y="217"/>
                      </a:lnTo>
                      <a:lnTo>
                        <a:pt x="102" y="217"/>
                      </a:lnTo>
                      <a:lnTo>
                        <a:pt x="98" y="216"/>
                      </a:lnTo>
                      <a:lnTo>
                        <a:pt x="94" y="216"/>
                      </a:lnTo>
                      <a:lnTo>
                        <a:pt x="90" y="216"/>
                      </a:lnTo>
                      <a:lnTo>
                        <a:pt x="86" y="215"/>
                      </a:lnTo>
                      <a:lnTo>
                        <a:pt x="83" y="215"/>
                      </a:lnTo>
                      <a:lnTo>
                        <a:pt x="79" y="215"/>
                      </a:lnTo>
                      <a:lnTo>
                        <a:pt x="76" y="214"/>
                      </a:lnTo>
                      <a:lnTo>
                        <a:pt x="73" y="213"/>
                      </a:lnTo>
                      <a:lnTo>
                        <a:pt x="71" y="213"/>
                      </a:lnTo>
                      <a:lnTo>
                        <a:pt x="68" y="212"/>
                      </a:lnTo>
                      <a:lnTo>
                        <a:pt x="54" y="207"/>
                      </a:lnTo>
                      <a:lnTo>
                        <a:pt x="41" y="201"/>
                      </a:lnTo>
                      <a:lnTo>
                        <a:pt x="29" y="192"/>
                      </a:lnTo>
                      <a:lnTo>
                        <a:pt x="20" y="182"/>
                      </a:lnTo>
                      <a:lnTo>
                        <a:pt x="12" y="170"/>
                      </a:lnTo>
                      <a:lnTo>
                        <a:pt x="6" y="157"/>
                      </a:lnTo>
                      <a:lnTo>
                        <a:pt x="2" y="142"/>
                      </a:lnTo>
                      <a:lnTo>
                        <a:pt x="0" y="128"/>
                      </a:lnTo>
                      <a:lnTo>
                        <a:pt x="1" y="112"/>
                      </a:lnTo>
                      <a:lnTo>
                        <a:pt x="4" y="96"/>
                      </a:lnTo>
                      <a:lnTo>
                        <a:pt x="10" y="80"/>
                      </a:lnTo>
                      <a:lnTo>
                        <a:pt x="19" y="64"/>
                      </a:lnTo>
                      <a:lnTo>
                        <a:pt x="31" y="49"/>
                      </a:lnTo>
                      <a:lnTo>
                        <a:pt x="45" y="33"/>
                      </a:lnTo>
                      <a:lnTo>
                        <a:pt x="64" y="19"/>
                      </a:lnTo>
                      <a:lnTo>
                        <a:pt x="85" y="6"/>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29" name="Freeform 36"/>
                <p:cNvSpPr>
                  <a:spLocks/>
                </p:cNvSpPr>
                <p:nvPr/>
              </p:nvSpPr>
              <p:spPr bwMode="auto">
                <a:xfrm flipH="1">
                  <a:off x="830" y="1406"/>
                  <a:ext cx="90" cy="121"/>
                </a:xfrm>
                <a:custGeom>
                  <a:avLst/>
                  <a:gdLst>
                    <a:gd name="T0" fmla="*/ 1 w 133"/>
                    <a:gd name="T1" fmla="*/ 3 h 152"/>
                    <a:gd name="T2" fmla="*/ 1 w 133"/>
                    <a:gd name="T3" fmla="*/ 2 h 152"/>
                    <a:gd name="T4" fmla="*/ 1 w 133"/>
                    <a:gd name="T5" fmla="*/ 2 h 152"/>
                    <a:gd name="T6" fmla="*/ 1 w 133"/>
                    <a:gd name="T7" fmla="*/ 2 h 152"/>
                    <a:gd name="T8" fmla="*/ 1 w 133"/>
                    <a:gd name="T9" fmla="*/ 2 h 152"/>
                    <a:gd name="T10" fmla="*/ 1 w 133"/>
                    <a:gd name="T11" fmla="*/ 2 h 152"/>
                    <a:gd name="T12" fmla="*/ 1 w 133"/>
                    <a:gd name="T13" fmla="*/ 2 h 152"/>
                    <a:gd name="T14" fmla="*/ 1 w 133"/>
                    <a:gd name="T15" fmla="*/ 2 h 152"/>
                    <a:gd name="T16" fmla="*/ 1 w 133"/>
                    <a:gd name="T17" fmla="*/ 2 h 152"/>
                    <a:gd name="T18" fmla="*/ 1 w 133"/>
                    <a:gd name="T19" fmla="*/ 2 h 152"/>
                    <a:gd name="T20" fmla="*/ 1 w 133"/>
                    <a:gd name="T21" fmla="*/ 2 h 152"/>
                    <a:gd name="T22" fmla="*/ 1 w 133"/>
                    <a:gd name="T23" fmla="*/ 0 h 152"/>
                    <a:gd name="T24" fmla="*/ 1 w 133"/>
                    <a:gd name="T25" fmla="*/ 0 h 152"/>
                    <a:gd name="T26" fmla="*/ 1 w 133"/>
                    <a:gd name="T27" fmla="*/ 2 h 152"/>
                    <a:gd name="T28" fmla="*/ 1 w 133"/>
                    <a:gd name="T29" fmla="*/ 2 h 152"/>
                    <a:gd name="T30" fmla="*/ 1 w 133"/>
                    <a:gd name="T31" fmla="*/ 2 h 152"/>
                    <a:gd name="T32" fmla="*/ 1 w 133"/>
                    <a:gd name="T33" fmla="*/ 2 h 152"/>
                    <a:gd name="T34" fmla="*/ 1 w 133"/>
                    <a:gd name="T35" fmla="*/ 2 h 152"/>
                    <a:gd name="T36" fmla="*/ 1 w 133"/>
                    <a:gd name="T37" fmla="*/ 2 h 152"/>
                    <a:gd name="T38" fmla="*/ 1 w 133"/>
                    <a:gd name="T39" fmla="*/ 2 h 152"/>
                    <a:gd name="T40" fmla="*/ 1 w 133"/>
                    <a:gd name="T41" fmla="*/ 2 h 152"/>
                    <a:gd name="T42" fmla="*/ 1 w 133"/>
                    <a:gd name="T43" fmla="*/ 2 h 152"/>
                    <a:gd name="T44" fmla="*/ 1 w 133"/>
                    <a:gd name="T45" fmla="*/ 2 h 152"/>
                    <a:gd name="T46" fmla="*/ 1 w 133"/>
                    <a:gd name="T47" fmla="*/ 2 h 152"/>
                    <a:gd name="T48" fmla="*/ 1 w 133"/>
                    <a:gd name="T49" fmla="*/ 2 h 152"/>
                    <a:gd name="T50" fmla="*/ 1 w 133"/>
                    <a:gd name="T51" fmla="*/ 2 h 152"/>
                    <a:gd name="T52" fmla="*/ 1 w 133"/>
                    <a:gd name="T53" fmla="*/ 2 h 152"/>
                    <a:gd name="T54" fmla="*/ 1 w 133"/>
                    <a:gd name="T55" fmla="*/ 3 h 152"/>
                    <a:gd name="T56" fmla="*/ 1 w 133"/>
                    <a:gd name="T57" fmla="*/ 3 h 152"/>
                    <a:gd name="T58" fmla="*/ 1 w 133"/>
                    <a:gd name="T59" fmla="*/ 3 h 152"/>
                    <a:gd name="T60" fmla="*/ 1 w 133"/>
                    <a:gd name="T61" fmla="*/ 3 h 152"/>
                    <a:gd name="T62" fmla="*/ 1 w 133"/>
                    <a:gd name="T63" fmla="*/ 3 h 152"/>
                    <a:gd name="T64" fmla="*/ 1 w 133"/>
                    <a:gd name="T65" fmla="*/ 3 h 152"/>
                    <a:gd name="T66" fmla="*/ 1 w 133"/>
                    <a:gd name="T67" fmla="*/ 3 h 152"/>
                    <a:gd name="T68" fmla="*/ 1 w 133"/>
                    <a:gd name="T69" fmla="*/ 3 h 152"/>
                    <a:gd name="T70" fmla="*/ 1 w 133"/>
                    <a:gd name="T71" fmla="*/ 3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152"/>
                    <a:gd name="T110" fmla="*/ 133 w 133"/>
                    <a:gd name="T111" fmla="*/ 152 h 1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152">
                      <a:moveTo>
                        <a:pt x="93" y="151"/>
                      </a:moveTo>
                      <a:lnTo>
                        <a:pt x="100" y="138"/>
                      </a:lnTo>
                      <a:lnTo>
                        <a:pt x="107" y="127"/>
                      </a:lnTo>
                      <a:lnTo>
                        <a:pt x="114" y="117"/>
                      </a:lnTo>
                      <a:lnTo>
                        <a:pt x="120" y="106"/>
                      </a:lnTo>
                      <a:lnTo>
                        <a:pt x="125" y="96"/>
                      </a:lnTo>
                      <a:lnTo>
                        <a:pt x="129" y="86"/>
                      </a:lnTo>
                      <a:lnTo>
                        <a:pt x="132" y="75"/>
                      </a:lnTo>
                      <a:lnTo>
                        <a:pt x="133" y="63"/>
                      </a:lnTo>
                      <a:lnTo>
                        <a:pt x="132" y="57"/>
                      </a:lnTo>
                      <a:lnTo>
                        <a:pt x="131" y="50"/>
                      </a:lnTo>
                      <a:lnTo>
                        <a:pt x="130" y="44"/>
                      </a:lnTo>
                      <a:lnTo>
                        <a:pt x="128" y="39"/>
                      </a:lnTo>
                      <a:lnTo>
                        <a:pt x="125" y="33"/>
                      </a:lnTo>
                      <a:lnTo>
                        <a:pt x="122" y="28"/>
                      </a:lnTo>
                      <a:lnTo>
                        <a:pt x="118" y="23"/>
                      </a:lnTo>
                      <a:lnTo>
                        <a:pt x="114" y="18"/>
                      </a:lnTo>
                      <a:lnTo>
                        <a:pt x="110" y="14"/>
                      </a:lnTo>
                      <a:lnTo>
                        <a:pt x="105" y="11"/>
                      </a:lnTo>
                      <a:lnTo>
                        <a:pt x="100" y="8"/>
                      </a:lnTo>
                      <a:lnTo>
                        <a:pt x="94" y="5"/>
                      </a:lnTo>
                      <a:lnTo>
                        <a:pt x="88" y="3"/>
                      </a:lnTo>
                      <a:lnTo>
                        <a:pt x="82" y="1"/>
                      </a:lnTo>
                      <a:lnTo>
                        <a:pt x="76" y="0"/>
                      </a:lnTo>
                      <a:lnTo>
                        <a:pt x="70" y="0"/>
                      </a:lnTo>
                      <a:lnTo>
                        <a:pt x="63" y="0"/>
                      </a:lnTo>
                      <a:lnTo>
                        <a:pt x="57" y="1"/>
                      </a:lnTo>
                      <a:lnTo>
                        <a:pt x="51" y="2"/>
                      </a:lnTo>
                      <a:lnTo>
                        <a:pt x="45" y="3"/>
                      </a:lnTo>
                      <a:lnTo>
                        <a:pt x="39" y="6"/>
                      </a:lnTo>
                      <a:lnTo>
                        <a:pt x="33" y="8"/>
                      </a:lnTo>
                      <a:lnTo>
                        <a:pt x="28" y="11"/>
                      </a:lnTo>
                      <a:lnTo>
                        <a:pt x="23" y="15"/>
                      </a:lnTo>
                      <a:lnTo>
                        <a:pt x="18" y="19"/>
                      </a:lnTo>
                      <a:lnTo>
                        <a:pt x="14" y="23"/>
                      </a:lnTo>
                      <a:lnTo>
                        <a:pt x="10" y="29"/>
                      </a:lnTo>
                      <a:lnTo>
                        <a:pt x="7" y="35"/>
                      </a:lnTo>
                      <a:lnTo>
                        <a:pt x="4" y="41"/>
                      </a:lnTo>
                      <a:lnTo>
                        <a:pt x="2" y="48"/>
                      </a:lnTo>
                      <a:lnTo>
                        <a:pt x="1" y="56"/>
                      </a:lnTo>
                      <a:lnTo>
                        <a:pt x="0" y="64"/>
                      </a:lnTo>
                      <a:lnTo>
                        <a:pt x="1" y="70"/>
                      </a:lnTo>
                      <a:lnTo>
                        <a:pt x="3" y="77"/>
                      </a:lnTo>
                      <a:lnTo>
                        <a:pt x="6" y="84"/>
                      </a:lnTo>
                      <a:lnTo>
                        <a:pt x="11" y="91"/>
                      </a:lnTo>
                      <a:lnTo>
                        <a:pt x="16" y="97"/>
                      </a:lnTo>
                      <a:lnTo>
                        <a:pt x="22" y="102"/>
                      </a:lnTo>
                      <a:lnTo>
                        <a:pt x="29" y="105"/>
                      </a:lnTo>
                      <a:lnTo>
                        <a:pt x="36" y="106"/>
                      </a:lnTo>
                      <a:lnTo>
                        <a:pt x="45" y="106"/>
                      </a:lnTo>
                      <a:lnTo>
                        <a:pt x="52" y="109"/>
                      </a:lnTo>
                      <a:lnTo>
                        <a:pt x="56" y="112"/>
                      </a:lnTo>
                      <a:lnTo>
                        <a:pt x="58" y="117"/>
                      </a:lnTo>
                      <a:lnTo>
                        <a:pt x="58" y="122"/>
                      </a:lnTo>
                      <a:lnTo>
                        <a:pt x="56" y="127"/>
                      </a:lnTo>
                      <a:lnTo>
                        <a:pt x="54" y="133"/>
                      </a:lnTo>
                      <a:lnTo>
                        <a:pt x="51" y="138"/>
                      </a:lnTo>
                      <a:lnTo>
                        <a:pt x="54" y="141"/>
                      </a:lnTo>
                      <a:lnTo>
                        <a:pt x="58" y="143"/>
                      </a:lnTo>
                      <a:lnTo>
                        <a:pt x="62" y="146"/>
                      </a:lnTo>
                      <a:lnTo>
                        <a:pt x="66" y="147"/>
                      </a:lnTo>
                      <a:lnTo>
                        <a:pt x="70" y="148"/>
                      </a:lnTo>
                      <a:lnTo>
                        <a:pt x="73" y="150"/>
                      </a:lnTo>
                      <a:lnTo>
                        <a:pt x="76" y="150"/>
                      </a:lnTo>
                      <a:lnTo>
                        <a:pt x="79" y="151"/>
                      </a:lnTo>
                      <a:lnTo>
                        <a:pt x="82" y="152"/>
                      </a:lnTo>
                      <a:lnTo>
                        <a:pt x="85" y="152"/>
                      </a:lnTo>
                      <a:lnTo>
                        <a:pt x="87" y="152"/>
                      </a:lnTo>
                      <a:lnTo>
                        <a:pt x="89" y="152"/>
                      </a:lnTo>
                      <a:lnTo>
                        <a:pt x="91" y="152"/>
                      </a:lnTo>
                      <a:lnTo>
                        <a:pt x="92" y="152"/>
                      </a:lnTo>
                      <a:lnTo>
                        <a:pt x="93" y="152"/>
                      </a:lnTo>
                      <a:lnTo>
                        <a:pt x="93" y="151"/>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30" name="Freeform 37"/>
                <p:cNvSpPr>
                  <a:spLocks/>
                </p:cNvSpPr>
                <p:nvPr/>
              </p:nvSpPr>
              <p:spPr bwMode="auto">
                <a:xfrm flipH="1">
                  <a:off x="908" y="1429"/>
                  <a:ext cx="60" cy="56"/>
                </a:xfrm>
                <a:custGeom>
                  <a:avLst/>
                  <a:gdLst>
                    <a:gd name="T0" fmla="*/ 1 w 89"/>
                    <a:gd name="T1" fmla="*/ 0 h 70"/>
                    <a:gd name="T2" fmla="*/ 1 w 89"/>
                    <a:gd name="T3" fmla="*/ 2 h 70"/>
                    <a:gd name="T4" fmla="*/ 1 w 89"/>
                    <a:gd name="T5" fmla="*/ 2 h 70"/>
                    <a:gd name="T6" fmla="*/ 1 w 89"/>
                    <a:gd name="T7" fmla="*/ 2 h 70"/>
                    <a:gd name="T8" fmla="*/ 1 w 89"/>
                    <a:gd name="T9" fmla="*/ 2 h 70"/>
                    <a:gd name="T10" fmla="*/ 1 w 89"/>
                    <a:gd name="T11" fmla="*/ 2 h 70"/>
                    <a:gd name="T12" fmla="*/ 1 w 89"/>
                    <a:gd name="T13" fmla="*/ 2 h 70"/>
                    <a:gd name="T14" fmla="*/ 1 w 89"/>
                    <a:gd name="T15" fmla="*/ 2 h 70"/>
                    <a:gd name="T16" fmla="*/ 1 w 89"/>
                    <a:gd name="T17" fmla="*/ 2 h 70"/>
                    <a:gd name="T18" fmla="*/ 1 w 89"/>
                    <a:gd name="T19" fmla="*/ 2 h 70"/>
                    <a:gd name="T20" fmla="*/ 1 w 89"/>
                    <a:gd name="T21" fmla="*/ 2 h 70"/>
                    <a:gd name="T22" fmla="*/ 1 w 89"/>
                    <a:gd name="T23" fmla="*/ 2 h 70"/>
                    <a:gd name="T24" fmla="*/ 1 w 89"/>
                    <a:gd name="T25" fmla="*/ 2 h 70"/>
                    <a:gd name="T26" fmla="*/ 1 w 89"/>
                    <a:gd name="T27" fmla="*/ 2 h 70"/>
                    <a:gd name="T28" fmla="*/ 1 w 89"/>
                    <a:gd name="T29" fmla="*/ 2 h 70"/>
                    <a:gd name="T30" fmla="*/ 1 w 89"/>
                    <a:gd name="T31" fmla="*/ 2 h 70"/>
                    <a:gd name="T32" fmla="*/ 1 w 89"/>
                    <a:gd name="T33" fmla="*/ 2 h 70"/>
                    <a:gd name="T34" fmla="*/ 1 w 89"/>
                    <a:gd name="T35" fmla="*/ 2 h 70"/>
                    <a:gd name="T36" fmla="*/ 1 w 89"/>
                    <a:gd name="T37" fmla="*/ 2 h 70"/>
                    <a:gd name="T38" fmla="*/ 1 w 89"/>
                    <a:gd name="T39" fmla="*/ 2 h 70"/>
                    <a:gd name="T40" fmla="*/ 1 w 89"/>
                    <a:gd name="T41" fmla="*/ 2 h 70"/>
                    <a:gd name="T42" fmla="*/ 1 w 89"/>
                    <a:gd name="T43" fmla="*/ 2 h 70"/>
                    <a:gd name="T44" fmla="*/ 1 w 89"/>
                    <a:gd name="T45" fmla="*/ 2 h 70"/>
                    <a:gd name="T46" fmla="*/ 1 w 89"/>
                    <a:gd name="T47" fmla="*/ 2 h 70"/>
                    <a:gd name="T48" fmla="*/ 1 w 89"/>
                    <a:gd name="T49" fmla="*/ 2 h 70"/>
                    <a:gd name="T50" fmla="*/ 1 w 89"/>
                    <a:gd name="T51" fmla="*/ 2 h 70"/>
                    <a:gd name="T52" fmla="*/ 1 w 89"/>
                    <a:gd name="T53" fmla="*/ 2 h 70"/>
                    <a:gd name="T54" fmla="*/ 1 w 89"/>
                    <a:gd name="T55" fmla="*/ 2 h 70"/>
                    <a:gd name="T56" fmla="*/ 0 w 89"/>
                    <a:gd name="T57" fmla="*/ 2 h 70"/>
                    <a:gd name="T58" fmla="*/ 1 w 89"/>
                    <a:gd name="T59" fmla="*/ 2 h 70"/>
                    <a:gd name="T60" fmla="*/ 1 w 89"/>
                    <a:gd name="T61" fmla="*/ 2 h 70"/>
                    <a:gd name="T62" fmla="*/ 1 w 89"/>
                    <a:gd name="T63" fmla="*/ 2 h 70"/>
                    <a:gd name="T64" fmla="*/ 1 w 89"/>
                    <a:gd name="T65" fmla="*/ 2 h 70"/>
                    <a:gd name="T66" fmla="*/ 1 w 89"/>
                    <a:gd name="T67" fmla="*/ 2 h 70"/>
                    <a:gd name="T68" fmla="*/ 1 w 89"/>
                    <a:gd name="T69" fmla="*/ 2 h 70"/>
                    <a:gd name="T70" fmla="*/ 1 w 89"/>
                    <a:gd name="T71" fmla="*/ 2 h 70"/>
                    <a:gd name="T72" fmla="*/ 1 w 89"/>
                    <a:gd name="T73" fmla="*/ 2 h 70"/>
                    <a:gd name="T74" fmla="*/ 1 w 89"/>
                    <a:gd name="T75" fmla="*/ 2 h 70"/>
                    <a:gd name="T76" fmla="*/ 1 w 89"/>
                    <a:gd name="T77" fmla="*/ 2 h 70"/>
                    <a:gd name="T78" fmla="*/ 1 w 89"/>
                    <a:gd name="T79" fmla="*/ 2 h 70"/>
                    <a:gd name="T80" fmla="*/ 1 w 89"/>
                    <a:gd name="T81" fmla="*/ 2 h 70"/>
                    <a:gd name="T82" fmla="*/ 1 w 89"/>
                    <a:gd name="T83" fmla="*/ 2 h 70"/>
                    <a:gd name="T84" fmla="*/ 1 w 89"/>
                    <a:gd name="T85" fmla="*/ 2 h 70"/>
                    <a:gd name="T86" fmla="*/ 1 w 89"/>
                    <a:gd name="T87" fmla="*/ 2 h 70"/>
                    <a:gd name="T88" fmla="*/ 1 w 89"/>
                    <a:gd name="T89" fmla="*/ 2 h 70"/>
                    <a:gd name="T90" fmla="*/ 1 w 89"/>
                    <a:gd name="T91" fmla="*/ 2 h 70"/>
                    <a:gd name="T92" fmla="*/ 1 w 89"/>
                    <a:gd name="T93" fmla="*/ 2 h 70"/>
                    <a:gd name="T94" fmla="*/ 1 w 89"/>
                    <a:gd name="T95" fmla="*/ 2 h 70"/>
                    <a:gd name="T96" fmla="*/ 1 w 89"/>
                    <a:gd name="T97" fmla="*/ 2 h 70"/>
                    <a:gd name="T98" fmla="*/ 1 w 89"/>
                    <a:gd name="T99" fmla="*/ 2 h 70"/>
                    <a:gd name="T100" fmla="*/ 1 w 89"/>
                    <a:gd name="T101" fmla="*/ 2 h 70"/>
                    <a:gd name="T102" fmla="*/ 1 w 89"/>
                    <a:gd name="T103" fmla="*/ 2 h 70"/>
                    <a:gd name="T104" fmla="*/ 1 w 89"/>
                    <a:gd name="T105" fmla="*/ 0 h 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70"/>
                    <a:gd name="T161" fmla="*/ 89 w 89"/>
                    <a:gd name="T162" fmla="*/ 70 h 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70">
                      <a:moveTo>
                        <a:pt x="89" y="0"/>
                      </a:moveTo>
                      <a:lnTo>
                        <a:pt x="86" y="15"/>
                      </a:lnTo>
                      <a:lnTo>
                        <a:pt x="84" y="27"/>
                      </a:lnTo>
                      <a:lnTo>
                        <a:pt x="84" y="38"/>
                      </a:lnTo>
                      <a:lnTo>
                        <a:pt x="87" y="51"/>
                      </a:lnTo>
                      <a:lnTo>
                        <a:pt x="82" y="53"/>
                      </a:lnTo>
                      <a:lnTo>
                        <a:pt x="78" y="55"/>
                      </a:lnTo>
                      <a:lnTo>
                        <a:pt x="73" y="57"/>
                      </a:lnTo>
                      <a:lnTo>
                        <a:pt x="68" y="58"/>
                      </a:lnTo>
                      <a:lnTo>
                        <a:pt x="63" y="60"/>
                      </a:lnTo>
                      <a:lnTo>
                        <a:pt x="58" y="61"/>
                      </a:lnTo>
                      <a:lnTo>
                        <a:pt x="53" y="63"/>
                      </a:lnTo>
                      <a:lnTo>
                        <a:pt x="48" y="64"/>
                      </a:lnTo>
                      <a:lnTo>
                        <a:pt x="45" y="65"/>
                      </a:lnTo>
                      <a:lnTo>
                        <a:pt x="42" y="65"/>
                      </a:lnTo>
                      <a:lnTo>
                        <a:pt x="39" y="66"/>
                      </a:lnTo>
                      <a:lnTo>
                        <a:pt x="36" y="66"/>
                      </a:lnTo>
                      <a:lnTo>
                        <a:pt x="33" y="67"/>
                      </a:lnTo>
                      <a:lnTo>
                        <a:pt x="30" y="67"/>
                      </a:lnTo>
                      <a:lnTo>
                        <a:pt x="27" y="68"/>
                      </a:lnTo>
                      <a:lnTo>
                        <a:pt x="24" y="68"/>
                      </a:lnTo>
                      <a:lnTo>
                        <a:pt x="21" y="68"/>
                      </a:lnTo>
                      <a:lnTo>
                        <a:pt x="18" y="69"/>
                      </a:lnTo>
                      <a:lnTo>
                        <a:pt x="15" y="69"/>
                      </a:lnTo>
                      <a:lnTo>
                        <a:pt x="12" y="69"/>
                      </a:lnTo>
                      <a:lnTo>
                        <a:pt x="9" y="69"/>
                      </a:lnTo>
                      <a:lnTo>
                        <a:pt x="6" y="70"/>
                      </a:lnTo>
                      <a:lnTo>
                        <a:pt x="3" y="70"/>
                      </a:lnTo>
                      <a:lnTo>
                        <a:pt x="0" y="70"/>
                      </a:lnTo>
                      <a:lnTo>
                        <a:pt x="1" y="68"/>
                      </a:lnTo>
                      <a:lnTo>
                        <a:pt x="2" y="67"/>
                      </a:lnTo>
                      <a:lnTo>
                        <a:pt x="3" y="65"/>
                      </a:lnTo>
                      <a:lnTo>
                        <a:pt x="4" y="64"/>
                      </a:lnTo>
                      <a:lnTo>
                        <a:pt x="5" y="64"/>
                      </a:lnTo>
                      <a:lnTo>
                        <a:pt x="6" y="63"/>
                      </a:lnTo>
                      <a:lnTo>
                        <a:pt x="7" y="62"/>
                      </a:lnTo>
                      <a:lnTo>
                        <a:pt x="8" y="62"/>
                      </a:lnTo>
                      <a:lnTo>
                        <a:pt x="19" y="58"/>
                      </a:lnTo>
                      <a:lnTo>
                        <a:pt x="28" y="54"/>
                      </a:lnTo>
                      <a:lnTo>
                        <a:pt x="37" y="49"/>
                      </a:lnTo>
                      <a:lnTo>
                        <a:pt x="44" y="45"/>
                      </a:lnTo>
                      <a:lnTo>
                        <a:pt x="52" y="41"/>
                      </a:lnTo>
                      <a:lnTo>
                        <a:pt x="58" y="36"/>
                      </a:lnTo>
                      <a:lnTo>
                        <a:pt x="63" y="32"/>
                      </a:lnTo>
                      <a:lnTo>
                        <a:pt x="68" y="27"/>
                      </a:lnTo>
                      <a:lnTo>
                        <a:pt x="73" y="23"/>
                      </a:lnTo>
                      <a:lnTo>
                        <a:pt x="76" y="19"/>
                      </a:lnTo>
                      <a:lnTo>
                        <a:pt x="80" y="15"/>
                      </a:lnTo>
                      <a:lnTo>
                        <a:pt x="82" y="12"/>
                      </a:lnTo>
                      <a:lnTo>
                        <a:pt x="84" y="8"/>
                      </a:lnTo>
                      <a:lnTo>
                        <a:pt x="86" y="5"/>
                      </a:lnTo>
                      <a:lnTo>
                        <a:pt x="88" y="3"/>
                      </a:lnTo>
                      <a:lnTo>
                        <a:pt x="89" y="0"/>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31" name="Freeform 38"/>
                <p:cNvSpPr>
                  <a:spLocks/>
                </p:cNvSpPr>
                <p:nvPr/>
              </p:nvSpPr>
              <p:spPr bwMode="auto">
                <a:xfrm flipH="1">
                  <a:off x="904" y="1471"/>
                  <a:ext cx="65" cy="19"/>
                </a:xfrm>
                <a:custGeom>
                  <a:avLst/>
                  <a:gdLst>
                    <a:gd name="T0" fmla="*/ 1 w 96"/>
                    <a:gd name="T1" fmla="*/ 0 h 24"/>
                    <a:gd name="T2" fmla="*/ 1 w 96"/>
                    <a:gd name="T3" fmla="*/ 2 h 24"/>
                    <a:gd name="T4" fmla="*/ 1 w 96"/>
                    <a:gd name="T5" fmla="*/ 2 h 24"/>
                    <a:gd name="T6" fmla="*/ 1 w 96"/>
                    <a:gd name="T7" fmla="*/ 2 h 24"/>
                    <a:gd name="T8" fmla="*/ 1 w 96"/>
                    <a:gd name="T9" fmla="*/ 2 h 24"/>
                    <a:gd name="T10" fmla="*/ 1 w 96"/>
                    <a:gd name="T11" fmla="*/ 2 h 24"/>
                    <a:gd name="T12" fmla="*/ 1 w 96"/>
                    <a:gd name="T13" fmla="*/ 2 h 24"/>
                    <a:gd name="T14" fmla="*/ 1 w 96"/>
                    <a:gd name="T15" fmla="*/ 2 h 24"/>
                    <a:gd name="T16" fmla="*/ 1 w 96"/>
                    <a:gd name="T17" fmla="*/ 2 h 24"/>
                    <a:gd name="T18" fmla="*/ 1 w 96"/>
                    <a:gd name="T19" fmla="*/ 2 h 24"/>
                    <a:gd name="T20" fmla="*/ 1 w 96"/>
                    <a:gd name="T21" fmla="*/ 2 h 24"/>
                    <a:gd name="T22" fmla="*/ 1 w 96"/>
                    <a:gd name="T23" fmla="*/ 2 h 24"/>
                    <a:gd name="T24" fmla="*/ 1 w 96"/>
                    <a:gd name="T25" fmla="*/ 2 h 24"/>
                    <a:gd name="T26" fmla="*/ 1 w 96"/>
                    <a:gd name="T27" fmla="*/ 2 h 24"/>
                    <a:gd name="T28" fmla="*/ 1 w 96"/>
                    <a:gd name="T29" fmla="*/ 2 h 24"/>
                    <a:gd name="T30" fmla="*/ 1 w 96"/>
                    <a:gd name="T31" fmla="*/ 2 h 24"/>
                    <a:gd name="T32" fmla="*/ 1 w 96"/>
                    <a:gd name="T33" fmla="*/ 2 h 24"/>
                    <a:gd name="T34" fmla="*/ 1 w 96"/>
                    <a:gd name="T35" fmla="*/ 2 h 24"/>
                    <a:gd name="T36" fmla="*/ 1 w 96"/>
                    <a:gd name="T37" fmla="*/ 2 h 24"/>
                    <a:gd name="T38" fmla="*/ 1 w 96"/>
                    <a:gd name="T39" fmla="*/ 2 h 24"/>
                    <a:gd name="T40" fmla="*/ 1 w 96"/>
                    <a:gd name="T41" fmla="*/ 2 h 24"/>
                    <a:gd name="T42" fmla="*/ 1 w 96"/>
                    <a:gd name="T43" fmla="*/ 2 h 24"/>
                    <a:gd name="T44" fmla="*/ 1 w 96"/>
                    <a:gd name="T45" fmla="*/ 2 h 24"/>
                    <a:gd name="T46" fmla="*/ 1 w 96"/>
                    <a:gd name="T47" fmla="*/ 2 h 24"/>
                    <a:gd name="T48" fmla="*/ 0 w 96"/>
                    <a:gd name="T49" fmla="*/ 2 h 24"/>
                    <a:gd name="T50" fmla="*/ 1 w 96"/>
                    <a:gd name="T51" fmla="*/ 2 h 24"/>
                    <a:gd name="T52" fmla="*/ 1 w 96"/>
                    <a:gd name="T53" fmla="*/ 2 h 24"/>
                    <a:gd name="T54" fmla="*/ 1 w 96"/>
                    <a:gd name="T55" fmla="*/ 2 h 24"/>
                    <a:gd name="T56" fmla="*/ 1 w 96"/>
                    <a:gd name="T57" fmla="*/ 2 h 24"/>
                    <a:gd name="T58" fmla="*/ 1 w 96"/>
                    <a:gd name="T59" fmla="*/ 2 h 24"/>
                    <a:gd name="T60" fmla="*/ 1 w 96"/>
                    <a:gd name="T61" fmla="*/ 2 h 24"/>
                    <a:gd name="T62" fmla="*/ 1 w 96"/>
                    <a:gd name="T63" fmla="*/ 2 h 24"/>
                    <a:gd name="T64" fmla="*/ 1 w 96"/>
                    <a:gd name="T65" fmla="*/ 2 h 24"/>
                    <a:gd name="T66" fmla="*/ 1 w 96"/>
                    <a:gd name="T67" fmla="*/ 2 h 24"/>
                    <a:gd name="T68" fmla="*/ 1 w 96"/>
                    <a:gd name="T69" fmla="*/ 2 h 24"/>
                    <a:gd name="T70" fmla="*/ 1 w 96"/>
                    <a:gd name="T71" fmla="*/ 2 h 24"/>
                    <a:gd name="T72" fmla="*/ 1 w 96"/>
                    <a:gd name="T73" fmla="*/ 2 h 24"/>
                    <a:gd name="T74" fmla="*/ 1 w 96"/>
                    <a:gd name="T75" fmla="*/ 2 h 24"/>
                    <a:gd name="T76" fmla="*/ 1 w 96"/>
                    <a:gd name="T77" fmla="*/ 2 h 24"/>
                    <a:gd name="T78" fmla="*/ 1 w 96"/>
                    <a:gd name="T79" fmla="*/ 2 h 24"/>
                    <a:gd name="T80" fmla="*/ 1 w 96"/>
                    <a:gd name="T81" fmla="*/ 2 h 24"/>
                    <a:gd name="T82" fmla="*/ 1 w 96"/>
                    <a:gd name="T83" fmla="*/ 2 h 24"/>
                    <a:gd name="T84" fmla="*/ 1 w 96"/>
                    <a:gd name="T85" fmla="*/ 2 h 24"/>
                    <a:gd name="T86" fmla="*/ 1 w 96"/>
                    <a:gd name="T87" fmla="*/ 2 h 24"/>
                    <a:gd name="T88" fmla="*/ 1 w 96"/>
                    <a:gd name="T89" fmla="*/ 2 h 24"/>
                    <a:gd name="T90" fmla="*/ 1 w 96"/>
                    <a:gd name="T91" fmla="*/ 2 h 24"/>
                    <a:gd name="T92" fmla="*/ 1 w 96"/>
                    <a:gd name="T93" fmla="*/ 2 h 24"/>
                    <a:gd name="T94" fmla="*/ 1 w 96"/>
                    <a:gd name="T95" fmla="*/ 2 h 24"/>
                    <a:gd name="T96" fmla="*/ 1 w 96"/>
                    <a:gd name="T97" fmla="*/ 0 h 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6"/>
                    <a:gd name="T148" fmla="*/ 0 h 24"/>
                    <a:gd name="T149" fmla="*/ 96 w 96"/>
                    <a:gd name="T150" fmla="*/ 24 h 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6" h="24">
                      <a:moveTo>
                        <a:pt x="87" y="0"/>
                      </a:moveTo>
                      <a:lnTo>
                        <a:pt x="87" y="2"/>
                      </a:lnTo>
                      <a:lnTo>
                        <a:pt x="89" y="4"/>
                      </a:lnTo>
                      <a:lnTo>
                        <a:pt x="90" y="5"/>
                      </a:lnTo>
                      <a:lnTo>
                        <a:pt x="91" y="7"/>
                      </a:lnTo>
                      <a:lnTo>
                        <a:pt x="92" y="9"/>
                      </a:lnTo>
                      <a:lnTo>
                        <a:pt x="93" y="11"/>
                      </a:lnTo>
                      <a:lnTo>
                        <a:pt x="94" y="13"/>
                      </a:lnTo>
                      <a:lnTo>
                        <a:pt x="96" y="15"/>
                      </a:lnTo>
                      <a:lnTo>
                        <a:pt x="95" y="15"/>
                      </a:lnTo>
                      <a:lnTo>
                        <a:pt x="92" y="15"/>
                      </a:lnTo>
                      <a:lnTo>
                        <a:pt x="89" y="16"/>
                      </a:lnTo>
                      <a:lnTo>
                        <a:pt x="84" y="17"/>
                      </a:lnTo>
                      <a:lnTo>
                        <a:pt x="78" y="18"/>
                      </a:lnTo>
                      <a:lnTo>
                        <a:pt x="72" y="20"/>
                      </a:lnTo>
                      <a:lnTo>
                        <a:pt x="64" y="21"/>
                      </a:lnTo>
                      <a:lnTo>
                        <a:pt x="57" y="22"/>
                      </a:lnTo>
                      <a:lnTo>
                        <a:pt x="49" y="23"/>
                      </a:lnTo>
                      <a:lnTo>
                        <a:pt x="41" y="23"/>
                      </a:lnTo>
                      <a:lnTo>
                        <a:pt x="33" y="24"/>
                      </a:lnTo>
                      <a:lnTo>
                        <a:pt x="25" y="24"/>
                      </a:lnTo>
                      <a:lnTo>
                        <a:pt x="18" y="23"/>
                      </a:lnTo>
                      <a:lnTo>
                        <a:pt x="11" y="23"/>
                      </a:lnTo>
                      <a:lnTo>
                        <a:pt x="5" y="21"/>
                      </a:lnTo>
                      <a:lnTo>
                        <a:pt x="0" y="19"/>
                      </a:lnTo>
                      <a:lnTo>
                        <a:pt x="3" y="19"/>
                      </a:lnTo>
                      <a:lnTo>
                        <a:pt x="6" y="18"/>
                      </a:lnTo>
                      <a:lnTo>
                        <a:pt x="9" y="18"/>
                      </a:lnTo>
                      <a:lnTo>
                        <a:pt x="12" y="18"/>
                      </a:lnTo>
                      <a:lnTo>
                        <a:pt x="14" y="18"/>
                      </a:lnTo>
                      <a:lnTo>
                        <a:pt x="17" y="18"/>
                      </a:lnTo>
                      <a:lnTo>
                        <a:pt x="20" y="17"/>
                      </a:lnTo>
                      <a:lnTo>
                        <a:pt x="23" y="17"/>
                      </a:lnTo>
                      <a:lnTo>
                        <a:pt x="26" y="17"/>
                      </a:lnTo>
                      <a:lnTo>
                        <a:pt x="29" y="16"/>
                      </a:lnTo>
                      <a:lnTo>
                        <a:pt x="32" y="16"/>
                      </a:lnTo>
                      <a:lnTo>
                        <a:pt x="35" y="16"/>
                      </a:lnTo>
                      <a:lnTo>
                        <a:pt x="38" y="15"/>
                      </a:lnTo>
                      <a:lnTo>
                        <a:pt x="41" y="15"/>
                      </a:lnTo>
                      <a:lnTo>
                        <a:pt x="44" y="14"/>
                      </a:lnTo>
                      <a:lnTo>
                        <a:pt x="47" y="14"/>
                      </a:lnTo>
                      <a:lnTo>
                        <a:pt x="52" y="12"/>
                      </a:lnTo>
                      <a:lnTo>
                        <a:pt x="57" y="11"/>
                      </a:lnTo>
                      <a:lnTo>
                        <a:pt x="62" y="9"/>
                      </a:lnTo>
                      <a:lnTo>
                        <a:pt x="67" y="7"/>
                      </a:lnTo>
                      <a:lnTo>
                        <a:pt x="72" y="6"/>
                      </a:lnTo>
                      <a:lnTo>
                        <a:pt x="77" y="4"/>
                      </a:lnTo>
                      <a:lnTo>
                        <a:pt x="82" y="2"/>
                      </a:lnTo>
                      <a:lnTo>
                        <a:pt x="87" y="0"/>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525" name="Oval 39"/>
              <p:cNvSpPr>
                <a:spLocks noChangeArrowheads="1"/>
              </p:cNvSpPr>
              <p:nvPr/>
            </p:nvSpPr>
            <p:spPr bwMode="auto">
              <a:xfrm>
                <a:off x="1483380" y="2567657"/>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26" name="Oval 40"/>
              <p:cNvSpPr>
                <a:spLocks noChangeArrowheads="1"/>
              </p:cNvSpPr>
              <p:nvPr/>
            </p:nvSpPr>
            <p:spPr bwMode="auto">
              <a:xfrm>
                <a:off x="974965" y="2426555"/>
                <a:ext cx="142356" cy="105267"/>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27" name="AutoShape 41"/>
              <p:cNvSpPr>
                <a:spLocks noChangeArrowheads="1"/>
              </p:cNvSpPr>
              <p:nvPr/>
            </p:nvSpPr>
            <p:spPr bwMode="auto">
              <a:xfrm rot="1189757">
                <a:off x="1200927" y="2531821"/>
                <a:ext cx="108462" cy="96308"/>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nvGrpSpPr>
            <p:cNvPr id="13" name="Group 909"/>
            <p:cNvGrpSpPr/>
            <p:nvPr/>
          </p:nvGrpSpPr>
          <p:grpSpPr>
            <a:xfrm>
              <a:off x="1168400" y="4572000"/>
              <a:ext cx="1669861" cy="1245280"/>
              <a:chOff x="704850" y="4125233"/>
              <a:chExt cx="1669861" cy="1245280"/>
            </a:xfrm>
            <a:effectLst>
              <a:outerShdw blurRad="50800" dist="38100" dir="2700000">
                <a:srgbClr val="000000">
                  <a:alpha val="43000"/>
                </a:srgbClr>
              </a:outerShdw>
            </a:effectLst>
          </p:grpSpPr>
          <p:sp>
            <p:nvSpPr>
              <p:cNvPr id="533" name="Oval 303"/>
              <p:cNvSpPr>
                <a:spLocks noChangeArrowheads="1"/>
              </p:cNvSpPr>
              <p:nvPr/>
            </p:nvSpPr>
            <p:spPr bwMode="auto">
              <a:xfrm>
                <a:off x="957475" y="4260246"/>
                <a:ext cx="141405"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34" name="Oval 304"/>
              <p:cNvSpPr>
                <a:spLocks noChangeArrowheads="1"/>
              </p:cNvSpPr>
              <p:nvPr/>
            </p:nvSpPr>
            <p:spPr bwMode="auto">
              <a:xfrm>
                <a:off x="1459545" y="4125233"/>
                <a:ext cx="142995"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35" name="Oval 305"/>
              <p:cNvSpPr>
                <a:spLocks noChangeArrowheads="1"/>
              </p:cNvSpPr>
              <p:nvPr/>
            </p:nvSpPr>
            <p:spPr bwMode="auto">
              <a:xfrm>
                <a:off x="704850" y="4722460"/>
                <a:ext cx="142995" cy="115951"/>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36" name="AutoShape 306"/>
              <p:cNvSpPr>
                <a:spLocks noChangeArrowheads="1"/>
              </p:cNvSpPr>
              <p:nvPr/>
            </p:nvSpPr>
            <p:spPr bwMode="auto">
              <a:xfrm rot="20388678">
                <a:off x="1211687" y="4163354"/>
                <a:ext cx="108041" cy="10642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40" name="AutoShape 307"/>
              <p:cNvSpPr>
                <a:spLocks noChangeArrowheads="1"/>
              </p:cNvSpPr>
              <p:nvPr/>
            </p:nvSpPr>
            <p:spPr bwMode="auto">
              <a:xfrm rot="1334422">
                <a:off x="811302" y="4458791"/>
                <a:ext cx="108041" cy="10642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47" name="AutoShape 308"/>
              <p:cNvSpPr>
                <a:spLocks noChangeArrowheads="1"/>
              </p:cNvSpPr>
              <p:nvPr/>
            </p:nvSpPr>
            <p:spPr bwMode="auto">
              <a:xfrm rot="1477655">
                <a:off x="1753478" y="4164943"/>
                <a:ext cx="108041" cy="108009"/>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48" name="AutoShape 309"/>
              <p:cNvSpPr>
                <a:spLocks noChangeArrowheads="1"/>
              </p:cNvSpPr>
              <p:nvPr/>
            </p:nvSpPr>
            <p:spPr bwMode="auto">
              <a:xfrm rot="20184264">
                <a:off x="812891" y="4940067"/>
                <a:ext cx="106452" cy="108009"/>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49" name="Oval 310"/>
              <p:cNvSpPr>
                <a:spLocks noChangeArrowheads="1"/>
              </p:cNvSpPr>
              <p:nvPr/>
            </p:nvSpPr>
            <p:spPr bwMode="auto">
              <a:xfrm>
                <a:off x="1994980" y="4282482"/>
                <a:ext cx="142995" cy="115952"/>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50" name="Oval 311"/>
              <p:cNvSpPr>
                <a:spLocks noChangeArrowheads="1"/>
              </p:cNvSpPr>
              <p:nvPr/>
            </p:nvSpPr>
            <p:spPr bwMode="auto">
              <a:xfrm>
                <a:off x="858634" y="4263491"/>
                <a:ext cx="1359171" cy="974808"/>
              </a:xfrm>
              <a:prstGeom prst="ellipse">
                <a:avLst/>
              </a:prstGeom>
              <a:solidFill>
                <a:srgbClr val="CCFFCC"/>
              </a:solid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51" name="AutoShape 320"/>
              <p:cNvSpPr>
                <a:spLocks noChangeArrowheads="1"/>
              </p:cNvSpPr>
              <p:nvPr/>
            </p:nvSpPr>
            <p:spPr bwMode="auto">
              <a:xfrm>
                <a:off x="847326" y="4254528"/>
                <a:ext cx="789268" cy="983771"/>
              </a:xfrm>
              <a:prstGeom prst="moon">
                <a:avLst>
                  <a:gd name="adj" fmla="val 50000"/>
                </a:avLst>
              </a:prstGeom>
              <a:solidFill>
                <a:srgbClr val="008000"/>
              </a:solidFill>
              <a:ln w="9525">
                <a:solidFill>
                  <a:srgbClr val="00800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52" name="Oval 321"/>
              <p:cNvSpPr>
                <a:spLocks noChangeArrowheads="1"/>
              </p:cNvSpPr>
              <p:nvPr/>
            </p:nvSpPr>
            <p:spPr bwMode="auto">
              <a:xfrm>
                <a:off x="2233305" y="4722460"/>
                <a:ext cx="141406"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53" name="Oval 322"/>
              <p:cNvSpPr>
                <a:spLocks noChangeArrowheads="1"/>
              </p:cNvSpPr>
              <p:nvPr/>
            </p:nvSpPr>
            <p:spPr bwMode="auto">
              <a:xfrm>
                <a:off x="1988625" y="5103668"/>
                <a:ext cx="144584"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54" name="Oval 323"/>
              <p:cNvSpPr>
                <a:spLocks noChangeArrowheads="1"/>
              </p:cNvSpPr>
              <p:nvPr/>
            </p:nvSpPr>
            <p:spPr bwMode="auto">
              <a:xfrm>
                <a:off x="1459545" y="5256150"/>
                <a:ext cx="142995"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55" name="Oval 324"/>
              <p:cNvSpPr>
                <a:spLocks noChangeArrowheads="1"/>
              </p:cNvSpPr>
              <p:nvPr/>
            </p:nvSpPr>
            <p:spPr bwMode="auto">
              <a:xfrm>
                <a:off x="965417" y="5117962"/>
                <a:ext cx="139817"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56" name="AutoShape 325"/>
              <p:cNvSpPr>
                <a:spLocks noChangeArrowheads="1"/>
              </p:cNvSpPr>
              <p:nvPr/>
            </p:nvSpPr>
            <p:spPr bwMode="auto">
              <a:xfrm rot="19922943">
                <a:off x="2164984" y="4484203"/>
                <a:ext cx="106451"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57" name="AutoShape 326"/>
              <p:cNvSpPr>
                <a:spLocks noChangeArrowheads="1"/>
              </p:cNvSpPr>
              <p:nvPr/>
            </p:nvSpPr>
            <p:spPr bwMode="auto">
              <a:xfrm rot="1499128">
                <a:off x="2169751" y="4940065"/>
                <a:ext cx="103274"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58" name="AutoShape 327"/>
              <p:cNvSpPr>
                <a:spLocks noChangeArrowheads="1"/>
              </p:cNvSpPr>
              <p:nvPr/>
            </p:nvSpPr>
            <p:spPr bwMode="auto">
              <a:xfrm rot="1189757">
                <a:off x="1187854" y="5213264"/>
                <a:ext cx="106452" cy="103244"/>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59" name="AutoShape 328"/>
              <p:cNvSpPr>
                <a:spLocks noChangeArrowheads="1"/>
              </p:cNvSpPr>
              <p:nvPr/>
            </p:nvSpPr>
            <p:spPr bwMode="auto">
              <a:xfrm rot="20251306">
                <a:off x="1764599" y="5216440"/>
                <a:ext cx="109628"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14" name="Group 329"/>
              <p:cNvGrpSpPr>
                <a:grpSpLocks/>
              </p:cNvGrpSpPr>
              <p:nvPr/>
            </p:nvGrpSpPr>
            <p:grpSpPr bwMode="auto">
              <a:xfrm>
                <a:off x="1240875" y="4445000"/>
                <a:ext cx="393506" cy="779845"/>
                <a:chOff x="2676" y="1370"/>
                <a:chExt cx="174" cy="348"/>
              </a:xfrm>
            </p:grpSpPr>
            <p:sp>
              <p:nvSpPr>
                <p:cNvPr id="561" name="Freeform 330"/>
                <p:cNvSpPr>
                  <a:spLocks/>
                </p:cNvSpPr>
                <p:nvPr/>
              </p:nvSpPr>
              <p:spPr bwMode="auto">
                <a:xfrm>
                  <a:off x="2815" y="1628"/>
                  <a:ext cx="21" cy="57"/>
                </a:xfrm>
                <a:custGeom>
                  <a:avLst/>
                  <a:gdLst>
                    <a:gd name="T0" fmla="*/ 0 w 79"/>
                    <a:gd name="T1" fmla="*/ 0 h 196"/>
                    <a:gd name="T2" fmla="*/ 0 w 79"/>
                    <a:gd name="T3" fmla="*/ 0 h 196"/>
                    <a:gd name="T4" fmla="*/ 0 w 79"/>
                    <a:gd name="T5" fmla="*/ 0 h 196"/>
                    <a:gd name="T6" fmla="*/ 0 w 79"/>
                    <a:gd name="T7" fmla="*/ 0 h 196"/>
                    <a:gd name="T8" fmla="*/ 0 w 79"/>
                    <a:gd name="T9" fmla="*/ 0 h 196"/>
                    <a:gd name="T10" fmla="*/ 0 w 79"/>
                    <a:gd name="T11" fmla="*/ 0 h 196"/>
                    <a:gd name="T12" fmla="*/ 0 w 79"/>
                    <a:gd name="T13" fmla="*/ 0 h 196"/>
                    <a:gd name="T14" fmla="*/ 0 w 79"/>
                    <a:gd name="T15" fmla="*/ 0 h 196"/>
                    <a:gd name="T16" fmla="*/ 0 w 79"/>
                    <a:gd name="T17" fmla="*/ 0 h 196"/>
                    <a:gd name="T18" fmla="*/ 0 w 79"/>
                    <a:gd name="T19" fmla="*/ 0 h 196"/>
                    <a:gd name="T20" fmla="*/ 0 w 79"/>
                    <a:gd name="T21" fmla="*/ 0 h 196"/>
                    <a:gd name="T22" fmla="*/ 0 w 79"/>
                    <a:gd name="T23" fmla="*/ 0 h 196"/>
                    <a:gd name="T24" fmla="*/ 0 w 79"/>
                    <a:gd name="T25" fmla="*/ 0 h 196"/>
                    <a:gd name="T26" fmla="*/ 0 w 79"/>
                    <a:gd name="T27" fmla="*/ 0 h 196"/>
                    <a:gd name="T28" fmla="*/ 0 w 79"/>
                    <a:gd name="T29" fmla="*/ 0 h 196"/>
                    <a:gd name="T30" fmla="*/ 0 w 79"/>
                    <a:gd name="T31" fmla="*/ 0 h 196"/>
                    <a:gd name="T32" fmla="*/ 0 w 79"/>
                    <a:gd name="T33" fmla="*/ 0 h 196"/>
                    <a:gd name="T34" fmla="*/ 0 w 79"/>
                    <a:gd name="T35" fmla="*/ 0 h 196"/>
                    <a:gd name="T36" fmla="*/ 0 w 79"/>
                    <a:gd name="T37" fmla="*/ 0 h 196"/>
                    <a:gd name="T38" fmla="*/ 0 w 79"/>
                    <a:gd name="T39" fmla="*/ 0 h 196"/>
                    <a:gd name="T40" fmla="*/ 0 w 79"/>
                    <a:gd name="T41" fmla="*/ 0 h 196"/>
                    <a:gd name="T42" fmla="*/ 0 w 79"/>
                    <a:gd name="T43" fmla="*/ 0 h 196"/>
                    <a:gd name="T44" fmla="*/ 0 w 79"/>
                    <a:gd name="T45" fmla="*/ 0 h 196"/>
                    <a:gd name="T46" fmla="*/ 0 w 79"/>
                    <a:gd name="T47" fmla="*/ 0 h 196"/>
                    <a:gd name="T48" fmla="*/ 0 w 79"/>
                    <a:gd name="T49" fmla="*/ 0 h 196"/>
                    <a:gd name="T50" fmla="*/ 0 w 79"/>
                    <a:gd name="T51" fmla="*/ 0 h 196"/>
                    <a:gd name="T52" fmla="*/ 0 w 79"/>
                    <a:gd name="T53" fmla="*/ 0 h 196"/>
                    <a:gd name="T54" fmla="*/ 0 w 79"/>
                    <a:gd name="T55" fmla="*/ 0 h 196"/>
                    <a:gd name="T56" fmla="*/ 0 w 79"/>
                    <a:gd name="T57" fmla="*/ 0 h 196"/>
                    <a:gd name="T58" fmla="*/ 0 w 79"/>
                    <a:gd name="T59" fmla="*/ 0 h 196"/>
                    <a:gd name="T60" fmla="*/ 0 w 79"/>
                    <a:gd name="T61" fmla="*/ 0 h 196"/>
                    <a:gd name="T62" fmla="*/ 0 w 79"/>
                    <a:gd name="T63" fmla="*/ 0 h 196"/>
                    <a:gd name="T64" fmla="*/ 0 w 79"/>
                    <a:gd name="T65" fmla="*/ 0 h 196"/>
                    <a:gd name="T66" fmla="*/ 0 w 79"/>
                    <a:gd name="T67" fmla="*/ 0 h 196"/>
                    <a:gd name="T68" fmla="*/ 0 w 79"/>
                    <a:gd name="T69" fmla="*/ 0 h 196"/>
                    <a:gd name="T70" fmla="*/ 0 w 79"/>
                    <a:gd name="T71" fmla="*/ 0 h 196"/>
                    <a:gd name="T72" fmla="*/ 0 w 79"/>
                    <a:gd name="T73" fmla="*/ 0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196"/>
                    <a:gd name="T113" fmla="*/ 79 w 7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196">
                      <a:moveTo>
                        <a:pt x="29" y="0"/>
                      </a:moveTo>
                      <a:lnTo>
                        <a:pt x="31" y="1"/>
                      </a:lnTo>
                      <a:lnTo>
                        <a:pt x="35" y="1"/>
                      </a:lnTo>
                      <a:lnTo>
                        <a:pt x="42" y="3"/>
                      </a:lnTo>
                      <a:lnTo>
                        <a:pt x="49" y="5"/>
                      </a:lnTo>
                      <a:lnTo>
                        <a:pt x="57" y="8"/>
                      </a:lnTo>
                      <a:lnTo>
                        <a:pt x="63" y="11"/>
                      </a:lnTo>
                      <a:lnTo>
                        <a:pt x="68" y="15"/>
                      </a:lnTo>
                      <a:lnTo>
                        <a:pt x="71" y="20"/>
                      </a:lnTo>
                      <a:lnTo>
                        <a:pt x="74" y="32"/>
                      </a:lnTo>
                      <a:lnTo>
                        <a:pt x="77" y="46"/>
                      </a:lnTo>
                      <a:lnTo>
                        <a:pt x="78" y="58"/>
                      </a:lnTo>
                      <a:lnTo>
                        <a:pt x="79" y="63"/>
                      </a:lnTo>
                      <a:lnTo>
                        <a:pt x="74" y="96"/>
                      </a:lnTo>
                      <a:lnTo>
                        <a:pt x="70" y="111"/>
                      </a:lnTo>
                      <a:lnTo>
                        <a:pt x="69" y="114"/>
                      </a:lnTo>
                      <a:lnTo>
                        <a:pt x="66" y="120"/>
                      </a:lnTo>
                      <a:lnTo>
                        <a:pt x="63" y="127"/>
                      </a:lnTo>
                      <a:lnTo>
                        <a:pt x="62" y="134"/>
                      </a:lnTo>
                      <a:lnTo>
                        <a:pt x="61" y="140"/>
                      </a:lnTo>
                      <a:lnTo>
                        <a:pt x="59" y="148"/>
                      </a:lnTo>
                      <a:lnTo>
                        <a:pt x="57" y="154"/>
                      </a:lnTo>
                      <a:lnTo>
                        <a:pt x="55" y="156"/>
                      </a:lnTo>
                      <a:lnTo>
                        <a:pt x="31" y="196"/>
                      </a:lnTo>
                      <a:lnTo>
                        <a:pt x="29" y="192"/>
                      </a:lnTo>
                      <a:lnTo>
                        <a:pt x="26" y="182"/>
                      </a:lnTo>
                      <a:lnTo>
                        <a:pt x="21" y="166"/>
                      </a:lnTo>
                      <a:lnTo>
                        <a:pt x="16" y="148"/>
                      </a:lnTo>
                      <a:lnTo>
                        <a:pt x="11" y="129"/>
                      </a:lnTo>
                      <a:lnTo>
                        <a:pt x="6" y="111"/>
                      </a:lnTo>
                      <a:lnTo>
                        <a:pt x="2" y="97"/>
                      </a:lnTo>
                      <a:lnTo>
                        <a:pt x="0" y="87"/>
                      </a:lnTo>
                      <a:lnTo>
                        <a:pt x="1" y="72"/>
                      </a:lnTo>
                      <a:lnTo>
                        <a:pt x="5" y="57"/>
                      </a:lnTo>
                      <a:lnTo>
                        <a:pt x="9" y="45"/>
                      </a:lnTo>
                      <a:lnTo>
                        <a:pt x="11" y="39"/>
                      </a:lnTo>
                      <a:lnTo>
                        <a:pt x="29" y="0"/>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62" name="Freeform 331"/>
                <p:cNvSpPr>
                  <a:spLocks/>
                </p:cNvSpPr>
                <p:nvPr/>
              </p:nvSpPr>
              <p:spPr bwMode="auto">
                <a:xfrm>
                  <a:off x="2709" y="1654"/>
                  <a:ext cx="113" cy="64"/>
                </a:xfrm>
                <a:custGeom>
                  <a:avLst/>
                  <a:gdLst>
                    <a:gd name="T0" fmla="*/ 0 w 434"/>
                    <a:gd name="T1" fmla="*/ 0 h 217"/>
                    <a:gd name="T2" fmla="*/ 0 w 434"/>
                    <a:gd name="T3" fmla="*/ 0 h 217"/>
                    <a:gd name="T4" fmla="*/ 0 w 434"/>
                    <a:gd name="T5" fmla="*/ 0 h 217"/>
                    <a:gd name="T6" fmla="*/ 0 w 434"/>
                    <a:gd name="T7" fmla="*/ 0 h 217"/>
                    <a:gd name="T8" fmla="*/ 0 w 434"/>
                    <a:gd name="T9" fmla="*/ 0 h 217"/>
                    <a:gd name="T10" fmla="*/ 0 w 434"/>
                    <a:gd name="T11" fmla="*/ 0 h 217"/>
                    <a:gd name="T12" fmla="*/ 0 w 434"/>
                    <a:gd name="T13" fmla="*/ 0 h 217"/>
                    <a:gd name="T14" fmla="*/ 0 w 434"/>
                    <a:gd name="T15" fmla="*/ 0 h 217"/>
                    <a:gd name="T16" fmla="*/ 0 w 434"/>
                    <a:gd name="T17" fmla="*/ 0 h 217"/>
                    <a:gd name="T18" fmla="*/ 0 w 434"/>
                    <a:gd name="T19" fmla="*/ 0 h 217"/>
                    <a:gd name="T20" fmla="*/ 0 w 434"/>
                    <a:gd name="T21" fmla="*/ 0 h 217"/>
                    <a:gd name="T22" fmla="*/ 0 w 434"/>
                    <a:gd name="T23" fmla="*/ 0 h 217"/>
                    <a:gd name="T24" fmla="*/ 0 w 434"/>
                    <a:gd name="T25" fmla="*/ 0 h 217"/>
                    <a:gd name="T26" fmla="*/ 0 w 434"/>
                    <a:gd name="T27" fmla="*/ 0 h 217"/>
                    <a:gd name="T28" fmla="*/ 0 w 434"/>
                    <a:gd name="T29" fmla="*/ 0 h 217"/>
                    <a:gd name="T30" fmla="*/ 0 w 434"/>
                    <a:gd name="T31" fmla="*/ 0 h 217"/>
                    <a:gd name="T32" fmla="*/ 0 w 434"/>
                    <a:gd name="T33" fmla="*/ 0 h 217"/>
                    <a:gd name="T34" fmla="*/ 0 w 434"/>
                    <a:gd name="T35" fmla="*/ 0 h 217"/>
                    <a:gd name="T36" fmla="*/ 0 w 434"/>
                    <a:gd name="T37" fmla="*/ 0 h 217"/>
                    <a:gd name="T38" fmla="*/ 0 w 434"/>
                    <a:gd name="T39" fmla="*/ 0 h 217"/>
                    <a:gd name="T40" fmla="*/ 0 w 434"/>
                    <a:gd name="T41" fmla="*/ 0 h 217"/>
                    <a:gd name="T42" fmla="*/ 0 w 434"/>
                    <a:gd name="T43" fmla="*/ 0 h 217"/>
                    <a:gd name="T44" fmla="*/ 0 w 434"/>
                    <a:gd name="T45" fmla="*/ 0 h 217"/>
                    <a:gd name="T46" fmla="*/ 0 w 434"/>
                    <a:gd name="T47" fmla="*/ 0 h 217"/>
                    <a:gd name="T48" fmla="*/ 0 w 434"/>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4"/>
                    <a:gd name="T76" fmla="*/ 0 h 217"/>
                    <a:gd name="T77" fmla="*/ 434 w 434"/>
                    <a:gd name="T78" fmla="*/ 217 h 2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4" h="217">
                      <a:moveTo>
                        <a:pt x="432" y="62"/>
                      </a:moveTo>
                      <a:lnTo>
                        <a:pt x="431" y="56"/>
                      </a:lnTo>
                      <a:lnTo>
                        <a:pt x="428" y="47"/>
                      </a:lnTo>
                      <a:lnTo>
                        <a:pt x="424" y="37"/>
                      </a:lnTo>
                      <a:lnTo>
                        <a:pt x="419" y="26"/>
                      </a:lnTo>
                      <a:lnTo>
                        <a:pt x="415" y="17"/>
                      </a:lnTo>
                      <a:lnTo>
                        <a:pt x="411" y="8"/>
                      </a:lnTo>
                      <a:lnTo>
                        <a:pt x="408" y="2"/>
                      </a:lnTo>
                      <a:lnTo>
                        <a:pt x="407" y="0"/>
                      </a:lnTo>
                      <a:lnTo>
                        <a:pt x="21" y="79"/>
                      </a:lnTo>
                      <a:lnTo>
                        <a:pt x="10" y="118"/>
                      </a:lnTo>
                      <a:lnTo>
                        <a:pt x="10" y="120"/>
                      </a:lnTo>
                      <a:lnTo>
                        <a:pt x="8" y="126"/>
                      </a:lnTo>
                      <a:lnTo>
                        <a:pt x="6" y="138"/>
                      </a:lnTo>
                      <a:lnTo>
                        <a:pt x="2" y="154"/>
                      </a:lnTo>
                      <a:lnTo>
                        <a:pt x="1" y="164"/>
                      </a:lnTo>
                      <a:lnTo>
                        <a:pt x="0" y="177"/>
                      </a:lnTo>
                      <a:lnTo>
                        <a:pt x="0" y="194"/>
                      </a:lnTo>
                      <a:lnTo>
                        <a:pt x="0" y="217"/>
                      </a:lnTo>
                      <a:lnTo>
                        <a:pt x="432" y="217"/>
                      </a:lnTo>
                      <a:lnTo>
                        <a:pt x="434" y="105"/>
                      </a:lnTo>
                      <a:lnTo>
                        <a:pt x="434" y="100"/>
                      </a:lnTo>
                      <a:lnTo>
                        <a:pt x="433" y="88"/>
                      </a:lnTo>
                      <a:lnTo>
                        <a:pt x="432" y="74"/>
                      </a:lnTo>
                      <a:lnTo>
                        <a:pt x="432" y="62"/>
                      </a:lnTo>
                      <a:close/>
                    </a:path>
                  </a:pathLst>
                </a:custGeom>
                <a:solidFill>
                  <a:srgbClr val="008000"/>
                </a:solidFill>
                <a:ln w="3175">
                  <a:solidFill>
                    <a:srgbClr val="008300"/>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63" name="Freeform 332"/>
                <p:cNvSpPr>
                  <a:spLocks/>
                </p:cNvSpPr>
                <p:nvPr/>
              </p:nvSpPr>
              <p:spPr bwMode="auto">
                <a:xfrm>
                  <a:off x="2676" y="1449"/>
                  <a:ext cx="174" cy="224"/>
                </a:xfrm>
                <a:custGeom>
                  <a:avLst/>
                  <a:gdLst>
                    <a:gd name="T0" fmla="*/ 0 w 664"/>
                    <a:gd name="T1" fmla="*/ 0 h 758"/>
                    <a:gd name="T2" fmla="*/ 0 w 664"/>
                    <a:gd name="T3" fmla="*/ 0 h 758"/>
                    <a:gd name="T4" fmla="*/ 0 w 664"/>
                    <a:gd name="T5" fmla="*/ 0 h 758"/>
                    <a:gd name="T6" fmla="*/ 0 w 664"/>
                    <a:gd name="T7" fmla="*/ 0 h 758"/>
                    <a:gd name="T8" fmla="*/ 0 w 664"/>
                    <a:gd name="T9" fmla="*/ 0 h 758"/>
                    <a:gd name="T10" fmla="*/ 0 w 664"/>
                    <a:gd name="T11" fmla="*/ 0 h 758"/>
                    <a:gd name="T12" fmla="*/ 0 w 664"/>
                    <a:gd name="T13" fmla="*/ 0 h 758"/>
                    <a:gd name="T14" fmla="*/ 0 w 664"/>
                    <a:gd name="T15" fmla="*/ 0 h 758"/>
                    <a:gd name="T16" fmla="*/ 0 w 664"/>
                    <a:gd name="T17" fmla="*/ 0 h 758"/>
                    <a:gd name="T18" fmla="*/ 0 w 664"/>
                    <a:gd name="T19" fmla="*/ 0 h 758"/>
                    <a:gd name="T20" fmla="*/ 0 w 664"/>
                    <a:gd name="T21" fmla="*/ 0 h 758"/>
                    <a:gd name="T22" fmla="*/ 0 w 664"/>
                    <a:gd name="T23" fmla="*/ 0 h 758"/>
                    <a:gd name="T24" fmla="*/ 0 w 664"/>
                    <a:gd name="T25" fmla="*/ 0 h 758"/>
                    <a:gd name="T26" fmla="*/ 0 w 664"/>
                    <a:gd name="T27" fmla="*/ 0 h 758"/>
                    <a:gd name="T28" fmla="*/ 0 w 664"/>
                    <a:gd name="T29" fmla="*/ 0 h 758"/>
                    <a:gd name="T30" fmla="*/ 0 w 664"/>
                    <a:gd name="T31" fmla="*/ 0 h 758"/>
                    <a:gd name="T32" fmla="*/ 0 w 664"/>
                    <a:gd name="T33" fmla="*/ 0 h 758"/>
                    <a:gd name="T34" fmla="*/ 0 w 664"/>
                    <a:gd name="T35" fmla="*/ 0 h 758"/>
                    <a:gd name="T36" fmla="*/ 0 w 664"/>
                    <a:gd name="T37" fmla="*/ 0 h 758"/>
                    <a:gd name="T38" fmla="*/ 0 w 664"/>
                    <a:gd name="T39" fmla="*/ 0 h 758"/>
                    <a:gd name="T40" fmla="*/ 0 w 664"/>
                    <a:gd name="T41" fmla="*/ 0 h 758"/>
                    <a:gd name="T42" fmla="*/ 0 w 664"/>
                    <a:gd name="T43" fmla="*/ 0 h 758"/>
                    <a:gd name="T44" fmla="*/ 0 w 664"/>
                    <a:gd name="T45" fmla="*/ 0 h 758"/>
                    <a:gd name="T46" fmla="*/ 0 w 664"/>
                    <a:gd name="T47" fmla="*/ 0 h 758"/>
                    <a:gd name="T48" fmla="*/ 0 w 664"/>
                    <a:gd name="T49" fmla="*/ 0 h 758"/>
                    <a:gd name="T50" fmla="*/ 0 w 664"/>
                    <a:gd name="T51" fmla="*/ 0 h 758"/>
                    <a:gd name="T52" fmla="*/ 0 w 664"/>
                    <a:gd name="T53" fmla="*/ 0 h 758"/>
                    <a:gd name="T54" fmla="*/ 0 w 664"/>
                    <a:gd name="T55" fmla="*/ 0 h 758"/>
                    <a:gd name="T56" fmla="*/ 0 w 664"/>
                    <a:gd name="T57" fmla="*/ 0 h 758"/>
                    <a:gd name="T58" fmla="*/ 0 w 664"/>
                    <a:gd name="T59" fmla="*/ 0 h 758"/>
                    <a:gd name="T60" fmla="*/ 0 w 664"/>
                    <a:gd name="T61" fmla="*/ 0 h 758"/>
                    <a:gd name="T62" fmla="*/ 0 w 664"/>
                    <a:gd name="T63" fmla="*/ 0 h 758"/>
                    <a:gd name="T64" fmla="*/ 0 w 664"/>
                    <a:gd name="T65" fmla="*/ 0 h 758"/>
                    <a:gd name="T66" fmla="*/ 0 w 664"/>
                    <a:gd name="T67" fmla="*/ 0 h 758"/>
                    <a:gd name="T68" fmla="*/ 0 w 664"/>
                    <a:gd name="T69" fmla="*/ 0 h 758"/>
                    <a:gd name="T70" fmla="*/ 0 w 664"/>
                    <a:gd name="T71" fmla="*/ 0 h 758"/>
                    <a:gd name="T72" fmla="*/ 0 w 664"/>
                    <a:gd name="T73" fmla="*/ 0 h 758"/>
                    <a:gd name="T74" fmla="*/ 0 w 664"/>
                    <a:gd name="T75" fmla="*/ 0 h 758"/>
                    <a:gd name="T76" fmla="*/ 0 w 664"/>
                    <a:gd name="T77" fmla="*/ 0 h 758"/>
                    <a:gd name="T78" fmla="*/ 0 w 664"/>
                    <a:gd name="T79" fmla="*/ 0 h 758"/>
                    <a:gd name="T80" fmla="*/ 0 w 664"/>
                    <a:gd name="T81" fmla="*/ 0 h 758"/>
                    <a:gd name="T82" fmla="*/ 0 w 664"/>
                    <a:gd name="T83" fmla="*/ 0 h 758"/>
                    <a:gd name="T84" fmla="*/ 0 w 664"/>
                    <a:gd name="T85" fmla="*/ 0 h 758"/>
                    <a:gd name="T86" fmla="*/ 0 w 664"/>
                    <a:gd name="T87" fmla="*/ 0 h 758"/>
                    <a:gd name="T88" fmla="*/ 0 w 664"/>
                    <a:gd name="T89" fmla="*/ 0 h 758"/>
                    <a:gd name="T90" fmla="*/ 0 w 664"/>
                    <a:gd name="T91" fmla="*/ 0 h 758"/>
                    <a:gd name="T92" fmla="*/ 0 w 664"/>
                    <a:gd name="T93" fmla="*/ 0 h 758"/>
                    <a:gd name="T94" fmla="*/ 0 w 664"/>
                    <a:gd name="T95" fmla="*/ 0 h 758"/>
                    <a:gd name="T96" fmla="*/ 0 w 664"/>
                    <a:gd name="T97" fmla="*/ 0 h 758"/>
                    <a:gd name="T98" fmla="*/ 0 w 664"/>
                    <a:gd name="T99" fmla="*/ 0 h 758"/>
                    <a:gd name="T100" fmla="*/ 0 w 664"/>
                    <a:gd name="T101" fmla="*/ 0 h 758"/>
                    <a:gd name="T102" fmla="*/ 0 w 664"/>
                    <a:gd name="T103" fmla="*/ 0 h 758"/>
                    <a:gd name="T104" fmla="*/ 0 w 664"/>
                    <a:gd name="T105" fmla="*/ 0 h 758"/>
                    <a:gd name="T106" fmla="*/ 0 w 664"/>
                    <a:gd name="T107" fmla="*/ 0 h 758"/>
                    <a:gd name="T108" fmla="*/ 0 w 664"/>
                    <a:gd name="T109" fmla="*/ 0 h 7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4"/>
                    <a:gd name="T166" fmla="*/ 0 h 758"/>
                    <a:gd name="T167" fmla="*/ 664 w 664"/>
                    <a:gd name="T168" fmla="*/ 758 h 7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4" h="758">
                      <a:moveTo>
                        <a:pt x="389" y="50"/>
                      </a:moveTo>
                      <a:lnTo>
                        <a:pt x="390" y="50"/>
                      </a:lnTo>
                      <a:lnTo>
                        <a:pt x="393" y="52"/>
                      </a:lnTo>
                      <a:lnTo>
                        <a:pt x="398" y="54"/>
                      </a:lnTo>
                      <a:lnTo>
                        <a:pt x="403" y="58"/>
                      </a:lnTo>
                      <a:lnTo>
                        <a:pt x="409" y="61"/>
                      </a:lnTo>
                      <a:lnTo>
                        <a:pt x="416" y="65"/>
                      </a:lnTo>
                      <a:lnTo>
                        <a:pt x="421" y="68"/>
                      </a:lnTo>
                      <a:lnTo>
                        <a:pt x="427" y="71"/>
                      </a:lnTo>
                      <a:lnTo>
                        <a:pt x="434" y="74"/>
                      </a:lnTo>
                      <a:lnTo>
                        <a:pt x="443" y="78"/>
                      </a:lnTo>
                      <a:lnTo>
                        <a:pt x="454" y="80"/>
                      </a:lnTo>
                      <a:lnTo>
                        <a:pt x="466" y="84"/>
                      </a:lnTo>
                      <a:lnTo>
                        <a:pt x="476" y="87"/>
                      </a:lnTo>
                      <a:lnTo>
                        <a:pt x="485" y="89"/>
                      </a:lnTo>
                      <a:lnTo>
                        <a:pt x="492" y="90"/>
                      </a:lnTo>
                      <a:lnTo>
                        <a:pt x="494" y="91"/>
                      </a:lnTo>
                      <a:lnTo>
                        <a:pt x="495" y="91"/>
                      </a:lnTo>
                      <a:lnTo>
                        <a:pt x="498" y="92"/>
                      </a:lnTo>
                      <a:lnTo>
                        <a:pt x="502" y="95"/>
                      </a:lnTo>
                      <a:lnTo>
                        <a:pt x="508" y="98"/>
                      </a:lnTo>
                      <a:lnTo>
                        <a:pt x="513" y="102"/>
                      </a:lnTo>
                      <a:lnTo>
                        <a:pt x="520" y="106"/>
                      </a:lnTo>
                      <a:lnTo>
                        <a:pt x="527" y="111"/>
                      </a:lnTo>
                      <a:lnTo>
                        <a:pt x="532" y="116"/>
                      </a:lnTo>
                      <a:lnTo>
                        <a:pt x="538" y="121"/>
                      </a:lnTo>
                      <a:lnTo>
                        <a:pt x="543" y="126"/>
                      </a:lnTo>
                      <a:lnTo>
                        <a:pt x="547" y="132"/>
                      </a:lnTo>
                      <a:lnTo>
                        <a:pt x="550" y="136"/>
                      </a:lnTo>
                      <a:lnTo>
                        <a:pt x="554" y="141"/>
                      </a:lnTo>
                      <a:lnTo>
                        <a:pt x="557" y="145"/>
                      </a:lnTo>
                      <a:lnTo>
                        <a:pt x="560" y="150"/>
                      </a:lnTo>
                      <a:lnTo>
                        <a:pt x="564" y="153"/>
                      </a:lnTo>
                      <a:lnTo>
                        <a:pt x="567" y="156"/>
                      </a:lnTo>
                      <a:lnTo>
                        <a:pt x="570" y="160"/>
                      </a:lnTo>
                      <a:lnTo>
                        <a:pt x="574" y="164"/>
                      </a:lnTo>
                      <a:lnTo>
                        <a:pt x="577" y="169"/>
                      </a:lnTo>
                      <a:lnTo>
                        <a:pt x="580" y="174"/>
                      </a:lnTo>
                      <a:lnTo>
                        <a:pt x="583" y="181"/>
                      </a:lnTo>
                      <a:lnTo>
                        <a:pt x="585" y="188"/>
                      </a:lnTo>
                      <a:lnTo>
                        <a:pt x="587" y="197"/>
                      </a:lnTo>
                      <a:lnTo>
                        <a:pt x="588" y="207"/>
                      </a:lnTo>
                      <a:lnTo>
                        <a:pt x="591" y="216"/>
                      </a:lnTo>
                      <a:lnTo>
                        <a:pt x="595" y="223"/>
                      </a:lnTo>
                      <a:lnTo>
                        <a:pt x="599" y="230"/>
                      </a:lnTo>
                      <a:lnTo>
                        <a:pt x="603" y="235"/>
                      </a:lnTo>
                      <a:lnTo>
                        <a:pt x="606" y="239"/>
                      </a:lnTo>
                      <a:lnTo>
                        <a:pt x="608" y="242"/>
                      </a:lnTo>
                      <a:lnTo>
                        <a:pt x="609" y="242"/>
                      </a:lnTo>
                      <a:lnTo>
                        <a:pt x="645" y="327"/>
                      </a:lnTo>
                      <a:lnTo>
                        <a:pt x="646" y="330"/>
                      </a:lnTo>
                      <a:lnTo>
                        <a:pt x="649" y="337"/>
                      </a:lnTo>
                      <a:lnTo>
                        <a:pt x="653" y="345"/>
                      </a:lnTo>
                      <a:lnTo>
                        <a:pt x="656" y="351"/>
                      </a:lnTo>
                      <a:lnTo>
                        <a:pt x="658" y="362"/>
                      </a:lnTo>
                      <a:lnTo>
                        <a:pt x="661" y="381"/>
                      </a:lnTo>
                      <a:lnTo>
                        <a:pt x="664" y="400"/>
                      </a:lnTo>
                      <a:lnTo>
                        <a:pt x="664" y="412"/>
                      </a:lnTo>
                      <a:lnTo>
                        <a:pt x="663" y="416"/>
                      </a:lnTo>
                      <a:lnTo>
                        <a:pt x="660" y="421"/>
                      </a:lnTo>
                      <a:lnTo>
                        <a:pt x="657" y="427"/>
                      </a:lnTo>
                      <a:lnTo>
                        <a:pt x="653" y="433"/>
                      </a:lnTo>
                      <a:lnTo>
                        <a:pt x="649" y="440"/>
                      </a:lnTo>
                      <a:lnTo>
                        <a:pt x="646" y="446"/>
                      </a:lnTo>
                      <a:lnTo>
                        <a:pt x="644" y="451"/>
                      </a:lnTo>
                      <a:lnTo>
                        <a:pt x="642" y="455"/>
                      </a:lnTo>
                      <a:lnTo>
                        <a:pt x="639" y="464"/>
                      </a:lnTo>
                      <a:lnTo>
                        <a:pt x="636" y="479"/>
                      </a:lnTo>
                      <a:lnTo>
                        <a:pt x="632" y="492"/>
                      </a:lnTo>
                      <a:lnTo>
                        <a:pt x="631" y="497"/>
                      </a:lnTo>
                      <a:lnTo>
                        <a:pt x="625" y="508"/>
                      </a:lnTo>
                      <a:lnTo>
                        <a:pt x="615" y="519"/>
                      </a:lnTo>
                      <a:lnTo>
                        <a:pt x="614" y="531"/>
                      </a:lnTo>
                      <a:lnTo>
                        <a:pt x="611" y="559"/>
                      </a:lnTo>
                      <a:lnTo>
                        <a:pt x="607" y="592"/>
                      </a:lnTo>
                      <a:lnTo>
                        <a:pt x="600" y="617"/>
                      </a:lnTo>
                      <a:lnTo>
                        <a:pt x="599" y="615"/>
                      </a:lnTo>
                      <a:lnTo>
                        <a:pt x="595" y="614"/>
                      </a:lnTo>
                      <a:lnTo>
                        <a:pt x="589" y="610"/>
                      </a:lnTo>
                      <a:lnTo>
                        <a:pt x="582" y="607"/>
                      </a:lnTo>
                      <a:lnTo>
                        <a:pt x="574" y="604"/>
                      </a:lnTo>
                      <a:lnTo>
                        <a:pt x="567" y="603"/>
                      </a:lnTo>
                      <a:lnTo>
                        <a:pt x="560" y="602"/>
                      </a:lnTo>
                      <a:lnTo>
                        <a:pt x="555" y="604"/>
                      </a:lnTo>
                      <a:lnTo>
                        <a:pt x="547" y="612"/>
                      </a:lnTo>
                      <a:lnTo>
                        <a:pt x="543" y="624"/>
                      </a:lnTo>
                      <a:lnTo>
                        <a:pt x="540" y="634"/>
                      </a:lnTo>
                      <a:lnTo>
                        <a:pt x="539" y="638"/>
                      </a:lnTo>
                      <a:lnTo>
                        <a:pt x="534" y="671"/>
                      </a:lnTo>
                      <a:lnTo>
                        <a:pt x="531" y="673"/>
                      </a:lnTo>
                      <a:lnTo>
                        <a:pt x="524" y="679"/>
                      </a:lnTo>
                      <a:lnTo>
                        <a:pt x="513" y="688"/>
                      </a:lnTo>
                      <a:lnTo>
                        <a:pt x="500" y="698"/>
                      </a:lnTo>
                      <a:lnTo>
                        <a:pt x="486" y="709"/>
                      </a:lnTo>
                      <a:lnTo>
                        <a:pt x="473" y="718"/>
                      </a:lnTo>
                      <a:lnTo>
                        <a:pt x="462" y="725"/>
                      </a:lnTo>
                      <a:lnTo>
                        <a:pt x="454" y="729"/>
                      </a:lnTo>
                      <a:lnTo>
                        <a:pt x="450" y="730"/>
                      </a:lnTo>
                      <a:lnTo>
                        <a:pt x="446" y="731"/>
                      </a:lnTo>
                      <a:lnTo>
                        <a:pt x="441" y="732"/>
                      </a:lnTo>
                      <a:lnTo>
                        <a:pt x="435" y="733"/>
                      </a:lnTo>
                      <a:lnTo>
                        <a:pt x="429" y="734"/>
                      </a:lnTo>
                      <a:lnTo>
                        <a:pt x="423" y="735"/>
                      </a:lnTo>
                      <a:lnTo>
                        <a:pt x="416" y="736"/>
                      </a:lnTo>
                      <a:lnTo>
                        <a:pt x="408" y="737"/>
                      </a:lnTo>
                      <a:lnTo>
                        <a:pt x="401" y="739"/>
                      </a:lnTo>
                      <a:lnTo>
                        <a:pt x="393" y="740"/>
                      </a:lnTo>
                      <a:lnTo>
                        <a:pt x="385" y="742"/>
                      </a:lnTo>
                      <a:lnTo>
                        <a:pt x="376" y="744"/>
                      </a:lnTo>
                      <a:lnTo>
                        <a:pt x="368" y="746"/>
                      </a:lnTo>
                      <a:lnTo>
                        <a:pt x="360" y="748"/>
                      </a:lnTo>
                      <a:lnTo>
                        <a:pt x="351" y="751"/>
                      </a:lnTo>
                      <a:lnTo>
                        <a:pt x="343" y="753"/>
                      </a:lnTo>
                      <a:lnTo>
                        <a:pt x="334" y="755"/>
                      </a:lnTo>
                      <a:lnTo>
                        <a:pt x="323" y="757"/>
                      </a:lnTo>
                      <a:lnTo>
                        <a:pt x="311" y="758"/>
                      </a:lnTo>
                      <a:lnTo>
                        <a:pt x="297" y="758"/>
                      </a:lnTo>
                      <a:lnTo>
                        <a:pt x="283" y="757"/>
                      </a:lnTo>
                      <a:lnTo>
                        <a:pt x="268" y="756"/>
                      </a:lnTo>
                      <a:lnTo>
                        <a:pt x="253" y="755"/>
                      </a:lnTo>
                      <a:lnTo>
                        <a:pt x="238" y="753"/>
                      </a:lnTo>
                      <a:lnTo>
                        <a:pt x="223" y="751"/>
                      </a:lnTo>
                      <a:lnTo>
                        <a:pt x="209" y="749"/>
                      </a:lnTo>
                      <a:lnTo>
                        <a:pt x="196" y="747"/>
                      </a:lnTo>
                      <a:lnTo>
                        <a:pt x="184" y="745"/>
                      </a:lnTo>
                      <a:lnTo>
                        <a:pt x="174" y="743"/>
                      </a:lnTo>
                      <a:lnTo>
                        <a:pt x="166" y="740"/>
                      </a:lnTo>
                      <a:lnTo>
                        <a:pt x="160" y="739"/>
                      </a:lnTo>
                      <a:lnTo>
                        <a:pt x="157" y="737"/>
                      </a:lnTo>
                      <a:lnTo>
                        <a:pt x="153" y="735"/>
                      </a:lnTo>
                      <a:lnTo>
                        <a:pt x="149" y="733"/>
                      </a:lnTo>
                      <a:lnTo>
                        <a:pt x="146" y="731"/>
                      </a:lnTo>
                      <a:lnTo>
                        <a:pt x="143" y="729"/>
                      </a:lnTo>
                      <a:lnTo>
                        <a:pt x="140" y="726"/>
                      </a:lnTo>
                      <a:lnTo>
                        <a:pt x="138" y="722"/>
                      </a:lnTo>
                      <a:lnTo>
                        <a:pt x="135" y="717"/>
                      </a:lnTo>
                      <a:lnTo>
                        <a:pt x="133" y="710"/>
                      </a:lnTo>
                      <a:lnTo>
                        <a:pt x="132" y="705"/>
                      </a:lnTo>
                      <a:lnTo>
                        <a:pt x="132" y="702"/>
                      </a:lnTo>
                      <a:lnTo>
                        <a:pt x="134" y="700"/>
                      </a:lnTo>
                      <a:lnTo>
                        <a:pt x="134" y="699"/>
                      </a:lnTo>
                      <a:lnTo>
                        <a:pt x="132" y="698"/>
                      </a:lnTo>
                      <a:lnTo>
                        <a:pt x="128" y="696"/>
                      </a:lnTo>
                      <a:lnTo>
                        <a:pt x="121" y="691"/>
                      </a:lnTo>
                      <a:lnTo>
                        <a:pt x="113" y="686"/>
                      </a:lnTo>
                      <a:lnTo>
                        <a:pt x="107" y="680"/>
                      </a:lnTo>
                      <a:lnTo>
                        <a:pt x="103" y="675"/>
                      </a:lnTo>
                      <a:lnTo>
                        <a:pt x="101" y="669"/>
                      </a:lnTo>
                      <a:lnTo>
                        <a:pt x="99" y="663"/>
                      </a:lnTo>
                      <a:lnTo>
                        <a:pt x="98" y="656"/>
                      </a:lnTo>
                      <a:lnTo>
                        <a:pt x="97" y="649"/>
                      </a:lnTo>
                      <a:lnTo>
                        <a:pt x="96" y="641"/>
                      </a:lnTo>
                      <a:lnTo>
                        <a:pt x="93" y="626"/>
                      </a:lnTo>
                      <a:lnTo>
                        <a:pt x="91" y="612"/>
                      </a:lnTo>
                      <a:lnTo>
                        <a:pt x="90" y="603"/>
                      </a:lnTo>
                      <a:lnTo>
                        <a:pt x="90" y="599"/>
                      </a:lnTo>
                      <a:lnTo>
                        <a:pt x="90" y="598"/>
                      </a:lnTo>
                      <a:lnTo>
                        <a:pt x="87" y="594"/>
                      </a:lnTo>
                      <a:lnTo>
                        <a:pt x="85" y="588"/>
                      </a:lnTo>
                      <a:lnTo>
                        <a:pt x="81" y="581"/>
                      </a:lnTo>
                      <a:lnTo>
                        <a:pt x="77" y="574"/>
                      </a:lnTo>
                      <a:lnTo>
                        <a:pt x="74" y="567"/>
                      </a:lnTo>
                      <a:lnTo>
                        <a:pt x="71" y="561"/>
                      </a:lnTo>
                      <a:lnTo>
                        <a:pt x="69" y="555"/>
                      </a:lnTo>
                      <a:lnTo>
                        <a:pt x="67" y="550"/>
                      </a:lnTo>
                      <a:lnTo>
                        <a:pt x="63" y="541"/>
                      </a:lnTo>
                      <a:lnTo>
                        <a:pt x="58" y="528"/>
                      </a:lnTo>
                      <a:lnTo>
                        <a:pt x="53" y="515"/>
                      </a:lnTo>
                      <a:lnTo>
                        <a:pt x="48" y="499"/>
                      </a:lnTo>
                      <a:lnTo>
                        <a:pt x="44" y="484"/>
                      </a:lnTo>
                      <a:lnTo>
                        <a:pt x="41" y="469"/>
                      </a:lnTo>
                      <a:lnTo>
                        <a:pt x="40" y="455"/>
                      </a:lnTo>
                      <a:lnTo>
                        <a:pt x="41" y="444"/>
                      </a:lnTo>
                      <a:lnTo>
                        <a:pt x="41" y="439"/>
                      </a:lnTo>
                      <a:lnTo>
                        <a:pt x="40" y="437"/>
                      </a:lnTo>
                      <a:lnTo>
                        <a:pt x="0" y="198"/>
                      </a:lnTo>
                      <a:lnTo>
                        <a:pt x="10" y="145"/>
                      </a:lnTo>
                      <a:lnTo>
                        <a:pt x="54" y="124"/>
                      </a:lnTo>
                      <a:lnTo>
                        <a:pt x="55" y="124"/>
                      </a:lnTo>
                      <a:lnTo>
                        <a:pt x="59" y="121"/>
                      </a:lnTo>
                      <a:lnTo>
                        <a:pt x="66" y="118"/>
                      </a:lnTo>
                      <a:lnTo>
                        <a:pt x="74" y="113"/>
                      </a:lnTo>
                      <a:lnTo>
                        <a:pt x="83" y="108"/>
                      </a:lnTo>
                      <a:lnTo>
                        <a:pt x="94" y="102"/>
                      </a:lnTo>
                      <a:lnTo>
                        <a:pt x="106" y="96"/>
                      </a:lnTo>
                      <a:lnTo>
                        <a:pt x="118" y="89"/>
                      </a:lnTo>
                      <a:lnTo>
                        <a:pt x="130" y="82"/>
                      </a:lnTo>
                      <a:lnTo>
                        <a:pt x="143" y="76"/>
                      </a:lnTo>
                      <a:lnTo>
                        <a:pt x="154" y="69"/>
                      </a:lnTo>
                      <a:lnTo>
                        <a:pt x="165" y="64"/>
                      </a:lnTo>
                      <a:lnTo>
                        <a:pt x="175" y="59"/>
                      </a:lnTo>
                      <a:lnTo>
                        <a:pt x="184" y="55"/>
                      </a:lnTo>
                      <a:lnTo>
                        <a:pt x="190" y="52"/>
                      </a:lnTo>
                      <a:lnTo>
                        <a:pt x="195" y="50"/>
                      </a:lnTo>
                      <a:lnTo>
                        <a:pt x="200" y="48"/>
                      </a:lnTo>
                      <a:lnTo>
                        <a:pt x="205" y="46"/>
                      </a:lnTo>
                      <a:lnTo>
                        <a:pt x="210" y="44"/>
                      </a:lnTo>
                      <a:lnTo>
                        <a:pt x="213" y="41"/>
                      </a:lnTo>
                      <a:lnTo>
                        <a:pt x="216" y="38"/>
                      </a:lnTo>
                      <a:lnTo>
                        <a:pt x="218" y="36"/>
                      </a:lnTo>
                      <a:lnTo>
                        <a:pt x="219" y="35"/>
                      </a:lnTo>
                      <a:lnTo>
                        <a:pt x="219" y="34"/>
                      </a:lnTo>
                      <a:lnTo>
                        <a:pt x="237" y="0"/>
                      </a:lnTo>
                      <a:lnTo>
                        <a:pt x="238" y="0"/>
                      </a:lnTo>
                      <a:lnTo>
                        <a:pt x="241" y="0"/>
                      </a:lnTo>
                      <a:lnTo>
                        <a:pt x="246" y="0"/>
                      </a:lnTo>
                      <a:lnTo>
                        <a:pt x="253" y="0"/>
                      </a:lnTo>
                      <a:lnTo>
                        <a:pt x="262" y="2"/>
                      </a:lnTo>
                      <a:lnTo>
                        <a:pt x="272" y="3"/>
                      </a:lnTo>
                      <a:lnTo>
                        <a:pt x="283" y="4"/>
                      </a:lnTo>
                      <a:lnTo>
                        <a:pt x="294" y="6"/>
                      </a:lnTo>
                      <a:lnTo>
                        <a:pt x="306" y="9"/>
                      </a:lnTo>
                      <a:lnTo>
                        <a:pt x="319" y="12"/>
                      </a:lnTo>
                      <a:lnTo>
                        <a:pt x="332" y="16"/>
                      </a:lnTo>
                      <a:lnTo>
                        <a:pt x="344" y="21"/>
                      </a:lnTo>
                      <a:lnTo>
                        <a:pt x="356" y="27"/>
                      </a:lnTo>
                      <a:lnTo>
                        <a:pt x="368" y="34"/>
                      </a:lnTo>
                      <a:lnTo>
                        <a:pt x="379" y="41"/>
                      </a:lnTo>
                      <a:lnTo>
                        <a:pt x="389" y="50"/>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64" name="Freeform 333"/>
                <p:cNvSpPr>
                  <a:spLocks/>
                </p:cNvSpPr>
                <p:nvPr/>
              </p:nvSpPr>
              <p:spPr bwMode="auto">
                <a:xfrm>
                  <a:off x="2730" y="1370"/>
                  <a:ext cx="66" cy="57"/>
                </a:xfrm>
                <a:custGeom>
                  <a:avLst/>
                  <a:gdLst>
                    <a:gd name="T0" fmla="*/ 0 w 256"/>
                    <a:gd name="T1" fmla="*/ 0 h 194"/>
                    <a:gd name="T2" fmla="*/ 0 w 256"/>
                    <a:gd name="T3" fmla="*/ 0 h 194"/>
                    <a:gd name="T4" fmla="*/ 0 w 256"/>
                    <a:gd name="T5" fmla="*/ 0 h 194"/>
                    <a:gd name="T6" fmla="*/ 0 w 256"/>
                    <a:gd name="T7" fmla="*/ 0 h 194"/>
                    <a:gd name="T8" fmla="*/ 0 w 256"/>
                    <a:gd name="T9" fmla="*/ 0 h 194"/>
                    <a:gd name="T10" fmla="*/ 0 w 256"/>
                    <a:gd name="T11" fmla="*/ 0 h 194"/>
                    <a:gd name="T12" fmla="*/ 0 w 256"/>
                    <a:gd name="T13" fmla="*/ 0 h 194"/>
                    <a:gd name="T14" fmla="*/ 0 w 256"/>
                    <a:gd name="T15" fmla="*/ 0 h 194"/>
                    <a:gd name="T16" fmla="*/ 0 w 256"/>
                    <a:gd name="T17" fmla="*/ 0 h 194"/>
                    <a:gd name="T18" fmla="*/ 0 w 256"/>
                    <a:gd name="T19" fmla="*/ 0 h 194"/>
                    <a:gd name="T20" fmla="*/ 0 w 256"/>
                    <a:gd name="T21" fmla="*/ 0 h 194"/>
                    <a:gd name="T22" fmla="*/ 0 w 256"/>
                    <a:gd name="T23" fmla="*/ 0 h 194"/>
                    <a:gd name="T24" fmla="*/ 0 w 256"/>
                    <a:gd name="T25" fmla="*/ 0 h 194"/>
                    <a:gd name="T26" fmla="*/ 0 w 256"/>
                    <a:gd name="T27" fmla="*/ 0 h 194"/>
                    <a:gd name="T28" fmla="*/ 0 w 256"/>
                    <a:gd name="T29" fmla="*/ 0 h 194"/>
                    <a:gd name="T30" fmla="*/ 0 w 256"/>
                    <a:gd name="T31" fmla="*/ 0 h 194"/>
                    <a:gd name="T32" fmla="*/ 0 w 256"/>
                    <a:gd name="T33" fmla="*/ 0 h 194"/>
                    <a:gd name="T34" fmla="*/ 0 w 256"/>
                    <a:gd name="T35" fmla="*/ 0 h 194"/>
                    <a:gd name="T36" fmla="*/ 0 w 256"/>
                    <a:gd name="T37" fmla="*/ 0 h 194"/>
                    <a:gd name="T38" fmla="*/ 0 w 256"/>
                    <a:gd name="T39" fmla="*/ 0 h 194"/>
                    <a:gd name="T40" fmla="*/ 0 w 256"/>
                    <a:gd name="T41" fmla="*/ 0 h 194"/>
                    <a:gd name="T42" fmla="*/ 0 w 256"/>
                    <a:gd name="T43" fmla="*/ 0 h 194"/>
                    <a:gd name="T44" fmla="*/ 0 w 256"/>
                    <a:gd name="T45" fmla="*/ 0 h 194"/>
                    <a:gd name="T46" fmla="*/ 0 w 256"/>
                    <a:gd name="T47" fmla="*/ 0 h 194"/>
                    <a:gd name="T48" fmla="*/ 0 w 256"/>
                    <a:gd name="T49" fmla="*/ 0 h 194"/>
                    <a:gd name="T50" fmla="*/ 0 w 256"/>
                    <a:gd name="T51" fmla="*/ 0 h 194"/>
                    <a:gd name="T52" fmla="*/ 0 w 256"/>
                    <a:gd name="T53" fmla="*/ 0 h 194"/>
                    <a:gd name="T54" fmla="*/ 0 w 256"/>
                    <a:gd name="T55" fmla="*/ 0 h 194"/>
                    <a:gd name="T56" fmla="*/ 0 w 256"/>
                    <a:gd name="T57" fmla="*/ 0 h 194"/>
                    <a:gd name="T58" fmla="*/ 0 w 256"/>
                    <a:gd name="T59" fmla="*/ 0 h 194"/>
                    <a:gd name="T60" fmla="*/ 0 w 256"/>
                    <a:gd name="T61" fmla="*/ 0 h 194"/>
                    <a:gd name="T62" fmla="*/ 0 w 256"/>
                    <a:gd name="T63" fmla="*/ 0 h 194"/>
                    <a:gd name="T64" fmla="*/ 0 w 256"/>
                    <a:gd name="T65" fmla="*/ 0 h 194"/>
                    <a:gd name="T66" fmla="*/ 0 w 256"/>
                    <a:gd name="T67" fmla="*/ 0 h 194"/>
                    <a:gd name="T68" fmla="*/ 0 w 256"/>
                    <a:gd name="T69" fmla="*/ 0 h 194"/>
                    <a:gd name="T70" fmla="*/ 0 w 256"/>
                    <a:gd name="T71" fmla="*/ 0 h 194"/>
                    <a:gd name="T72" fmla="*/ 0 w 256"/>
                    <a:gd name="T73" fmla="*/ 0 h 194"/>
                    <a:gd name="T74" fmla="*/ 0 w 256"/>
                    <a:gd name="T75" fmla="*/ 0 h 194"/>
                    <a:gd name="T76" fmla="*/ 0 w 256"/>
                    <a:gd name="T77" fmla="*/ 0 h 194"/>
                    <a:gd name="T78" fmla="*/ 0 w 256"/>
                    <a:gd name="T79" fmla="*/ 0 h 194"/>
                    <a:gd name="T80" fmla="*/ 0 w 256"/>
                    <a:gd name="T81" fmla="*/ 0 h 194"/>
                    <a:gd name="T82" fmla="*/ 0 w 256"/>
                    <a:gd name="T83" fmla="*/ 0 h 194"/>
                    <a:gd name="T84" fmla="*/ 0 w 256"/>
                    <a:gd name="T85" fmla="*/ 0 h 1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6"/>
                    <a:gd name="T130" fmla="*/ 0 h 194"/>
                    <a:gd name="T131" fmla="*/ 256 w 256"/>
                    <a:gd name="T132" fmla="*/ 194 h 1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6" h="194">
                      <a:moveTo>
                        <a:pt x="234" y="149"/>
                      </a:moveTo>
                      <a:lnTo>
                        <a:pt x="242" y="144"/>
                      </a:lnTo>
                      <a:lnTo>
                        <a:pt x="243" y="140"/>
                      </a:lnTo>
                      <a:lnTo>
                        <a:pt x="245" y="132"/>
                      </a:lnTo>
                      <a:lnTo>
                        <a:pt x="248" y="121"/>
                      </a:lnTo>
                      <a:lnTo>
                        <a:pt x="249" y="113"/>
                      </a:lnTo>
                      <a:lnTo>
                        <a:pt x="251" y="104"/>
                      </a:lnTo>
                      <a:lnTo>
                        <a:pt x="253" y="96"/>
                      </a:lnTo>
                      <a:lnTo>
                        <a:pt x="256" y="90"/>
                      </a:lnTo>
                      <a:lnTo>
                        <a:pt x="256" y="88"/>
                      </a:lnTo>
                      <a:lnTo>
                        <a:pt x="256" y="86"/>
                      </a:lnTo>
                      <a:lnTo>
                        <a:pt x="256" y="82"/>
                      </a:lnTo>
                      <a:lnTo>
                        <a:pt x="256" y="76"/>
                      </a:lnTo>
                      <a:lnTo>
                        <a:pt x="253" y="68"/>
                      </a:lnTo>
                      <a:lnTo>
                        <a:pt x="249" y="59"/>
                      </a:lnTo>
                      <a:lnTo>
                        <a:pt x="242" y="50"/>
                      </a:lnTo>
                      <a:lnTo>
                        <a:pt x="232" y="41"/>
                      </a:lnTo>
                      <a:lnTo>
                        <a:pt x="218" y="33"/>
                      </a:lnTo>
                      <a:lnTo>
                        <a:pt x="204" y="26"/>
                      </a:lnTo>
                      <a:lnTo>
                        <a:pt x="194" y="20"/>
                      </a:lnTo>
                      <a:lnTo>
                        <a:pt x="185" y="15"/>
                      </a:lnTo>
                      <a:lnTo>
                        <a:pt x="180" y="10"/>
                      </a:lnTo>
                      <a:lnTo>
                        <a:pt x="176" y="7"/>
                      </a:lnTo>
                      <a:lnTo>
                        <a:pt x="173" y="4"/>
                      </a:lnTo>
                      <a:lnTo>
                        <a:pt x="172" y="3"/>
                      </a:lnTo>
                      <a:lnTo>
                        <a:pt x="170" y="2"/>
                      </a:lnTo>
                      <a:lnTo>
                        <a:pt x="164" y="1"/>
                      </a:lnTo>
                      <a:lnTo>
                        <a:pt x="156" y="0"/>
                      </a:lnTo>
                      <a:lnTo>
                        <a:pt x="146" y="0"/>
                      </a:lnTo>
                      <a:lnTo>
                        <a:pt x="134" y="0"/>
                      </a:lnTo>
                      <a:lnTo>
                        <a:pt x="122" y="1"/>
                      </a:lnTo>
                      <a:lnTo>
                        <a:pt x="109" y="4"/>
                      </a:lnTo>
                      <a:lnTo>
                        <a:pt x="99" y="9"/>
                      </a:lnTo>
                      <a:lnTo>
                        <a:pt x="90" y="14"/>
                      </a:lnTo>
                      <a:lnTo>
                        <a:pt x="82" y="19"/>
                      </a:lnTo>
                      <a:lnTo>
                        <a:pt x="72" y="24"/>
                      </a:lnTo>
                      <a:lnTo>
                        <a:pt x="63" y="28"/>
                      </a:lnTo>
                      <a:lnTo>
                        <a:pt x="54" y="33"/>
                      </a:lnTo>
                      <a:lnTo>
                        <a:pt x="46" y="37"/>
                      </a:lnTo>
                      <a:lnTo>
                        <a:pt x="39" y="39"/>
                      </a:lnTo>
                      <a:lnTo>
                        <a:pt x="35" y="41"/>
                      </a:lnTo>
                      <a:lnTo>
                        <a:pt x="32" y="43"/>
                      </a:lnTo>
                      <a:lnTo>
                        <a:pt x="28" y="46"/>
                      </a:lnTo>
                      <a:lnTo>
                        <a:pt x="24" y="50"/>
                      </a:lnTo>
                      <a:lnTo>
                        <a:pt x="20" y="55"/>
                      </a:lnTo>
                      <a:lnTo>
                        <a:pt x="16" y="60"/>
                      </a:lnTo>
                      <a:lnTo>
                        <a:pt x="12" y="66"/>
                      </a:lnTo>
                      <a:lnTo>
                        <a:pt x="8" y="72"/>
                      </a:lnTo>
                      <a:lnTo>
                        <a:pt x="6" y="77"/>
                      </a:lnTo>
                      <a:lnTo>
                        <a:pt x="4" y="87"/>
                      </a:lnTo>
                      <a:lnTo>
                        <a:pt x="3" y="98"/>
                      </a:lnTo>
                      <a:lnTo>
                        <a:pt x="4" y="106"/>
                      </a:lnTo>
                      <a:lnTo>
                        <a:pt x="4" y="109"/>
                      </a:lnTo>
                      <a:lnTo>
                        <a:pt x="4" y="111"/>
                      </a:lnTo>
                      <a:lnTo>
                        <a:pt x="3" y="117"/>
                      </a:lnTo>
                      <a:lnTo>
                        <a:pt x="2" y="125"/>
                      </a:lnTo>
                      <a:lnTo>
                        <a:pt x="0" y="135"/>
                      </a:lnTo>
                      <a:lnTo>
                        <a:pt x="0" y="146"/>
                      </a:lnTo>
                      <a:lnTo>
                        <a:pt x="4" y="156"/>
                      </a:lnTo>
                      <a:lnTo>
                        <a:pt x="7" y="164"/>
                      </a:lnTo>
                      <a:lnTo>
                        <a:pt x="9" y="167"/>
                      </a:lnTo>
                      <a:lnTo>
                        <a:pt x="23" y="186"/>
                      </a:lnTo>
                      <a:lnTo>
                        <a:pt x="24" y="186"/>
                      </a:lnTo>
                      <a:lnTo>
                        <a:pt x="25" y="187"/>
                      </a:lnTo>
                      <a:lnTo>
                        <a:pt x="28" y="189"/>
                      </a:lnTo>
                      <a:lnTo>
                        <a:pt x="32" y="191"/>
                      </a:lnTo>
                      <a:lnTo>
                        <a:pt x="36" y="193"/>
                      </a:lnTo>
                      <a:lnTo>
                        <a:pt x="42" y="194"/>
                      </a:lnTo>
                      <a:lnTo>
                        <a:pt x="48" y="194"/>
                      </a:lnTo>
                      <a:lnTo>
                        <a:pt x="55" y="193"/>
                      </a:lnTo>
                      <a:lnTo>
                        <a:pt x="60" y="191"/>
                      </a:lnTo>
                      <a:lnTo>
                        <a:pt x="68" y="189"/>
                      </a:lnTo>
                      <a:lnTo>
                        <a:pt x="78" y="187"/>
                      </a:lnTo>
                      <a:lnTo>
                        <a:pt x="91" y="183"/>
                      </a:lnTo>
                      <a:lnTo>
                        <a:pt x="105" y="180"/>
                      </a:lnTo>
                      <a:lnTo>
                        <a:pt x="120" y="176"/>
                      </a:lnTo>
                      <a:lnTo>
                        <a:pt x="136" y="172"/>
                      </a:lnTo>
                      <a:lnTo>
                        <a:pt x="151" y="169"/>
                      </a:lnTo>
                      <a:lnTo>
                        <a:pt x="168" y="165"/>
                      </a:lnTo>
                      <a:lnTo>
                        <a:pt x="183" y="161"/>
                      </a:lnTo>
                      <a:lnTo>
                        <a:pt x="196" y="158"/>
                      </a:lnTo>
                      <a:lnTo>
                        <a:pt x="209" y="155"/>
                      </a:lnTo>
                      <a:lnTo>
                        <a:pt x="219" y="152"/>
                      </a:lnTo>
                      <a:lnTo>
                        <a:pt x="227" y="151"/>
                      </a:lnTo>
                      <a:lnTo>
                        <a:pt x="233" y="149"/>
                      </a:lnTo>
                      <a:lnTo>
                        <a:pt x="234" y="149"/>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65" name="Freeform 334"/>
                <p:cNvSpPr>
                  <a:spLocks/>
                </p:cNvSpPr>
                <p:nvPr/>
              </p:nvSpPr>
              <p:spPr bwMode="auto">
                <a:xfrm>
                  <a:off x="2731" y="1383"/>
                  <a:ext cx="62" cy="84"/>
                </a:xfrm>
                <a:custGeom>
                  <a:avLst/>
                  <a:gdLst>
                    <a:gd name="T0" fmla="*/ 0 w 240"/>
                    <a:gd name="T1" fmla="*/ 0 h 284"/>
                    <a:gd name="T2" fmla="*/ 0 w 240"/>
                    <a:gd name="T3" fmla="*/ 0 h 284"/>
                    <a:gd name="T4" fmla="*/ 0 w 240"/>
                    <a:gd name="T5" fmla="*/ 0 h 284"/>
                    <a:gd name="T6" fmla="*/ 0 w 240"/>
                    <a:gd name="T7" fmla="*/ 0 h 284"/>
                    <a:gd name="T8" fmla="*/ 0 w 240"/>
                    <a:gd name="T9" fmla="*/ 0 h 284"/>
                    <a:gd name="T10" fmla="*/ 0 w 240"/>
                    <a:gd name="T11" fmla="*/ 0 h 284"/>
                    <a:gd name="T12" fmla="*/ 0 w 240"/>
                    <a:gd name="T13" fmla="*/ 0 h 284"/>
                    <a:gd name="T14" fmla="*/ 0 w 240"/>
                    <a:gd name="T15" fmla="*/ 0 h 284"/>
                    <a:gd name="T16" fmla="*/ 0 w 240"/>
                    <a:gd name="T17" fmla="*/ 0 h 284"/>
                    <a:gd name="T18" fmla="*/ 0 w 240"/>
                    <a:gd name="T19" fmla="*/ 0 h 284"/>
                    <a:gd name="T20" fmla="*/ 0 w 240"/>
                    <a:gd name="T21" fmla="*/ 0 h 284"/>
                    <a:gd name="T22" fmla="*/ 0 w 240"/>
                    <a:gd name="T23" fmla="*/ 0 h 284"/>
                    <a:gd name="T24" fmla="*/ 0 w 240"/>
                    <a:gd name="T25" fmla="*/ 0 h 284"/>
                    <a:gd name="T26" fmla="*/ 0 w 240"/>
                    <a:gd name="T27" fmla="*/ 0 h 284"/>
                    <a:gd name="T28" fmla="*/ 0 w 240"/>
                    <a:gd name="T29" fmla="*/ 0 h 284"/>
                    <a:gd name="T30" fmla="*/ 0 w 240"/>
                    <a:gd name="T31" fmla="*/ 0 h 284"/>
                    <a:gd name="T32" fmla="*/ 0 w 240"/>
                    <a:gd name="T33" fmla="*/ 0 h 284"/>
                    <a:gd name="T34" fmla="*/ 0 w 240"/>
                    <a:gd name="T35" fmla="*/ 0 h 284"/>
                    <a:gd name="T36" fmla="*/ 0 w 240"/>
                    <a:gd name="T37" fmla="*/ 0 h 284"/>
                    <a:gd name="T38" fmla="*/ 0 w 240"/>
                    <a:gd name="T39" fmla="*/ 0 h 284"/>
                    <a:gd name="T40" fmla="*/ 0 w 240"/>
                    <a:gd name="T41" fmla="*/ 0 h 284"/>
                    <a:gd name="T42" fmla="*/ 0 w 240"/>
                    <a:gd name="T43" fmla="*/ 0 h 284"/>
                    <a:gd name="T44" fmla="*/ 0 w 240"/>
                    <a:gd name="T45" fmla="*/ 0 h 284"/>
                    <a:gd name="T46" fmla="*/ 0 w 240"/>
                    <a:gd name="T47" fmla="*/ 0 h 284"/>
                    <a:gd name="T48" fmla="*/ 0 w 240"/>
                    <a:gd name="T49" fmla="*/ 0 h 284"/>
                    <a:gd name="T50" fmla="*/ 0 w 240"/>
                    <a:gd name="T51" fmla="*/ 0 h 284"/>
                    <a:gd name="T52" fmla="*/ 0 w 240"/>
                    <a:gd name="T53" fmla="*/ 0 h 284"/>
                    <a:gd name="T54" fmla="*/ 0 w 240"/>
                    <a:gd name="T55" fmla="*/ 0 h 284"/>
                    <a:gd name="T56" fmla="*/ 0 w 240"/>
                    <a:gd name="T57" fmla="*/ 0 h 284"/>
                    <a:gd name="T58" fmla="*/ 0 w 240"/>
                    <a:gd name="T59" fmla="*/ 0 h 284"/>
                    <a:gd name="T60" fmla="*/ 0 w 240"/>
                    <a:gd name="T61" fmla="*/ 0 h 284"/>
                    <a:gd name="T62" fmla="*/ 0 w 240"/>
                    <a:gd name="T63" fmla="*/ 0 h 284"/>
                    <a:gd name="T64" fmla="*/ 0 w 240"/>
                    <a:gd name="T65" fmla="*/ 0 h 284"/>
                    <a:gd name="T66" fmla="*/ 0 w 240"/>
                    <a:gd name="T67" fmla="*/ 0 h 284"/>
                    <a:gd name="T68" fmla="*/ 0 w 240"/>
                    <a:gd name="T69" fmla="*/ 0 h 284"/>
                    <a:gd name="T70" fmla="*/ 0 w 240"/>
                    <a:gd name="T71" fmla="*/ 0 h 284"/>
                    <a:gd name="T72" fmla="*/ 0 w 240"/>
                    <a:gd name="T73" fmla="*/ 0 h 284"/>
                    <a:gd name="T74" fmla="*/ 0 w 240"/>
                    <a:gd name="T75" fmla="*/ 0 h 284"/>
                    <a:gd name="T76" fmla="*/ 0 w 240"/>
                    <a:gd name="T77" fmla="*/ 0 h 284"/>
                    <a:gd name="T78" fmla="*/ 0 w 240"/>
                    <a:gd name="T79" fmla="*/ 0 h 284"/>
                    <a:gd name="T80" fmla="*/ 0 w 240"/>
                    <a:gd name="T81" fmla="*/ 0 h 284"/>
                    <a:gd name="T82" fmla="*/ 0 w 240"/>
                    <a:gd name="T83" fmla="*/ 0 h 284"/>
                    <a:gd name="T84" fmla="*/ 0 w 240"/>
                    <a:gd name="T85" fmla="*/ 0 h 284"/>
                    <a:gd name="T86" fmla="*/ 0 w 240"/>
                    <a:gd name="T87" fmla="*/ 0 h 284"/>
                    <a:gd name="T88" fmla="*/ 0 w 240"/>
                    <a:gd name="T89" fmla="*/ 0 h 2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0"/>
                    <a:gd name="T136" fmla="*/ 0 h 284"/>
                    <a:gd name="T137" fmla="*/ 240 w 240"/>
                    <a:gd name="T138" fmla="*/ 284 h 2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0" h="284">
                      <a:moveTo>
                        <a:pt x="223" y="22"/>
                      </a:moveTo>
                      <a:lnTo>
                        <a:pt x="225" y="24"/>
                      </a:lnTo>
                      <a:lnTo>
                        <a:pt x="229" y="30"/>
                      </a:lnTo>
                      <a:lnTo>
                        <a:pt x="233" y="40"/>
                      </a:lnTo>
                      <a:lnTo>
                        <a:pt x="234" y="55"/>
                      </a:lnTo>
                      <a:lnTo>
                        <a:pt x="234" y="73"/>
                      </a:lnTo>
                      <a:lnTo>
                        <a:pt x="235" y="89"/>
                      </a:lnTo>
                      <a:lnTo>
                        <a:pt x="235" y="100"/>
                      </a:lnTo>
                      <a:lnTo>
                        <a:pt x="235" y="105"/>
                      </a:lnTo>
                      <a:lnTo>
                        <a:pt x="236" y="111"/>
                      </a:lnTo>
                      <a:lnTo>
                        <a:pt x="238" y="125"/>
                      </a:lnTo>
                      <a:lnTo>
                        <a:pt x="239" y="141"/>
                      </a:lnTo>
                      <a:lnTo>
                        <a:pt x="240" y="151"/>
                      </a:lnTo>
                      <a:lnTo>
                        <a:pt x="239" y="156"/>
                      </a:lnTo>
                      <a:lnTo>
                        <a:pt x="237" y="165"/>
                      </a:lnTo>
                      <a:lnTo>
                        <a:pt x="234" y="176"/>
                      </a:lnTo>
                      <a:lnTo>
                        <a:pt x="231" y="189"/>
                      </a:lnTo>
                      <a:lnTo>
                        <a:pt x="227" y="202"/>
                      </a:lnTo>
                      <a:lnTo>
                        <a:pt x="223" y="214"/>
                      </a:lnTo>
                      <a:lnTo>
                        <a:pt x="219" y="224"/>
                      </a:lnTo>
                      <a:lnTo>
                        <a:pt x="216" y="231"/>
                      </a:lnTo>
                      <a:lnTo>
                        <a:pt x="213" y="236"/>
                      </a:lnTo>
                      <a:lnTo>
                        <a:pt x="209" y="242"/>
                      </a:lnTo>
                      <a:lnTo>
                        <a:pt x="207" y="248"/>
                      </a:lnTo>
                      <a:lnTo>
                        <a:pt x="204" y="255"/>
                      </a:lnTo>
                      <a:lnTo>
                        <a:pt x="201" y="260"/>
                      </a:lnTo>
                      <a:lnTo>
                        <a:pt x="199" y="264"/>
                      </a:lnTo>
                      <a:lnTo>
                        <a:pt x="197" y="267"/>
                      </a:lnTo>
                      <a:lnTo>
                        <a:pt x="197" y="268"/>
                      </a:lnTo>
                      <a:lnTo>
                        <a:pt x="196" y="268"/>
                      </a:lnTo>
                      <a:lnTo>
                        <a:pt x="193" y="270"/>
                      </a:lnTo>
                      <a:lnTo>
                        <a:pt x="190" y="272"/>
                      </a:lnTo>
                      <a:lnTo>
                        <a:pt x="186" y="275"/>
                      </a:lnTo>
                      <a:lnTo>
                        <a:pt x="181" y="278"/>
                      </a:lnTo>
                      <a:lnTo>
                        <a:pt x="176" y="281"/>
                      </a:lnTo>
                      <a:lnTo>
                        <a:pt x="171" y="283"/>
                      </a:lnTo>
                      <a:lnTo>
                        <a:pt x="166" y="284"/>
                      </a:lnTo>
                      <a:lnTo>
                        <a:pt x="162" y="284"/>
                      </a:lnTo>
                      <a:lnTo>
                        <a:pt x="157" y="284"/>
                      </a:lnTo>
                      <a:lnTo>
                        <a:pt x="151" y="284"/>
                      </a:lnTo>
                      <a:lnTo>
                        <a:pt x="146" y="284"/>
                      </a:lnTo>
                      <a:lnTo>
                        <a:pt x="140" y="283"/>
                      </a:lnTo>
                      <a:lnTo>
                        <a:pt x="134" y="283"/>
                      </a:lnTo>
                      <a:lnTo>
                        <a:pt x="128" y="282"/>
                      </a:lnTo>
                      <a:lnTo>
                        <a:pt x="123" y="282"/>
                      </a:lnTo>
                      <a:lnTo>
                        <a:pt x="118" y="280"/>
                      </a:lnTo>
                      <a:lnTo>
                        <a:pt x="113" y="279"/>
                      </a:lnTo>
                      <a:lnTo>
                        <a:pt x="107" y="277"/>
                      </a:lnTo>
                      <a:lnTo>
                        <a:pt x="101" y="274"/>
                      </a:lnTo>
                      <a:lnTo>
                        <a:pt x="95" y="271"/>
                      </a:lnTo>
                      <a:lnTo>
                        <a:pt x="89" y="268"/>
                      </a:lnTo>
                      <a:lnTo>
                        <a:pt x="82" y="264"/>
                      </a:lnTo>
                      <a:lnTo>
                        <a:pt x="75" y="260"/>
                      </a:lnTo>
                      <a:lnTo>
                        <a:pt x="68" y="255"/>
                      </a:lnTo>
                      <a:lnTo>
                        <a:pt x="62" y="251"/>
                      </a:lnTo>
                      <a:lnTo>
                        <a:pt x="58" y="246"/>
                      </a:lnTo>
                      <a:lnTo>
                        <a:pt x="53" y="241"/>
                      </a:lnTo>
                      <a:lnTo>
                        <a:pt x="50" y="236"/>
                      </a:lnTo>
                      <a:lnTo>
                        <a:pt x="47" y="232"/>
                      </a:lnTo>
                      <a:lnTo>
                        <a:pt x="45" y="228"/>
                      </a:lnTo>
                      <a:lnTo>
                        <a:pt x="43" y="225"/>
                      </a:lnTo>
                      <a:lnTo>
                        <a:pt x="39" y="219"/>
                      </a:lnTo>
                      <a:lnTo>
                        <a:pt x="36" y="213"/>
                      </a:lnTo>
                      <a:lnTo>
                        <a:pt x="34" y="208"/>
                      </a:lnTo>
                      <a:lnTo>
                        <a:pt x="34" y="207"/>
                      </a:lnTo>
                      <a:lnTo>
                        <a:pt x="28" y="188"/>
                      </a:lnTo>
                      <a:lnTo>
                        <a:pt x="25" y="188"/>
                      </a:lnTo>
                      <a:lnTo>
                        <a:pt x="22" y="188"/>
                      </a:lnTo>
                      <a:lnTo>
                        <a:pt x="19" y="187"/>
                      </a:lnTo>
                      <a:lnTo>
                        <a:pt x="15" y="184"/>
                      </a:lnTo>
                      <a:lnTo>
                        <a:pt x="11" y="180"/>
                      </a:lnTo>
                      <a:lnTo>
                        <a:pt x="8" y="174"/>
                      </a:lnTo>
                      <a:lnTo>
                        <a:pt x="5" y="165"/>
                      </a:lnTo>
                      <a:lnTo>
                        <a:pt x="2" y="145"/>
                      </a:lnTo>
                      <a:lnTo>
                        <a:pt x="0" y="129"/>
                      </a:lnTo>
                      <a:lnTo>
                        <a:pt x="2" y="118"/>
                      </a:lnTo>
                      <a:lnTo>
                        <a:pt x="7" y="112"/>
                      </a:lnTo>
                      <a:lnTo>
                        <a:pt x="11" y="111"/>
                      </a:lnTo>
                      <a:lnTo>
                        <a:pt x="14" y="111"/>
                      </a:lnTo>
                      <a:lnTo>
                        <a:pt x="17" y="111"/>
                      </a:lnTo>
                      <a:lnTo>
                        <a:pt x="20" y="111"/>
                      </a:lnTo>
                      <a:lnTo>
                        <a:pt x="22" y="112"/>
                      </a:lnTo>
                      <a:lnTo>
                        <a:pt x="25" y="114"/>
                      </a:lnTo>
                      <a:lnTo>
                        <a:pt x="26" y="116"/>
                      </a:lnTo>
                      <a:lnTo>
                        <a:pt x="28" y="120"/>
                      </a:lnTo>
                      <a:lnTo>
                        <a:pt x="29" y="126"/>
                      </a:lnTo>
                      <a:lnTo>
                        <a:pt x="30" y="129"/>
                      </a:lnTo>
                      <a:lnTo>
                        <a:pt x="30" y="130"/>
                      </a:lnTo>
                      <a:lnTo>
                        <a:pt x="31" y="132"/>
                      </a:lnTo>
                      <a:lnTo>
                        <a:pt x="33" y="136"/>
                      </a:lnTo>
                      <a:lnTo>
                        <a:pt x="36" y="138"/>
                      </a:lnTo>
                      <a:lnTo>
                        <a:pt x="40" y="132"/>
                      </a:lnTo>
                      <a:lnTo>
                        <a:pt x="42" y="126"/>
                      </a:lnTo>
                      <a:lnTo>
                        <a:pt x="44" y="119"/>
                      </a:lnTo>
                      <a:lnTo>
                        <a:pt x="47" y="111"/>
                      </a:lnTo>
                      <a:lnTo>
                        <a:pt x="50" y="102"/>
                      </a:lnTo>
                      <a:lnTo>
                        <a:pt x="53" y="94"/>
                      </a:lnTo>
                      <a:lnTo>
                        <a:pt x="56" y="88"/>
                      </a:lnTo>
                      <a:lnTo>
                        <a:pt x="59" y="82"/>
                      </a:lnTo>
                      <a:lnTo>
                        <a:pt x="61" y="79"/>
                      </a:lnTo>
                      <a:lnTo>
                        <a:pt x="62" y="71"/>
                      </a:lnTo>
                      <a:lnTo>
                        <a:pt x="60" y="59"/>
                      </a:lnTo>
                      <a:lnTo>
                        <a:pt x="57" y="47"/>
                      </a:lnTo>
                      <a:lnTo>
                        <a:pt x="57" y="39"/>
                      </a:lnTo>
                      <a:lnTo>
                        <a:pt x="63" y="30"/>
                      </a:lnTo>
                      <a:lnTo>
                        <a:pt x="69" y="21"/>
                      </a:lnTo>
                      <a:lnTo>
                        <a:pt x="75" y="15"/>
                      </a:lnTo>
                      <a:lnTo>
                        <a:pt x="82" y="9"/>
                      </a:lnTo>
                      <a:lnTo>
                        <a:pt x="88" y="5"/>
                      </a:lnTo>
                      <a:lnTo>
                        <a:pt x="94" y="2"/>
                      </a:lnTo>
                      <a:lnTo>
                        <a:pt x="101" y="1"/>
                      </a:lnTo>
                      <a:lnTo>
                        <a:pt x="107" y="0"/>
                      </a:lnTo>
                      <a:lnTo>
                        <a:pt x="113" y="0"/>
                      </a:lnTo>
                      <a:lnTo>
                        <a:pt x="119" y="1"/>
                      </a:lnTo>
                      <a:lnTo>
                        <a:pt x="125" y="1"/>
                      </a:lnTo>
                      <a:lnTo>
                        <a:pt x="131" y="2"/>
                      </a:lnTo>
                      <a:lnTo>
                        <a:pt x="136" y="3"/>
                      </a:lnTo>
                      <a:lnTo>
                        <a:pt x="140" y="5"/>
                      </a:lnTo>
                      <a:lnTo>
                        <a:pt x="145" y="8"/>
                      </a:lnTo>
                      <a:lnTo>
                        <a:pt x="149" y="12"/>
                      </a:lnTo>
                      <a:lnTo>
                        <a:pt x="153" y="14"/>
                      </a:lnTo>
                      <a:lnTo>
                        <a:pt x="158" y="17"/>
                      </a:lnTo>
                      <a:lnTo>
                        <a:pt x="163" y="18"/>
                      </a:lnTo>
                      <a:lnTo>
                        <a:pt x="168" y="18"/>
                      </a:lnTo>
                      <a:lnTo>
                        <a:pt x="174" y="18"/>
                      </a:lnTo>
                      <a:lnTo>
                        <a:pt x="181" y="18"/>
                      </a:lnTo>
                      <a:lnTo>
                        <a:pt x="188" y="17"/>
                      </a:lnTo>
                      <a:lnTo>
                        <a:pt x="195" y="17"/>
                      </a:lnTo>
                      <a:lnTo>
                        <a:pt x="201" y="16"/>
                      </a:lnTo>
                      <a:lnTo>
                        <a:pt x="206" y="16"/>
                      </a:lnTo>
                      <a:lnTo>
                        <a:pt x="210" y="15"/>
                      </a:lnTo>
                      <a:lnTo>
                        <a:pt x="214" y="15"/>
                      </a:lnTo>
                      <a:lnTo>
                        <a:pt x="216" y="16"/>
                      </a:lnTo>
                      <a:lnTo>
                        <a:pt x="218" y="17"/>
                      </a:lnTo>
                      <a:lnTo>
                        <a:pt x="220" y="19"/>
                      </a:lnTo>
                      <a:lnTo>
                        <a:pt x="223" y="22"/>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grpSp>
      <p:grpSp>
        <p:nvGrpSpPr>
          <p:cNvPr id="15" name="Group 656"/>
          <p:cNvGrpSpPr/>
          <p:nvPr/>
        </p:nvGrpSpPr>
        <p:grpSpPr>
          <a:xfrm>
            <a:off x="2720580" y="535782"/>
            <a:ext cx="7179469" cy="5518547"/>
            <a:chOff x="1701800" y="762000"/>
            <a:chExt cx="10210800" cy="7848600"/>
          </a:xfrm>
          <a:effectLst>
            <a:outerShdw blurRad="50800" dist="38100" dir="2700000">
              <a:srgbClr val="000000">
                <a:alpha val="43000"/>
              </a:srgbClr>
            </a:outerShdw>
          </a:effectLst>
        </p:grpSpPr>
        <p:grpSp>
          <p:nvGrpSpPr>
            <p:cNvPr id="16" name="Group 567"/>
            <p:cNvGrpSpPr/>
            <p:nvPr/>
          </p:nvGrpSpPr>
          <p:grpSpPr>
            <a:xfrm>
              <a:off x="2235200" y="1371600"/>
              <a:ext cx="9677400" cy="7239000"/>
              <a:chOff x="6386692" y="4256007"/>
              <a:chExt cx="457200" cy="304800"/>
            </a:xfrm>
          </p:grpSpPr>
          <p:sp>
            <p:nvSpPr>
              <p:cNvPr id="569" name="Octagon 568"/>
              <p:cNvSpPr/>
              <p:nvPr/>
            </p:nvSpPr>
            <p:spPr bwMode="auto">
              <a:xfrm rot="1117085">
                <a:off x="6386692" y="4256007"/>
                <a:ext cx="457200" cy="304800"/>
              </a:xfrm>
              <a:prstGeom prst="octagon">
                <a:avLst>
                  <a:gd name="adj" fmla="val 29289"/>
                </a:avLst>
              </a:prstGeom>
              <a:gradFill flip="none" rotWithShape="1">
                <a:gsLst>
                  <a:gs pos="0">
                    <a:srgbClr val="E3CACD"/>
                  </a:gs>
                  <a:gs pos="100000">
                    <a:srgbClr val="FFFFFF"/>
                  </a:gs>
                </a:gsLst>
                <a:lin ang="0" scaled="1"/>
                <a:tileRect/>
              </a:gradFill>
              <a:ln w="9525" cap="flat" cmpd="sng" algn="ctr">
                <a:solidFill>
                  <a:srgbClr val="E3CACD"/>
                </a:solidFill>
                <a:prstDash val="solid"/>
                <a:round/>
                <a:headEnd type="none" w="med" len="med"/>
                <a:tailEnd type="none" w="med" len="med"/>
              </a:ln>
              <a:effectLst/>
            </p:spPr>
            <p:txBody>
              <a:bodyPr/>
              <a:lstStyle/>
              <a:p>
                <a:pPr>
                  <a:defRPr/>
                </a:pPr>
                <a:endParaRPr lang="en-US" sz="1700" dirty="0">
                  <a:latin typeface="Arial" pitchFamily="-28" charset="0"/>
                  <a:ea typeface="ＭＳ Ｐゴシック" pitchFamily="-28" charset="-128"/>
                  <a:cs typeface="ＭＳ Ｐゴシック" pitchFamily="-28" charset="-128"/>
                </a:endParaRPr>
              </a:p>
            </p:txBody>
          </p:sp>
          <p:sp>
            <p:nvSpPr>
              <p:cNvPr id="570" name="Oval 569"/>
              <p:cNvSpPr/>
              <p:nvPr/>
            </p:nvSpPr>
            <p:spPr bwMode="auto">
              <a:xfrm>
                <a:off x="6426200" y="4267200"/>
                <a:ext cx="228600" cy="228600"/>
              </a:xfrm>
              <a:prstGeom prst="ellipse">
                <a:avLst/>
              </a:prstGeom>
              <a:solidFill>
                <a:schemeClr val="bg2">
                  <a:lumMod val="40000"/>
                  <a:lumOff val="60000"/>
                </a:schemeClr>
              </a:solidFill>
              <a:ln w="9525" cap="flat" cmpd="sng" algn="ctr">
                <a:solidFill>
                  <a:schemeClr val="bg2">
                    <a:lumMod val="60000"/>
                    <a:lumOff val="40000"/>
                  </a:schemeClr>
                </a:solid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sz="1700" dirty="0">
                  <a:latin typeface="Arial" pitchFamily="-28" charset="0"/>
                  <a:ea typeface="ＭＳ Ｐゴシック" pitchFamily="-28" charset="-128"/>
                  <a:cs typeface="ＭＳ Ｐゴシック" pitchFamily="-28" charset="-128"/>
                </a:endParaRPr>
              </a:p>
            </p:txBody>
          </p:sp>
        </p:grpSp>
        <p:grpSp>
          <p:nvGrpSpPr>
            <p:cNvPr id="17" name="Group 908"/>
            <p:cNvGrpSpPr/>
            <p:nvPr/>
          </p:nvGrpSpPr>
          <p:grpSpPr>
            <a:xfrm>
              <a:off x="2844800" y="762000"/>
              <a:ext cx="1699236" cy="1236322"/>
              <a:chOff x="710589" y="1447800"/>
              <a:chExt cx="1699236" cy="1236322"/>
            </a:xfrm>
            <a:effectLst>
              <a:outerShdw blurRad="50800" dist="38100" dir="2700000">
                <a:srgbClr val="000000">
                  <a:alpha val="43000"/>
                </a:srgbClr>
              </a:outerShdw>
            </a:effectLst>
          </p:grpSpPr>
          <p:sp>
            <p:nvSpPr>
              <p:cNvPr id="572" name="Oval 10"/>
              <p:cNvSpPr>
                <a:spLocks noChangeArrowheads="1"/>
              </p:cNvSpPr>
              <p:nvPr/>
            </p:nvSpPr>
            <p:spPr bwMode="auto">
              <a:xfrm>
                <a:off x="866503" y="1562025"/>
                <a:ext cx="1376110" cy="989953"/>
              </a:xfrm>
              <a:prstGeom prst="ellipse">
                <a:avLst/>
              </a:prstGeom>
              <a:solidFill>
                <a:srgbClr val="E1C796"/>
              </a:solid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73" name="AutoShape 20"/>
              <p:cNvSpPr>
                <a:spLocks noChangeArrowheads="1"/>
              </p:cNvSpPr>
              <p:nvPr/>
            </p:nvSpPr>
            <p:spPr bwMode="auto">
              <a:xfrm rot="20388678">
                <a:off x="1230302" y="1485875"/>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74" name="Oval 21"/>
              <p:cNvSpPr>
                <a:spLocks noChangeArrowheads="1"/>
              </p:cNvSpPr>
              <p:nvPr/>
            </p:nvSpPr>
            <p:spPr bwMode="auto">
              <a:xfrm>
                <a:off x="1483380" y="1447800"/>
                <a:ext cx="142356" cy="116465"/>
              </a:xfrm>
              <a:prstGeom prst="ellipse">
                <a:avLst/>
              </a:prstGeom>
              <a:solidFill>
                <a:srgbClr val="A74600"/>
              </a:solidFill>
              <a:ln w="9525">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75" name="Oval 22"/>
              <p:cNvSpPr>
                <a:spLocks noChangeArrowheads="1"/>
              </p:cNvSpPr>
              <p:nvPr/>
            </p:nvSpPr>
            <p:spPr bwMode="auto">
              <a:xfrm>
                <a:off x="2005353" y="1591142"/>
                <a:ext cx="144616" cy="107506"/>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76" name="Oval 23"/>
              <p:cNvSpPr>
                <a:spLocks noChangeArrowheads="1"/>
              </p:cNvSpPr>
              <p:nvPr/>
            </p:nvSpPr>
            <p:spPr bwMode="auto">
              <a:xfrm>
                <a:off x="2267469" y="2027886"/>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77" name="Oval 24"/>
              <p:cNvSpPr>
                <a:spLocks noChangeArrowheads="1"/>
              </p:cNvSpPr>
              <p:nvPr/>
            </p:nvSpPr>
            <p:spPr bwMode="auto">
              <a:xfrm>
                <a:off x="2018910" y="2415356"/>
                <a:ext cx="144616" cy="11422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78" name="AutoShape 25"/>
              <p:cNvSpPr>
                <a:spLocks noChangeArrowheads="1"/>
              </p:cNvSpPr>
              <p:nvPr/>
            </p:nvSpPr>
            <p:spPr bwMode="auto">
              <a:xfrm rot="1477655">
                <a:off x="1781650" y="1488115"/>
                <a:ext cx="108462" cy="11198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79" name="AutoShape 26"/>
              <p:cNvSpPr>
                <a:spLocks noChangeArrowheads="1"/>
              </p:cNvSpPr>
              <p:nvPr/>
            </p:nvSpPr>
            <p:spPr bwMode="auto">
              <a:xfrm rot="19922943">
                <a:off x="2195161" y="1783757"/>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80" name="AutoShape 27"/>
              <p:cNvSpPr>
                <a:spLocks noChangeArrowheads="1"/>
              </p:cNvSpPr>
              <p:nvPr/>
            </p:nvSpPr>
            <p:spPr bwMode="auto">
              <a:xfrm rot="1499128">
                <a:off x="2201940" y="2247378"/>
                <a:ext cx="106202" cy="10526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81" name="AutoShape 28"/>
              <p:cNvSpPr>
                <a:spLocks noChangeArrowheads="1"/>
              </p:cNvSpPr>
              <p:nvPr/>
            </p:nvSpPr>
            <p:spPr bwMode="auto">
              <a:xfrm rot="20251306">
                <a:off x="1792948" y="2531821"/>
                <a:ext cx="108462" cy="10302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83" name="Oval 29"/>
              <p:cNvSpPr>
                <a:spLocks noChangeArrowheads="1"/>
              </p:cNvSpPr>
              <p:nvPr/>
            </p:nvSpPr>
            <p:spPr bwMode="auto">
              <a:xfrm>
                <a:off x="974965" y="1584423"/>
                <a:ext cx="142356" cy="109746"/>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92" name="Oval 30"/>
              <p:cNvSpPr>
                <a:spLocks noChangeArrowheads="1"/>
              </p:cNvSpPr>
              <p:nvPr/>
            </p:nvSpPr>
            <p:spPr bwMode="auto">
              <a:xfrm>
                <a:off x="710589" y="2025646"/>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93" name="AutoShape 31"/>
              <p:cNvSpPr>
                <a:spLocks noChangeArrowheads="1"/>
              </p:cNvSpPr>
              <p:nvPr/>
            </p:nvSpPr>
            <p:spPr bwMode="auto">
              <a:xfrm rot="1334422">
                <a:off x="800974" y="1785997"/>
                <a:ext cx="108462" cy="10526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94" name="AutoShape 32"/>
              <p:cNvSpPr>
                <a:spLocks noChangeArrowheads="1"/>
              </p:cNvSpPr>
              <p:nvPr/>
            </p:nvSpPr>
            <p:spPr bwMode="auto">
              <a:xfrm rot="20184264">
                <a:off x="821310" y="2247378"/>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95" name="AutoShape 33"/>
              <p:cNvSpPr>
                <a:spLocks noChangeArrowheads="1"/>
              </p:cNvSpPr>
              <p:nvPr/>
            </p:nvSpPr>
            <p:spPr bwMode="auto">
              <a:xfrm>
                <a:off x="852945" y="1553067"/>
                <a:ext cx="799906" cy="994433"/>
              </a:xfrm>
              <a:prstGeom prst="moon">
                <a:avLst>
                  <a:gd name="adj" fmla="val 50000"/>
                </a:avLst>
              </a:prstGeom>
              <a:solidFill>
                <a:srgbClr val="A74600"/>
              </a:solidFill>
              <a:ln w="9525">
                <a:solidFill>
                  <a:srgbClr val="A7460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18" name="Group 34"/>
              <p:cNvGrpSpPr>
                <a:grpSpLocks/>
              </p:cNvGrpSpPr>
              <p:nvPr/>
            </p:nvGrpSpPr>
            <p:grpSpPr bwMode="auto">
              <a:xfrm>
                <a:off x="1130888" y="1918140"/>
                <a:ext cx="779574" cy="611442"/>
                <a:chOff x="624" y="1406"/>
                <a:chExt cx="345" cy="273"/>
              </a:xfrm>
              <a:solidFill>
                <a:srgbClr val="A74600"/>
              </a:solidFill>
            </p:grpSpPr>
            <p:sp>
              <p:nvSpPr>
                <p:cNvPr id="600" name="Freeform 35"/>
                <p:cNvSpPr>
                  <a:spLocks/>
                </p:cNvSpPr>
                <p:nvPr/>
              </p:nvSpPr>
              <p:spPr bwMode="auto">
                <a:xfrm flipH="1">
                  <a:off x="624" y="1505"/>
                  <a:ext cx="319" cy="174"/>
                </a:xfrm>
                <a:custGeom>
                  <a:avLst/>
                  <a:gdLst>
                    <a:gd name="T0" fmla="*/ 1 w 471"/>
                    <a:gd name="T1" fmla="*/ 2 h 219"/>
                    <a:gd name="T2" fmla="*/ 1 w 471"/>
                    <a:gd name="T3" fmla="*/ 2 h 219"/>
                    <a:gd name="T4" fmla="*/ 1 w 471"/>
                    <a:gd name="T5" fmla="*/ 2 h 219"/>
                    <a:gd name="T6" fmla="*/ 1 w 471"/>
                    <a:gd name="T7" fmla="*/ 2 h 219"/>
                    <a:gd name="T8" fmla="*/ 1 w 471"/>
                    <a:gd name="T9" fmla="*/ 2 h 219"/>
                    <a:gd name="T10" fmla="*/ 1 w 471"/>
                    <a:gd name="T11" fmla="*/ 2 h 219"/>
                    <a:gd name="T12" fmla="*/ 1 w 471"/>
                    <a:gd name="T13" fmla="*/ 2 h 219"/>
                    <a:gd name="T14" fmla="*/ 1 w 471"/>
                    <a:gd name="T15" fmla="*/ 2 h 219"/>
                    <a:gd name="T16" fmla="*/ 1 w 471"/>
                    <a:gd name="T17" fmla="*/ 2 h 219"/>
                    <a:gd name="T18" fmla="*/ 1 w 471"/>
                    <a:gd name="T19" fmla="*/ 2 h 219"/>
                    <a:gd name="T20" fmla="*/ 1 w 471"/>
                    <a:gd name="T21" fmla="*/ 2 h 219"/>
                    <a:gd name="T22" fmla="*/ 1 w 471"/>
                    <a:gd name="T23" fmla="*/ 2 h 219"/>
                    <a:gd name="T24" fmla="*/ 1 w 471"/>
                    <a:gd name="T25" fmla="*/ 2 h 219"/>
                    <a:gd name="T26" fmla="*/ 1 w 471"/>
                    <a:gd name="T27" fmla="*/ 2 h 219"/>
                    <a:gd name="T28" fmla="*/ 1 w 471"/>
                    <a:gd name="T29" fmla="*/ 2 h 219"/>
                    <a:gd name="T30" fmla="*/ 1 w 471"/>
                    <a:gd name="T31" fmla="*/ 1 h 219"/>
                    <a:gd name="T32" fmla="*/ 1 w 471"/>
                    <a:gd name="T33" fmla="*/ 2 h 219"/>
                    <a:gd name="T34" fmla="*/ 1 w 471"/>
                    <a:gd name="T35" fmla="*/ 2 h 219"/>
                    <a:gd name="T36" fmla="*/ 1 w 471"/>
                    <a:gd name="T37" fmla="*/ 2 h 219"/>
                    <a:gd name="T38" fmla="*/ 1 w 471"/>
                    <a:gd name="T39" fmla="*/ 2 h 219"/>
                    <a:gd name="T40" fmla="*/ 1 w 471"/>
                    <a:gd name="T41" fmla="*/ 3 h 219"/>
                    <a:gd name="T42" fmla="*/ 1 w 471"/>
                    <a:gd name="T43" fmla="*/ 3 h 219"/>
                    <a:gd name="T44" fmla="*/ 1 w 471"/>
                    <a:gd name="T45" fmla="*/ 3 h 219"/>
                    <a:gd name="T46" fmla="*/ 1 w 471"/>
                    <a:gd name="T47" fmla="*/ 3 h 219"/>
                    <a:gd name="T48" fmla="*/ 1 w 471"/>
                    <a:gd name="T49" fmla="*/ 3 h 219"/>
                    <a:gd name="T50" fmla="*/ 1 w 471"/>
                    <a:gd name="T51" fmla="*/ 3 h 219"/>
                    <a:gd name="T52" fmla="*/ 1 w 471"/>
                    <a:gd name="T53" fmla="*/ 2 h 219"/>
                    <a:gd name="T54" fmla="*/ 1 w 471"/>
                    <a:gd name="T55" fmla="*/ 2 h 219"/>
                    <a:gd name="T56" fmla="*/ 1 w 471"/>
                    <a:gd name="T57" fmla="*/ 2 h 219"/>
                    <a:gd name="T58" fmla="*/ 1 w 471"/>
                    <a:gd name="T59" fmla="*/ 2 h 219"/>
                    <a:gd name="T60" fmla="*/ 1 w 471"/>
                    <a:gd name="T61" fmla="*/ 3 h 219"/>
                    <a:gd name="T62" fmla="*/ 1 w 471"/>
                    <a:gd name="T63" fmla="*/ 4 h 219"/>
                    <a:gd name="T64" fmla="*/ 1 w 471"/>
                    <a:gd name="T65" fmla="*/ 4 h 219"/>
                    <a:gd name="T66" fmla="*/ 1 w 471"/>
                    <a:gd name="T67" fmla="*/ 3 h 219"/>
                    <a:gd name="T68" fmla="*/ 1 w 471"/>
                    <a:gd name="T69" fmla="*/ 2 h 219"/>
                    <a:gd name="T70" fmla="*/ 1 w 471"/>
                    <a:gd name="T71" fmla="*/ 2 h 219"/>
                    <a:gd name="T72" fmla="*/ 1 w 471"/>
                    <a:gd name="T73" fmla="*/ 2 h 219"/>
                    <a:gd name="T74" fmla="*/ 1 w 471"/>
                    <a:gd name="T75" fmla="*/ 3 h 219"/>
                    <a:gd name="T76" fmla="*/ 1 w 471"/>
                    <a:gd name="T77" fmla="*/ 4 h 219"/>
                    <a:gd name="T78" fmla="*/ 1 w 471"/>
                    <a:gd name="T79" fmla="*/ 4 h 219"/>
                    <a:gd name="T80" fmla="*/ 1 w 471"/>
                    <a:gd name="T81" fmla="*/ 4 h 219"/>
                    <a:gd name="T82" fmla="*/ 1 w 471"/>
                    <a:gd name="T83" fmla="*/ 4 h 219"/>
                    <a:gd name="T84" fmla="*/ 1 w 471"/>
                    <a:gd name="T85" fmla="*/ 3 h 219"/>
                    <a:gd name="T86" fmla="*/ 1 w 471"/>
                    <a:gd name="T87" fmla="*/ 2 h 219"/>
                    <a:gd name="T88" fmla="*/ 1 w 471"/>
                    <a:gd name="T89" fmla="*/ 2 h 219"/>
                    <a:gd name="T90" fmla="*/ 1 w 471"/>
                    <a:gd name="T91" fmla="*/ 2 h 219"/>
                    <a:gd name="T92" fmla="*/ 1 w 471"/>
                    <a:gd name="T93" fmla="*/ 2 h 219"/>
                    <a:gd name="T94" fmla="*/ 1 w 471"/>
                    <a:gd name="T95" fmla="*/ 3 h 219"/>
                    <a:gd name="T96" fmla="*/ 1 w 471"/>
                    <a:gd name="T97" fmla="*/ 3 h 219"/>
                    <a:gd name="T98" fmla="*/ 1 w 471"/>
                    <a:gd name="T99" fmla="*/ 4 h 219"/>
                    <a:gd name="T100" fmla="*/ 1 w 471"/>
                    <a:gd name="T101" fmla="*/ 5 h 219"/>
                    <a:gd name="T102" fmla="*/ 1 w 471"/>
                    <a:gd name="T103" fmla="*/ 5 h 219"/>
                    <a:gd name="T104" fmla="*/ 1 w 471"/>
                    <a:gd name="T105" fmla="*/ 5 h 219"/>
                    <a:gd name="T106" fmla="*/ 1 w 471"/>
                    <a:gd name="T107" fmla="*/ 5 h 219"/>
                    <a:gd name="T108" fmla="*/ 1 w 471"/>
                    <a:gd name="T109" fmla="*/ 5 h 219"/>
                    <a:gd name="T110" fmla="*/ 1 w 471"/>
                    <a:gd name="T111" fmla="*/ 5 h 219"/>
                    <a:gd name="T112" fmla="*/ 1 w 471"/>
                    <a:gd name="T113" fmla="*/ 5 h 219"/>
                    <a:gd name="T114" fmla="*/ 1 w 471"/>
                    <a:gd name="T115" fmla="*/ 5 h 219"/>
                    <a:gd name="T116" fmla="*/ 1 w 471"/>
                    <a:gd name="T117" fmla="*/ 4 h 219"/>
                    <a:gd name="T118" fmla="*/ 1 w 471"/>
                    <a:gd name="T119" fmla="*/ 2 h 219"/>
                    <a:gd name="T120" fmla="*/ 1 w 471"/>
                    <a:gd name="T121" fmla="*/ 2 h 2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1"/>
                    <a:gd name="T184" fmla="*/ 0 h 219"/>
                    <a:gd name="T185" fmla="*/ 471 w 471"/>
                    <a:gd name="T186" fmla="*/ 219 h 2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1" h="219">
                      <a:moveTo>
                        <a:pt x="85" y="6"/>
                      </a:moveTo>
                      <a:lnTo>
                        <a:pt x="86" y="5"/>
                      </a:lnTo>
                      <a:lnTo>
                        <a:pt x="87" y="6"/>
                      </a:lnTo>
                      <a:lnTo>
                        <a:pt x="89" y="6"/>
                      </a:lnTo>
                      <a:lnTo>
                        <a:pt x="90" y="7"/>
                      </a:lnTo>
                      <a:lnTo>
                        <a:pt x="92" y="8"/>
                      </a:lnTo>
                      <a:lnTo>
                        <a:pt x="94" y="10"/>
                      </a:lnTo>
                      <a:lnTo>
                        <a:pt x="97" y="11"/>
                      </a:lnTo>
                      <a:lnTo>
                        <a:pt x="100" y="12"/>
                      </a:lnTo>
                      <a:lnTo>
                        <a:pt x="103" y="14"/>
                      </a:lnTo>
                      <a:lnTo>
                        <a:pt x="106" y="15"/>
                      </a:lnTo>
                      <a:lnTo>
                        <a:pt x="110" y="17"/>
                      </a:lnTo>
                      <a:lnTo>
                        <a:pt x="114" y="18"/>
                      </a:lnTo>
                      <a:lnTo>
                        <a:pt x="118" y="19"/>
                      </a:lnTo>
                      <a:lnTo>
                        <a:pt x="123" y="19"/>
                      </a:lnTo>
                      <a:lnTo>
                        <a:pt x="128" y="19"/>
                      </a:lnTo>
                      <a:lnTo>
                        <a:pt x="133" y="19"/>
                      </a:lnTo>
                      <a:lnTo>
                        <a:pt x="133" y="20"/>
                      </a:lnTo>
                      <a:lnTo>
                        <a:pt x="133" y="21"/>
                      </a:lnTo>
                      <a:lnTo>
                        <a:pt x="133" y="23"/>
                      </a:lnTo>
                      <a:lnTo>
                        <a:pt x="133" y="24"/>
                      </a:lnTo>
                      <a:lnTo>
                        <a:pt x="133" y="26"/>
                      </a:lnTo>
                      <a:lnTo>
                        <a:pt x="134" y="28"/>
                      </a:lnTo>
                      <a:lnTo>
                        <a:pt x="135" y="29"/>
                      </a:lnTo>
                      <a:lnTo>
                        <a:pt x="137" y="31"/>
                      </a:lnTo>
                      <a:lnTo>
                        <a:pt x="139" y="32"/>
                      </a:lnTo>
                      <a:lnTo>
                        <a:pt x="142" y="32"/>
                      </a:lnTo>
                      <a:lnTo>
                        <a:pt x="145" y="32"/>
                      </a:lnTo>
                      <a:lnTo>
                        <a:pt x="150" y="32"/>
                      </a:lnTo>
                      <a:lnTo>
                        <a:pt x="155" y="31"/>
                      </a:lnTo>
                      <a:lnTo>
                        <a:pt x="162" y="29"/>
                      </a:lnTo>
                      <a:lnTo>
                        <a:pt x="169" y="26"/>
                      </a:lnTo>
                      <a:lnTo>
                        <a:pt x="173" y="24"/>
                      </a:lnTo>
                      <a:lnTo>
                        <a:pt x="177" y="23"/>
                      </a:lnTo>
                      <a:lnTo>
                        <a:pt x="181" y="21"/>
                      </a:lnTo>
                      <a:lnTo>
                        <a:pt x="185" y="20"/>
                      </a:lnTo>
                      <a:lnTo>
                        <a:pt x="189" y="18"/>
                      </a:lnTo>
                      <a:lnTo>
                        <a:pt x="193" y="17"/>
                      </a:lnTo>
                      <a:lnTo>
                        <a:pt x="197" y="15"/>
                      </a:lnTo>
                      <a:lnTo>
                        <a:pt x="202" y="13"/>
                      </a:lnTo>
                      <a:lnTo>
                        <a:pt x="206" y="12"/>
                      </a:lnTo>
                      <a:lnTo>
                        <a:pt x="211" y="11"/>
                      </a:lnTo>
                      <a:lnTo>
                        <a:pt x="215" y="10"/>
                      </a:lnTo>
                      <a:lnTo>
                        <a:pt x="220" y="8"/>
                      </a:lnTo>
                      <a:lnTo>
                        <a:pt x="225" y="7"/>
                      </a:lnTo>
                      <a:lnTo>
                        <a:pt x="231" y="6"/>
                      </a:lnTo>
                      <a:lnTo>
                        <a:pt x="236" y="5"/>
                      </a:lnTo>
                      <a:lnTo>
                        <a:pt x="242" y="4"/>
                      </a:lnTo>
                      <a:lnTo>
                        <a:pt x="248" y="4"/>
                      </a:lnTo>
                      <a:lnTo>
                        <a:pt x="255" y="3"/>
                      </a:lnTo>
                      <a:lnTo>
                        <a:pt x="261" y="3"/>
                      </a:lnTo>
                      <a:lnTo>
                        <a:pt x="268" y="2"/>
                      </a:lnTo>
                      <a:lnTo>
                        <a:pt x="275" y="2"/>
                      </a:lnTo>
                      <a:lnTo>
                        <a:pt x="283" y="2"/>
                      </a:lnTo>
                      <a:lnTo>
                        <a:pt x="291" y="3"/>
                      </a:lnTo>
                      <a:lnTo>
                        <a:pt x="299" y="3"/>
                      </a:lnTo>
                      <a:lnTo>
                        <a:pt x="308" y="4"/>
                      </a:lnTo>
                      <a:lnTo>
                        <a:pt x="317" y="5"/>
                      </a:lnTo>
                      <a:lnTo>
                        <a:pt x="327" y="6"/>
                      </a:lnTo>
                      <a:lnTo>
                        <a:pt x="337" y="7"/>
                      </a:lnTo>
                      <a:lnTo>
                        <a:pt x="348" y="9"/>
                      </a:lnTo>
                      <a:lnTo>
                        <a:pt x="359" y="10"/>
                      </a:lnTo>
                      <a:lnTo>
                        <a:pt x="371" y="12"/>
                      </a:lnTo>
                      <a:lnTo>
                        <a:pt x="383" y="15"/>
                      </a:lnTo>
                      <a:lnTo>
                        <a:pt x="386" y="15"/>
                      </a:lnTo>
                      <a:lnTo>
                        <a:pt x="390" y="15"/>
                      </a:lnTo>
                      <a:lnTo>
                        <a:pt x="395" y="15"/>
                      </a:lnTo>
                      <a:lnTo>
                        <a:pt x="401" y="15"/>
                      </a:lnTo>
                      <a:lnTo>
                        <a:pt x="407" y="14"/>
                      </a:lnTo>
                      <a:lnTo>
                        <a:pt x="413" y="13"/>
                      </a:lnTo>
                      <a:lnTo>
                        <a:pt x="420" y="12"/>
                      </a:lnTo>
                      <a:lnTo>
                        <a:pt x="427" y="11"/>
                      </a:lnTo>
                      <a:lnTo>
                        <a:pt x="434" y="10"/>
                      </a:lnTo>
                      <a:lnTo>
                        <a:pt x="441" y="8"/>
                      </a:lnTo>
                      <a:lnTo>
                        <a:pt x="447" y="7"/>
                      </a:lnTo>
                      <a:lnTo>
                        <a:pt x="453" y="5"/>
                      </a:lnTo>
                      <a:lnTo>
                        <a:pt x="459" y="4"/>
                      </a:lnTo>
                      <a:lnTo>
                        <a:pt x="464" y="2"/>
                      </a:lnTo>
                      <a:lnTo>
                        <a:pt x="468" y="1"/>
                      </a:lnTo>
                      <a:lnTo>
                        <a:pt x="471" y="0"/>
                      </a:lnTo>
                      <a:lnTo>
                        <a:pt x="470" y="0"/>
                      </a:lnTo>
                      <a:lnTo>
                        <a:pt x="469" y="1"/>
                      </a:lnTo>
                      <a:lnTo>
                        <a:pt x="468" y="4"/>
                      </a:lnTo>
                      <a:lnTo>
                        <a:pt x="466" y="6"/>
                      </a:lnTo>
                      <a:lnTo>
                        <a:pt x="463" y="10"/>
                      </a:lnTo>
                      <a:lnTo>
                        <a:pt x="461" y="14"/>
                      </a:lnTo>
                      <a:lnTo>
                        <a:pt x="457" y="18"/>
                      </a:lnTo>
                      <a:lnTo>
                        <a:pt x="453" y="24"/>
                      </a:lnTo>
                      <a:lnTo>
                        <a:pt x="449" y="29"/>
                      </a:lnTo>
                      <a:lnTo>
                        <a:pt x="444" y="35"/>
                      </a:lnTo>
                      <a:lnTo>
                        <a:pt x="438" y="42"/>
                      </a:lnTo>
                      <a:lnTo>
                        <a:pt x="433" y="48"/>
                      </a:lnTo>
                      <a:lnTo>
                        <a:pt x="427" y="55"/>
                      </a:lnTo>
                      <a:lnTo>
                        <a:pt x="421" y="62"/>
                      </a:lnTo>
                      <a:lnTo>
                        <a:pt x="414" y="70"/>
                      </a:lnTo>
                      <a:lnTo>
                        <a:pt x="407" y="77"/>
                      </a:lnTo>
                      <a:lnTo>
                        <a:pt x="400" y="84"/>
                      </a:lnTo>
                      <a:lnTo>
                        <a:pt x="392" y="92"/>
                      </a:lnTo>
                      <a:lnTo>
                        <a:pt x="385" y="99"/>
                      </a:lnTo>
                      <a:lnTo>
                        <a:pt x="377" y="106"/>
                      </a:lnTo>
                      <a:lnTo>
                        <a:pt x="369" y="113"/>
                      </a:lnTo>
                      <a:lnTo>
                        <a:pt x="361" y="119"/>
                      </a:lnTo>
                      <a:lnTo>
                        <a:pt x="353" y="126"/>
                      </a:lnTo>
                      <a:lnTo>
                        <a:pt x="344" y="132"/>
                      </a:lnTo>
                      <a:lnTo>
                        <a:pt x="336" y="138"/>
                      </a:lnTo>
                      <a:lnTo>
                        <a:pt x="327" y="143"/>
                      </a:lnTo>
                      <a:lnTo>
                        <a:pt x="319" y="148"/>
                      </a:lnTo>
                      <a:lnTo>
                        <a:pt x="310" y="152"/>
                      </a:lnTo>
                      <a:lnTo>
                        <a:pt x="301" y="155"/>
                      </a:lnTo>
                      <a:lnTo>
                        <a:pt x="293" y="158"/>
                      </a:lnTo>
                      <a:lnTo>
                        <a:pt x="284" y="161"/>
                      </a:lnTo>
                      <a:lnTo>
                        <a:pt x="276" y="162"/>
                      </a:lnTo>
                      <a:lnTo>
                        <a:pt x="278" y="160"/>
                      </a:lnTo>
                      <a:lnTo>
                        <a:pt x="280" y="158"/>
                      </a:lnTo>
                      <a:lnTo>
                        <a:pt x="281" y="156"/>
                      </a:lnTo>
                      <a:lnTo>
                        <a:pt x="282" y="154"/>
                      </a:lnTo>
                      <a:lnTo>
                        <a:pt x="282" y="152"/>
                      </a:lnTo>
                      <a:lnTo>
                        <a:pt x="281" y="150"/>
                      </a:lnTo>
                      <a:lnTo>
                        <a:pt x="278" y="149"/>
                      </a:lnTo>
                      <a:lnTo>
                        <a:pt x="275" y="148"/>
                      </a:lnTo>
                      <a:lnTo>
                        <a:pt x="277" y="147"/>
                      </a:lnTo>
                      <a:lnTo>
                        <a:pt x="278" y="145"/>
                      </a:lnTo>
                      <a:lnTo>
                        <a:pt x="280" y="143"/>
                      </a:lnTo>
                      <a:lnTo>
                        <a:pt x="281" y="141"/>
                      </a:lnTo>
                      <a:lnTo>
                        <a:pt x="280" y="138"/>
                      </a:lnTo>
                      <a:lnTo>
                        <a:pt x="278" y="135"/>
                      </a:lnTo>
                      <a:lnTo>
                        <a:pt x="275" y="133"/>
                      </a:lnTo>
                      <a:lnTo>
                        <a:pt x="276" y="133"/>
                      </a:lnTo>
                      <a:lnTo>
                        <a:pt x="278" y="132"/>
                      </a:lnTo>
                      <a:lnTo>
                        <a:pt x="280" y="131"/>
                      </a:lnTo>
                      <a:lnTo>
                        <a:pt x="281" y="129"/>
                      </a:lnTo>
                      <a:lnTo>
                        <a:pt x="282" y="126"/>
                      </a:lnTo>
                      <a:lnTo>
                        <a:pt x="281" y="124"/>
                      </a:lnTo>
                      <a:lnTo>
                        <a:pt x="279" y="121"/>
                      </a:lnTo>
                      <a:lnTo>
                        <a:pt x="275" y="119"/>
                      </a:lnTo>
                      <a:lnTo>
                        <a:pt x="278" y="119"/>
                      </a:lnTo>
                      <a:lnTo>
                        <a:pt x="280" y="118"/>
                      </a:lnTo>
                      <a:lnTo>
                        <a:pt x="282" y="115"/>
                      </a:lnTo>
                      <a:lnTo>
                        <a:pt x="283" y="113"/>
                      </a:lnTo>
                      <a:lnTo>
                        <a:pt x="282" y="111"/>
                      </a:lnTo>
                      <a:lnTo>
                        <a:pt x="281" y="108"/>
                      </a:lnTo>
                      <a:lnTo>
                        <a:pt x="277" y="107"/>
                      </a:lnTo>
                      <a:lnTo>
                        <a:pt x="272" y="106"/>
                      </a:lnTo>
                      <a:lnTo>
                        <a:pt x="247" y="107"/>
                      </a:lnTo>
                      <a:lnTo>
                        <a:pt x="247" y="108"/>
                      </a:lnTo>
                      <a:lnTo>
                        <a:pt x="247" y="110"/>
                      </a:lnTo>
                      <a:lnTo>
                        <a:pt x="247" y="113"/>
                      </a:lnTo>
                      <a:lnTo>
                        <a:pt x="248" y="118"/>
                      </a:lnTo>
                      <a:lnTo>
                        <a:pt x="248" y="123"/>
                      </a:lnTo>
                      <a:lnTo>
                        <a:pt x="247" y="129"/>
                      </a:lnTo>
                      <a:lnTo>
                        <a:pt x="246" y="135"/>
                      </a:lnTo>
                      <a:lnTo>
                        <a:pt x="245" y="142"/>
                      </a:lnTo>
                      <a:lnTo>
                        <a:pt x="243" y="148"/>
                      </a:lnTo>
                      <a:lnTo>
                        <a:pt x="240" y="154"/>
                      </a:lnTo>
                      <a:lnTo>
                        <a:pt x="236" y="159"/>
                      </a:lnTo>
                      <a:lnTo>
                        <a:pt x="230" y="164"/>
                      </a:lnTo>
                      <a:lnTo>
                        <a:pt x="224" y="167"/>
                      </a:lnTo>
                      <a:lnTo>
                        <a:pt x="216" y="169"/>
                      </a:lnTo>
                      <a:lnTo>
                        <a:pt x="206" y="170"/>
                      </a:lnTo>
                      <a:lnTo>
                        <a:pt x="195" y="169"/>
                      </a:lnTo>
                      <a:lnTo>
                        <a:pt x="183" y="167"/>
                      </a:lnTo>
                      <a:lnTo>
                        <a:pt x="172" y="165"/>
                      </a:lnTo>
                      <a:lnTo>
                        <a:pt x="163" y="162"/>
                      </a:lnTo>
                      <a:lnTo>
                        <a:pt x="154" y="158"/>
                      </a:lnTo>
                      <a:lnTo>
                        <a:pt x="146" y="154"/>
                      </a:lnTo>
                      <a:lnTo>
                        <a:pt x="139" y="150"/>
                      </a:lnTo>
                      <a:lnTo>
                        <a:pt x="134" y="145"/>
                      </a:lnTo>
                      <a:lnTo>
                        <a:pt x="129" y="140"/>
                      </a:lnTo>
                      <a:lnTo>
                        <a:pt x="126" y="134"/>
                      </a:lnTo>
                      <a:lnTo>
                        <a:pt x="124" y="128"/>
                      </a:lnTo>
                      <a:lnTo>
                        <a:pt x="123" y="122"/>
                      </a:lnTo>
                      <a:lnTo>
                        <a:pt x="124" y="115"/>
                      </a:lnTo>
                      <a:lnTo>
                        <a:pt x="125" y="107"/>
                      </a:lnTo>
                      <a:lnTo>
                        <a:pt x="128" y="100"/>
                      </a:lnTo>
                      <a:lnTo>
                        <a:pt x="132" y="92"/>
                      </a:lnTo>
                      <a:lnTo>
                        <a:pt x="138" y="83"/>
                      </a:lnTo>
                      <a:lnTo>
                        <a:pt x="137" y="83"/>
                      </a:lnTo>
                      <a:lnTo>
                        <a:pt x="136" y="85"/>
                      </a:lnTo>
                      <a:lnTo>
                        <a:pt x="133" y="87"/>
                      </a:lnTo>
                      <a:lnTo>
                        <a:pt x="130" y="89"/>
                      </a:lnTo>
                      <a:lnTo>
                        <a:pt x="127" y="93"/>
                      </a:lnTo>
                      <a:lnTo>
                        <a:pt x="124" y="97"/>
                      </a:lnTo>
                      <a:lnTo>
                        <a:pt x="120" y="102"/>
                      </a:lnTo>
                      <a:lnTo>
                        <a:pt x="118" y="107"/>
                      </a:lnTo>
                      <a:lnTo>
                        <a:pt x="115" y="113"/>
                      </a:lnTo>
                      <a:lnTo>
                        <a:pt x="114" y="119"/>
                      </a:lnTo>
                      <a:lnTo>
                        <a:pt x="113" y="125"/>
                      </a:lnTo>
                      <a:lnTo>
                        <a:pt x="114" y="131"/>
                      </a:lnTo>
                      <a:lnTo>
                        <a:pt x="116" y="138"/>
                      </a:lnTo>
                      <a:lnTo>
                        <a:pt x="120" y="145"/>
                      </a:lnTo>
                      <a:lnTo>
                        <a:pt x="126" y="152"/>
                      </a:lnTo>
                      <a:lnTo>
                        <a:pt x="134" y="159"/>
                      </a:lnTo>
                      <a:lnTo>
                        <a:pt x="142" y="164"/>
                      </a:lnTo>
                      <a:lnTo>
                        <a:pt x="150" y="168"/>
                      </a:lnTo>
                      <a:lnTo>
                        <a:pt x="158" y="172"/>
                      </a:lnTo>
                      <a:lnTo>
                        <a:pt x="167" y="175"/>
                      </a:lnTo>
                      <a:lnTo>
                        <a:pt x="176" y="178"/>
                      </a:lnTo>
                      <a:lnTo>
                        <a:pt x="186" y="180"/>
                      </a:lnTo>
                      <a:lnTo>
                        <a:pt x="195" y="181"/>
                      </a:lnTo>
                      <a:lnTo>
                        <a:pt x="204" y="182"/>
                      </a:lnTo>
                      <a:lnTo>
                        <a:pt x="213" y="183"/>
                      </a:lnTo>
                      <a:lnTo>
                        <a:pt x="222" y="183"/>
                      </a:lnTo>
                      <a:lnTo>
                        <a:pt x="231" y="183"/>
                      </a:lnTo>
                      <a:lnTo>
                        <a:pt x="239" y="182"/>
                      </a:lnTo>
                      <a:lnTo>
                        <a:pt x="247" y="182"/>
                      </a:lnTo>
                      <a:lnTo>
                        <a:pt x="254" y="181"/>
                      </a:lnTo>
                      <a:lnTo>
                        <a:pt x="260" y="180"/>
                      </a:lnTo>
                      <a:lnTo>
                        <a:pt x="266" y="179"/>
                      </a:lnTo>
                      <a:lnTo>
                        <a:pt x="282" y="174"/>
                      </a:lnTo>
                      <a:lnTo>
                        <a:pt x="295" y="169"/>
                      </a:lnTo>
                      <a:lnTo>
                        <a:pt x="308" y="165"/>
                      </a:lnTo>
                      <a:lnTo>
                        <a:pt x="320" y="159"/>
                      </a:lnTo>
                      <a:lnTo>
                        <a:pt x="331" y="154"/>
                      </a:lnTo>
                      <a:lnTo>
                        <a:pt x="341" y="148"/>
                      </a:lnTo>
                      <a:lnTo>
                        <a:pt x="350" y="141"/>
                      </a:lnTo>
                      <a:lnTo>
                        <a:pt x="359" y="134"/>
                      </a:lnTo>
                      <a:lnTo>
                        <a:pt x="368" y="127"/>
                      </a:lnTo>
                      <a:lnTo>
                        <a:pt x="377" y="119"/>
                      </a:lnTo>
                      <a:lnTo>
                        <a:pt x="385" y="110"/>
                      </a:lnTo>
                      <a:lnTo>
                        <a:pt x="394" y="101"/>
                      </a:lnTo>
                      <a:lnTo>
                        <a:pt x="403" y="92"/>
                      </a:lnTo>
                      <a:lnTo>
                        <a:pt x="413" y="81"/>
                      </a:lnTo>
                      <a:lnTo>
                        <a:pt x="423" y="70"/>
                      </a:lnTo>
                      <a:lnTo>
                        <a:pt x="434" y="58"/>
                      </a:lnTo>
                      <a:lnTo>
                        <a:pt x="434" y="59"/>
                      </a:lnTo>
                      <a:lnTo>
                        <a:pt x="434" y="60"/>
                      </a:lnTo>
                      <a:lnTo>
                        <a:pt x="433" y="63"/>
                      </a:lnTo>
                      <a:lnTo>
                        <a:pt x="432" y="67"/>
                      </a:lnTo>
                      <a:lnTo>
                        <a:pt x="430" y="71"/>
                      </a:lnTo>
                      <a:lnTo>
                        <a:pt x="429" y="76"/>
                      </a:lnTo>
                      <a:lnTo>
                        <a:pt x="427" y="81"/>
                      </a:lnTo>
                      <a:lnTo>
                        <a:pt x="424" y="87"/>
                      </a:lnTo>
                      <a:lnTo>
                        <a:pt x="421" y="94"/>
                      </a:lnTo>
                      <a:lnTo>
                        <a:pt x="418" y="101"/>
                      </a:lnTo>
                      <a:lnTo>
                        <a:pt x="414" y="107"/>
                      </a:lnTo>
                      <a:lnTo>
                        <a:pt x="410" y="114"/>
                      </a:lnTo>
                      <a:lnTo>
                        <a:pt x="406" y="121"/>
                      </a:lnTo>
                      <a:lnTo>
                        <a:pt x="401" y="128"/>
                      </a:lnTo>
                      <a:lnTo>
                        <a:pt x="395" y="134"/>
                      </a:lnTo>
                      <a:lnTo>
                        <a:pt x="390" y="141"/>
                      </a:lnTo>
                      <a:lnTo>
                        <a:pt x="384" y="147"/>
                      </a:lnTo>
                      <a:lnTo>
                        <a:pt x="378" y="153"/>
                      </a:lnTo>
                      <a:lnTo>
                        <a:pt x="371" y="159"/>
                      </a:lnTo>
                      <a:lnTo>
                        <a:pt x="365" y="166"/>
                      </a:lnTo>
                      <a:lnTo>
                        <a:pt x="358" y="172"/>
                      </a:lnTo>
                      <a:lnTo>
                        <a:pt x="351" y="179"/>
                      </a:lnTo>
                      <a:lnTo>
                        <a:pt x="343" y="185"/>
                      </a:lnTo>
                      <a:lnTo>
                        <a:pt x="335" y="191"/>
                      </a:lnTo>
                      <a:lnTo>
                        <a:pt x="327" y="197"/>
                      </a:lnTo>
                      <a:lnTo>
                        <a:pt x="318" y="202"/>
                      </a:lnTo>
                      <a:lnTo>
                        <a:pt x="308" y="207"/>
                      </a:lnTo>
                      <a:lnTo>
                        <a:pt x="298" y="211"/>
                      </a:lnTo>
                      <a:lnTo>
                        <a:pt x="288" y="214"/>
                      </a:lnTo>
                      <a:lnTo>
                        <a:pt x="276" y="216"/>
                      </a:lnTo>
                      <a:lnTo>
                        <a:pt x="264" y="218"/>
                      </a:lnTo>
                      <a:lnTo>
                        <a:pt x="252" y="218"/>
                      </a:lnTo>
                      <a:lnTo>
                        <a:pt x="242" y="218"/>
                      </a:lnTo>
                      <a:lnTo>
                        <a:pt x="233" y="218"/>
                      </a:lnTo>
                      <a:lnTo>
                        <a:pt x="224" y="218"/>
                      </a:lnTo>
                      <a:lnTo>
                        <a:pt x="215" y="219"/>
                      </a:lnTo>
                      <a:lnTo>
                        <a:pt x="207" y="219"/>
                      </a:lnTo>
                      <a:lnTo>
                        <a:pt x="198" y="219"/>
                      </a:lnTo>
                      <a:lnTo>
                        <a:pt x="191" y="219"/>
                      </a:lnTo>
                      <a:lnTo>
                        <a:pt x="183" y="219"/>
                      </a:lnTo>
                      <a:lnTo>
                        <a:pt x="176" y="219"/>
                      </a:lnTo>
                      <a:lnTo>
                        <a:pt x="168" y="219"/>
                      </a:lnTo>
                      <a:lnTo>
                        <a:pt x="162" y="218"/>
                      </a:lnTo>
                      <a:lnTo>
                        <a:pt x="155" y="218"/>
                      </a:lnTo>
                      <a:lnTo>
                        <a:pt x="149" y="218"/>
                      </a:lnTo>
                      <a:lnTo>
                        <a:pt x="143" y="218"/>
                      </a:lnTo>
                      <a:lnTo>
                        <a:pt x="137" y="218"/>
                      </a:lnTo>
                      <a:lnTo>
                        <a:pt x="131" y="218"/>
                      </a:lnTo>
                      <a:lnTo>
                        <a:pt x="126" y="218"/>
                      </a:lnTo>
                      <a:lnTo>
                        <a:pt x="120" y="218"/>
                      </a:lnTo>
                      <a:lnTo>
                        <a:pt x="116" y="217"/>
                      </a:lnTo>
                      <a:lnTo>
                        <a:pt x="111" y="217"/>
                      </a:lnTo>
                      <a:lnTo>
                        <a:pt x="106" y="217"/>
                      </a:lnTo>
                      <a:lnTo>
                        <a:pt x="102" y="217"/>
                      </a:lnTo>
                      <a:lnTo>
                        <a:pt x="98" y="216"/>
                      </a:lnTo>
                      <a:lnTo>
                        <a:pt x="94" y="216"/>
                      </a:lnTo>
                      <a:lnTo>
                        <a:pt x="90" y="216"/>
                      </a:lnTo>
                      <a:lnTo>
                        <a:pt x="86" y="215"/>
                      </a:lnTo>
                      <a:lnTo>
                        <a:pt x="83" y="215"/>
                      </a:lnTo>
                      <a:lnTo>
                        <a:pt x="79" y="215"/>
                      </a:lnTo>
                      <a:lnTo>
                        <a:pt x="76" y="214"/>
                      </a:lnTo>
                      <a:lnTo>
                        <a:pt x="73" y="213"/>
                      </a:lnTo>
                      <a:lnTo>
                        <a:pt x="71" y="213"/>
                      </a:lnTo>
                      <a:lnTo>
                        <a:pt x="68" y="212"/>
                      </a:lnTo>
                      <a:lnTo>
                        <a:pt x="54" y="207"/>
                      </a:lnTo>
                      <a:lnTo>
                        <a:pt x="41" y="201"/>
                      </a:lnTo>
                      <a:lnTo>
                        <a:pt x="29" y="192"/>
                      </a:lnTo>
                      <a:lnTo>
                        <a:pt x="20" y="182"/>
                      </a:lnTo>
                      <a:lnTo>
                        <a:pt x="12" y="170"/>
                      </a:lnTo>
                      <a:lnTo>
                        <a:pt x="6" y="157"/>
                      </a:lnTo>
                      <a:lnTo>
                        <a:pt x="2" y="142"/>
                      </a:lnTo>
                      <a:lnTo>
                        <a:pt x="0" y="128"/>
                      </a:lnTo>
                      <a:lnTo>
                        <a:pt x="1" y="112"/>
                      </a:lnTo>
                      <a:lnTo>
                        <a:pt x="4" y="96"/>
                      </a:lnTo>
                      <a:lnTo>
                        <a:pt x="10" y="80"/>
                      </a:lnTo>
                      <a:lnTo>
                        <a:pt x="19" y="64"/>
                      </a:lnTo>
                      <a:lnTo>
                        <a:pt x="31" y="49"/>
                      </a:lnTo>
                      <a:lnTo>
                        <a:pt x="45" y="33"/>
                      </a:lnTo>
                      <a:lnTo>
                        <a:pt x="64" y="19"/>
                      </a:lnTo>
                      <a:lnTo>
                        <a:pt x="85" y="6"/>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01" name="Freeform 36"/>
                <p:cNvSpPr>
                  <a:spLocks/>
                </p:cNvSpPr>
                <p:nvPr/>
              </p:nvSpPr>
              <p:spPr bwMode="auto">
                <a:xfrm flipH="1">
                  <a:off x="830" y="1406"/>
                  <a:ext cx="90" cy="121"/>
                </a:xfrm>
                <a:custGeom>
                  <a:avLst/>
                  <a:gdLst>
                    <a:gd name="T0" fmla="*/ 1 w 133"/>
                    <a:gd name="T1" fmla="*/ 3 h 152"/>
                    <a:gd name="T2" fmla="*/ 1 w 133"/>
                    <a:gd name="T3" fmla="*/ 2 h 152"/>
                    <a:gd name="T4" fmla="*/ 1 w 133"/>
                    <a:gd name="T5" fmla="*/ 2 h 152"/>
                    <a:gd name="T6" fmla="*/ 1 w 133"/>
                    <a:gd name="T7" fmla="*/ 2 h 152"/>
                    <a:gd name="T8" fmla="*/ 1 w 133"/>
                    <a:gd name="T9" fmla="*/ 2 h 152"/>
                    <a:gd name="T10" fmla="*/ 1 w 133"/>
                    <a:gd name="T11" fmla="*/ 2 h 152"/>
                    <a:gd name="T12" fmla="*/ 1 w 133"/>
                    <a:gd name="T13" fmla="*/ 2 h 152"/>
                    <a:gd name="T14" fmla="*/ 1 w 133"/>
                    <a:gd name="T15" fmla="*/ 2 h 152"/>
                    <a:gd name="T16" fmla="*/ 1 w 133"/>
                    <a:gd name="T17" fmla="*/ 2 h 152"/>
                    <a:gd name="T18" fmla="*/ 1 w 133"/>
                    <a:gd name="T19" fmla="*/ 2 h 152"/>
                    <a:gd name="T20" fmla="*/ 1 w 133"/>
                    <a:gd name="T21" fmla="*/ 2 h 152"/>
                    <a:gd name="T22" fmla="*/ 1 w 133"/>
                    <a:gd name="T23" fmla="*/ 0 h 152"/>
                    <a:gd name="T24" fmla="*/ 1 w 133"/>
                    <a:gd name="T25" fmla="*/ 0 h 152"/>
                    <a:gd name="T26" fmla="*/ 1 w 133"/>
                    <a:gd name="T27" fmla="*/ 2 h 152"/>
                    <a:gd name="T28" fmla="*/ 1 w 133"/>
                    <a:gd name="T29" fmla="*/ 2 h 152"/>
                    <a:gd name="T30" fmla="*/ 1 w 133"/>
                    <a:gd name="T31" fmla="*/ 2 h 152"/>
                    <a:gd name="T32" fmla="*/ 1 w 133"/>
                    <a:gd name="T33" fmla="*/ 2 h 152"/>
                    <a:gd name="T34" fmla="*/ 1 w 133"/>
                    <a:gd name="T35" fmla="*/ 2 h 152"/>
                    <a:gd name="T36" fmla="*/ 1 w 133"/>
                    <a:gd name="T37" fmla="*/ 2 h 152"/>
                    <a:gd name="T38" fmla="*/ 1 w 133"/>
                    <a:gd name="T39" fmla="*/ 2 h 152"/>
                    <a:gd name="T40" fmla="*/ 1 w 133"/>
                    <a:gd name="T41" fmla="*/ 2 h 152"/>
                    <a:gd name="T42" fmla="*/ 1 w 133"/>
                    <a:gd name="T43" fmla="*/ 2 h 152"/>
                    <a:gd name="T44" fmla="*/ 1 w 133"/>
                    <a:gd name="T45" fmla="*/ 2 h 152"/>
                    <a:gd name="T46" fmla="*/ 1 w 133"/>
                    <a:gd name="T47" fmla="*/ 2 h 152"/>
                    <a:gd name="T48" fmla="*/ 1 w 133"/>
                    <a:gd name="T49" fmla="*/ 2 h 152"/>
                    <a:gd name="T50" fmla="*/ 1 w 133"/>
                    <a:gd name="T51" fmla="*/ 2 h 152"/>
                    <a:gd name="T52" fmla="*/ 1 w 133"/>
                    <a:gd name="T53" fmla="*/ 2 h 152"/>
                    <a:gd name="T54" fmla="*/ 1 w 133"/>
                    <a:gd name="T55" fmla="*/ 3 h 152"/>
                    <a:gd name="T56" fmla="*/ 1 w 133"/>
                    <a:gd name="T57" fmla="*/ 3 h 152"/>
                    <a:gd name="T58" fmla="*/ 1 w 133"/>
                    <a:gd name="T59" fmla="*/ 3 h 152"/>
                    <a:gd name="T60" fmla="*/ 1 w 133"/>
                    <a:gd name="T61" fmla="*/ 3 h 152"/>
                    <a:gd name="T62" fmla="*/ 1 w 133"/>
                    <a:gd name="T63" fmla="*/ 3 h 152"/>
                    <a:gd name="T64" fmla="*/ 1 w 133"/>
                    <a:gd name="T65" fmla="*/ 3 h 152"/>
                    <a:gd name="T66" fmla="*/ 1 w 133"/>
                    <a:gd name="T67" fmla="*/ 3 h 152"/>
                    <a:gd name="T68" fmla="*/ 1 w 133"/>
                    <a:gd name="T69" fmla="*/ 3 h 152"/>
                    <a:gd name="T70" fmla="*/ 1 w 133"/>
                    <a:gd name="T71" fmla="*/ 3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152"/>
                    <a:gd name="T110" fmla="*/ 133 w 133"/>
                    <a:gd name="T111" fmla="*/ 152 h 1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152">
                      <a:moveTo>
                        <a:pt x="93" y="151"/>
                      </a:moveTo>
                      <a:lnTo>
                        <a:pt x="100" y="138"/>
                      </a:lnTo>
                      <a:lnTo>
                        <a:pt x="107" y="127"/>
                      </a:lnTo>
                      <a:lnTo>
                        <a:pt x="114" y="117"/>
                      </a:lnTo>
                      <a:lnTo>
                        <a:pt x="120" y="106"/>
                      </a:lnTo>
                      <a:lnTo>
                        <a:pt x="125" y="96"/>
                      </a:lnTo>
                      <a:lnTo>
                        <a:pt x="129" y="86"/>
                      </a:lnTo>
                      <a:lnTo>
                        <a:pt x="132" y="75"/>
                      </a:lnTo>
                      <a:lnTo>
                        <a:pt x="133" y="63"/>
                      </a:lnTo>
                      <a:lnTo>
                        <a:pt x="132" y="57"/>
                      </a:lnTo>
                      <a:lnTo>
                        <a:pt x="131" y="50"/>
                      </a:lnTo>
                      <a:lnTo>
                        <a:pt x="130" y="44"/>
                      </a:lnTo>
                      <a:lnTo>
                        <a:pt x="128" y="39"/>
                      </a:lnTo>
                      <a:lnTo>
                        <a:pt x="125" y="33"/>
                      </a:lnTo>
                      <a:lnTo>
                        <a:pt x="122" y="28"/>
                      </a:lnTo>
                      <a:lnTo>
                        <a:pt x="118" y="23"/>
                      </a:lnTo>
                      <a:lnTo>
                        <a:pt x="114" y="18"/>
                      </a:lnTo>
                      <a:lnTo>
                        <a:pt x="110" y="14"/>
                      </a:lnTo>
                      <a:lnTo>
                        <a:pt x="105" y="11"/>
                      </a:lnTo>
                      <a:lnTo>
                        <a:pt x="100" y="8"/>
                      </a:lnTo>
                      <a:lnTo>
                        <a:pt x="94" y="5"/>
                      </a:lnTo>
                      <a:lnTo>
                        <a:pt x="88" y="3"/>
                      </a:lnTo>
                      <a:lnTo>
                        <a:pt x="82" y="1"/>
                      </a:lnTo>
                      <a:lnTo>
                        <a:pt x="76" y="0"/>
                      </a:lnTo>
                      <a:lnTo>
                        <a:pt x="70" y="0"/>
                      </a:lnTo>
                      <a:lnTo>
                        <a:pt x="63" y="0"/>
                      </a:lnTo>
                      <a:lnTo>
                        <a:pt x="57" y="1"/>
                      </a:lnTo>
                      <a:lnTo>
                        <a:pt x="51" y="2"/>
                      </a:lnTo>
                      <a:lnTo>
                        <a:pt x="45" y="3"/>
                      </a:lnTo>
                      <a:lnTo>
                        <a:pt x="39" y="6"/>
                      </a:lnTo>
                      <a:lnTo>
                        <a:pt x="33" y="8"/>
                      </a:lnTo>
                      <a:lnTo>
                        <a:pt x="28" y="11"/>
                      </a:lnTo>
                      <a:lnTo>
                        <a:pt x="23" y="15"/>
                      </a:lnTo>
                      <a:lnTo>
                        <a:pt x="18" y="19"/>
                      </a:lnTo>
                      <a:lnTo>
                        <a:pt x="14" y="23"/>
                      </a:lnTo>
                      <a:lnTo>
                        <a:pt x="10" y="29"/>
                      </a:lnTo>
                      <a:lnTo>
                        <a:pt x="7" y="35"/>
                      </a:lnTo>
                      <a:lnTo>
                        <a:pt x="4" y="41"/>
                      </a:lnTo>
                      <a:lnTo>
                        <a:pt x="2" y="48"/>
                      </a:lnTo>
                      <a:lnTo>
                        <a:pt x="1" y="56"/>
                      </a:lnTo>
                      <a:lnTo>
                        <a:pt x="0" y="64"/>
                      </a:lnTo>
                      <a:lnTo>
                        <a:pt x="1" y="70"/>
                      </a:lnTo>
                      <a:lnTo>
                        <a:pt x="3" y="77"/>
                      </a:lnTo>
                      <a:lnTo>
                        <a:pt x="6" y="84"/>
                      </a:lnTo>
                      <a:lnTo>
                        <a:pt x="11" y="91"/>
                      </a:lnTo>
                      <a:lnTo>
                        <a:pt x="16" y="97"/>
                      </a:lnTo>
                      <a:lnTo>
                        <a:pt x="22" y="102"/>
                      </a:lnTo>
                      <a:lnTo>
                        <a:pt x="29" y="105"/>
                      </a:lnTo>
                      <a:lnTo>
                        <a:pt x="36" y="106"/>
                      </a:lnTo>
                      <a:lnTo>
                        <a:pt x="45" y="106"/>
                      </a:lnTo>
                      <a:lnTo>
                        <a:pt x="52" y="109"/>
                      </a:lnTo>
                      <a:lnTo>
                        <a:pt x="56" y="112"/>
                      </a:lnTo>
                      <a:lnTo>
                        <a:pt x="58" y="117"/>
                      </a:lnTo>
                      <a:lnTo>
                        <a:pt x="58" y="122"/>
                      </a:lnTo>
                      <a:lnTo>
                        <a:pt x="56" y="127"/>
                      </a:lnTo>
                      <a:lnTo>
                        <a:pt x="54" y="133"/>
                      </a:lnTo>
                      <a:lnTo>
                        <a:pt x="51" y="138"/>
                      </a:lnTo>
                      <a:lnTo>
                        <a:pt x="54" y="141"/>
                      </a:lnTo>
                      <a:lnTo>
                        <a:pt x="58" y="143"/>
                      </a:lnTo>
                      <a:lnTo>
                        <a:pt x="62" y="146"/>
                      </a:lnTo>
                      <a:lnTo>
                        <a:pt x="66" y="147"/>
                      </a:lnTo>
                      <a:lnTo>
                        <a:pt x="70" y="148"/>
                      </a:lnTo>
                      <a:lnTo>
                        <a:pt x="73" y="150"/>
                      </a:lnTo>
                      <a:lnTo>
                        <a:pt x="76" y="150"/>
                      </a:lnTo>
                      <a:lnTo>
                        <a:pt x="79" y="151"/>
                      </a:lnTo>
                      <a:lnTo>
                        <a:pt x="82" y="152"/>
                      </a:lnTo>
                      <a:lnTo>
                        <a:pt x="85" y="152"/>
                      </a:lnTo>
                      <a:lnTo>
                        <a:pt x="87" y="152"/>
                      </a:lnTo>
                      <a:lnTo>
                        <a:pt x="89" y="152"/>
                      </a:lnTo>
                      <a:lnTo>
                        <a:pt x="91" y="152"/>
                      </a:lnTo>
                      <a:lnTo>
                        <a:pt x="92" y="152"/>
                      </a:lnTo>
                      <a:lnTo>
                        <a:pt x="93" y="152"/>
                      </a:lnTo>
                      <a:lnTo>
                        <a:pt x="93" y="151"/>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02" name="Freeform 37"/>
                <p:cNvSpPr>
                  <a:spLocks/>
                </p:cNvSpPr>
                <p:nvPr/>
              </p:nvSpPr>
              <p:spPr bwMode="auto">
                <a:xfrm flipH="1">
                  <a:off x="908" y="1429"/>
                  <a:ext cx="60" cy="56"/>
                </a:xfrm>
                <a:custGeom>
                  <a:avLst/>
                  <a:gdLst>
                    <a:gd name="T0" fmla="*/ 1 w 89"/>
                    <a:gd name="T1" fmla="*/ 0 h 70"/>
                    <a:gd name="T2" fmla="*/ 1 w 89"/>
                    <a:gd name="T3" fmla="*/ 2 h 70"/>
                    <a:gd name="T4" fmla="*/ 1 w 89"/>
                    <a:gd name="T5" fmla="*/ 2 h 70"/>
                    <a:gd name="T6" fmla="*/ 1 w 89"/>
                    <a:gd name="T7" fmla="*/ 2 h 70"/>
                    <a:gd name="T8" fmla="*/ 1 w 89"/>
                    <a:gd name="T9" fmla="*/ 2 h 70"/>
                    <a:gd name="T10" fmla="*/ 1 w 89"/>
                    <a:gd name="T11" fmla="*/ 2 h 70"/>
                    <a:gd name="T12" fmla="*/ 1 w 89"/>
                    <a:gd name="T13" fmla="*/ 2 h 70"/>
                    <a:gd name="T14" fmla="*/ 1 w 89"/>
                    <a:gd name="T15" fmla="*/ 2 h 70"/>
                    <a:gd name="T16" fmla="*/ 1 w 89"/>
                    <a:gd name="T17" fmla="*/ 2 h 70"/>
                    <a:gd name="T18" fmla="*/ 1 w 89"/>
                    <a:gd name="T19" fmla="*/ 2 h 70"/>
                    <a:gd name="T20" fmla="*/ 1 w 89"/>
                    <a:gd name="T21" fmla="*/ 2 h 70"/>
                    <a:gd name="T22" fmla="*/ 1 w 89"/>
                    <a:gd name="T23" fmla="*/ 2 h 70"/>
                    <a:gd name="T24" fmla="*/ 1 w 89"/>
                    <a:gd name="T25" fmla="*/ 2 h 70"/>
                    <a:gd name="T26" fmla="*/ 1 w 89"/>
                    <a:gd name="T27" fmla="*/ 2 h 70"/>
                    <a:gd name="T28" fmla="*/ 1 w 89"/>
                    <a:gd name="T29" fmla="*/ 2 h 70"/>
                    <a:gd name="T30" fmla="*/ 1 w 89"/>
                    <a:gd name="T31" fmla="*/ 2 h 70"/>
                    <a:gd name="T32" fmla="*/ 1 w 89"/>
                    <a:gd name="T33" fmla="*/ 2 h 70"/>
                    <a:gd name="T34" fmla="*/ 1 w 89"/>
                    <a:gd name="T35" fmla="*/ 2 h 70"/>
                    <a:gd name="T36" fmla="*/ 1 w 89"/>
                    <a:gd name="T37" fmla="*/ 2 h 70"/>
                    <a:gd name="T38" fmla="*/ 1 w 89"/>
                    <a:gd name="T39" fmla="*/ 2 h 70"/>
                    <a:gd name="T40" fmla="*/ 1 w 89"/>
                    <a:gd name="T41" fmla="*/ 2 h 70"/>
                    <a:gd name="T42" fmla="*/ 1 w 89"/>
                    <a:gd name="T43" fmla="*/ 2 h 70"/>
                    <a:gd name="T44" fmla="*/ 1 w 89"/>
                    <a:gd name="T45" fmla="*/ 2 h 70"/>
                    <a:gd name="T46" fmla="*/ 1 w 89"/>
                    <a:gd name="T47" fmla="*/ 2 h 70"/>
                    <a:gd name="T48" fmla="*/ 1 w 89"/>
                    <a:gd name="T49" fmla="*/ 2 h 70"/>
                    <a:gd name="T50" fmla="*/ 1 w 89"/>
                    <a:gd name="T51" fmla="*/ 2 h 70"/>
                    <a:gd name="T52" fmla="*/ 1 w 89"/>
                    <a:gd name="T53" fmla="*/ 2 h 70"/>
                    <a:gd name="T54" fmla="*/ 1 w 89"/>
                    <a:gd name="T55" fmla="*/ 2 h 70"/>
                    <a:gd name="T56" fmla="*/ 0 w 89"/>
                    <a:gd name="T57" fmla="*/ 2 h 70"/>
                    <a:gd name="T58" fmla="*/ 1 w 89"/>
                    <a:gd name="T59" fmla="*/ 2 h 70"/>
                    <a:gd name="T60" fmla="*/ 1 w 89"/>
                    <a:gd name="T61" fmla="*/ 2 h 70"/>
                    <a:gd name="T62" fmla="*/ 1 w 89"/>
                    <a:gd name="T63" fmla="*/ 2 h 70"/>
                    <a:gd name="T64" fmla="*/ 1 w 89"/>
                    <a:gd name="T65" fmla="*/ 2 h 70"/>
                    <a:gd name="T66" fmla="*/ 1 w 89"/>
                    <a:gd name="T67" fmla="*/ 2 h 70"/>
                    <a:gd name="T68" fmla="*/ 1 w 89"/>
                    <a:gd name="T69" fmla="*/ 2 h 70"/>
                    <a:gd name="T70" fmla="*/ 1 w 89"/>
                    <a:gd name="T71" fmla="*/ 2 h 70"/>
                    <a:gd name="T72" fmla="*/ 1 w 89"/>
                    <a:gd name="T73" fmla="*/ 2 h 70"/>
                    <a:gd name="T74" fmla="*/ 1 w 89"/>
                    <a:gd name="T75" fmla="*/ 2 h 70"/>
                    <a:gd name="T76" fmla="*/ 1 w 89"/>
                    <a:gd name="T77" fmla="*/ 2 h 70"/>
                    <a:gd name="T78" fmla="*/ 1 w 89"/>
                    <a:gd name="T79" fmla="*/ 2 h 70"/>
                    <a:gd name="T80" fmla="*/ 1 w 89"/>
                    <a:gd name="T81" fmla="*/ 2 h 70"/>
                    <a:gd name="T82" fmla="*/ 1 w 89"/>
                    <a:gd name="T83" fmla="*/ 2 h 70"/>
                    <a:gd name="T84" fmla="*/ 1 w 89"/>
                    <a:gd name="T85" fmla="*/ 2 h 70"/>
                    <a:gd name="T86" fmla="*/ 1 w 89"/>
                    <a:gd name="T87" fmla="*/ 2 h 70"/>
                    <a:gd name="T88" fmla="*/ 1 w 89"/>
                    <a:gd name="T89" fmla="*/ 2 h 70"/>
                    <a:gd name="T90" fmla="*/ 1 w 89"/>
                    <a:gd name="T91" fmla="*/ 2 h 70"/>
                    <a:gd name="T92" fmla="*/ 1 w 89"/>
                    <a:gd name="T93" fmla="*/ 2 h 70"/>
                    <a:gd name="T94" fmla="*/ 1 w 89"/>
                    <a:gd name="T95" fmla="*/ 2 h 70"/>
                    <a:gd name="T96" fmla="*/ 1 w 89"/>
                    <a:gd name="T97" fmla="*/ 2 h 70"/>
                    <a:gd name="T98" fmla="*/ 1 w 89"/>
                    <a:gd name="T99" fmla="*/ 2 h 70"/>
                    <a:gd name="T100" fmla="*/ 1 w 89"/>
                    <a:gd name="T101" fmla="*/ 2 h 70"/>
                    <a:gd name="T102" fmla="*/ 1 w 89"/>
                    <a:gd name="T103" fmla="*/ 2 h 70"/>
                    <a:gd name="T104" fmla="*/ 1 w 89"/>
                    <a:gd name="T105" fmla="*/ 0 h 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70"/>
                    <a:gd name="T161" fmla="*/ 89 w 89"/>
                    <a:gd name="T162" fmla="*/ 70 h 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70">
                      <a:moveTo>
                        <a:pt x="89" y="0"/>
                      </a:moveTo>
                      <a:lnTo>
                        <a:pt x="86" y="15"/>
                      </a:lnTo>
                      <a:lnTo>
                        <a:pt x="84" y="27"/>
                      </a:lnTo>
                      <a:lnTo>
                        <a:pt x="84" y="38"/>
                      </a:lnTo>
                      <a:lnTo>
                        <a:pt x="87" y="51"/>
                      </a:lnTo>
                      <a:lnTo>
                        <a:pt x="82" y="53"/>
                      </a:lnTo>
                      <a:lnTo>
                        <a:pt x="78" y="55"/>
                      </a:lnTo>
                      <a:lnTo>
                        <a:pt x="73" y="57"/>
                      </a:lnTo>
                      <a:lnTo>
                        <a:pt x="68" y="58"/>
                      </a:lnTo>
                      <a:lnTo>
                        <a:pt x="63" y="60"/>
                      </a:lnTo>
                      <a:lnTo>
                        <a:pt x="58" y="61"/>
                      </a:lnTo>
                      <a:lnTo>
                        <a:pt x="53" y="63"/>
                      </a:lnTo>
                      <a:lnTo>
                        <a:pt x="48" y="64"/>
                      </a:lnTo>
                      <a:lnTo>
                        <a:pt x="45" y="65"/>
                      </a:lnTo>
                      <a:lnTo>
                        <a:pt x="42" y="65"/>
                      </a:lnTo>
                      <a:lnTo>
                        <a:pt x="39" y="66"/>
                      </a:lnTo>
                      <a:lnTo>
                        <a:pt x="36" y="66"/>
                      </a:lnTo>
                      <a:lnTo>
                        <a:pt x="33" y="67"/>
                      </a:lnTo>
                      <a:lnTo>
                        <a:pt x="30" y="67"/>
                      </a:lnTo>
                      <a:lnTo>
                        <a:pt x="27" y="68"/>
                      </a:lnTo>
                      <a:lnTo>
                        <a:pt x="24" y="68"/>
                      </a:lnTo>
                      <a:lnTo>
                        <a:pt x="21" y="68"/>
                      </a:lnTo>
                      <a:lnTo>
                        <a:pt x="18" y="69"/>
                      </a:lnTo>
                      <a:lnTo>
                        <a:pt x="15" y="69"/>
                      </a:lnTo>
                      <a:lnTo>
                        <a:pt x="12" y="69"/>
                      </a:lnTo>
                      <a:lnTo>
                        <a:pt x="9" y="69"/>
                      </a:lnTo>
                      <a:lnTo>
                        <a:pt x="6" y="70"/>
                      </a:lnTo>
                      <a:lnTo>
                        <a:pt x="3" y="70"/>
                      </a:lnTo>
                      <a:lnTo>
                        <a:pt x="0" y="70"/>
                      </a:lnTo>
                      <a:lnTo>
                        <a:pt x="1" y="68"/>
                      </a:lnTo>
                      <a:lnTo>
                        <a:pt x="2" y="67"/>
                      </a:lnTo>
                      <a:lnTo>
                        <a:pt x="3" y="65"/>
                      </a:lnTo>
                      <a:lnTo>
                        <a:pt x="4" y="64"/>
                      </a:lnTo>
                      <a:lnTo>
                        <a:pt x="5" y="64"/>
                      </a:lnTo>
                      <a:lnTo>
                        <a:pt x="6" y="63"/>
                      </a:lnTo>
                      <a:lnTo>
                        <a:pt x="7" y="62"/>
                      </a:lnTo>
                      <a:lnTo>
                        <a:pt x="8" y="62"/>
                      </a:lnTo>
                      <a:lnTo>
                        <a:pt x="19" y="58"/>
                      </a:lnTo>
                      <a:lnTo>
                        <a:pt x="28" y="54"/>
                      </a:lnTo>
                      <a:lnTo>
                        <a:pt x="37" y="49"/>
                      </a:lnTo>
                      <a:lnTo>
                        <a:pt x="44" y="45"/>
                      </a:lnTo>
                      <a:lnTo>
                        <a:pt x="52" y="41"/>
                      </a:lnTo>
                      <a:lnTo>
                        <a:pt x="58" y="36"/>
                      </a:lnTo>
                      <a:lnTo>
                        <a:pt x="63" y="32"/>
                      </a:lnTo>
                      <a:lnTo>
                        <a:pt x="68" y="27"/>
                      </a:lnTo>
                      <a:lnTo>
                        <a:pt x="73" y="23"/>
                      </a:lnTo>
                      <a:lnTo>
                        <a:pt x="76" y="19"/>
                      </a:lnTo>
                      <a:lnTo>
                        <a:pt x="80" y="15"/>
                      </a:lnTo>
                      <a:lnTo>
                        <a:pt x="82" y="12"/>
                      </a:lnTo>
                      <a:lnTo>
                        <a:pt x="84" y="8"/>
                      </a:lnTo>
                      <a:lnTo>
                        <a:pt x="86" y="5"/>
                      </a:lnTo>
                      <a:lnTo>
                        <a:pt x="88" y="3"/>
                      </a:lnTo>
                      <a:lnTo>
                        <a:pt x="89" y="0"/>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06" name="Freeform 38"/>
                <p:cNvSpPr>
                  <a:spLocks/>
                </p:cNvSpPr>
                <p:nvPr/>
              </p:nvSpPr>
              <p:spPr bwMode="auto">
                <a:xfrm flipH="1">
                  <a:off x="904" y="1471"/>
                  <a:ext cx="65" cy="19"/>
                </a:xfrm>
                <a:custGeom>
                  <a:avLst/>
                  <a:gdLst>
                    <a:gd name="T0" fmla="*/ 1 w 96"/>
                    <a:gd name="T1" fmla="*/ 0 h 24"/>
                    <a:gd name="T2" fmla="*/ 1 w 96"/>
                    <a:gd name="T3" fmla="*/ 2 h 24"/>
                    <a:gd name="T4" fmla="*/ 1 w 96"/>
                    <a:gd name="T5" fmla="*/ 2 h 24"/>
                    <a:gd name="T6" fmla="*/ 1 w 96"/>
                    <a:gd name="T7" fmla="*/ 2 h 24"/>
                    <a:gd name="T8" fmla="*/ 1 w 96"/>
                    <a:gd name="T9" fmla="*/ 2 h 24"/>
                    <a:gd name="T10" fmla="*/ 1 w 96"/>
                    <a:gd name="T11" fmla="*/ 2 h 24"/>
                    <a:gd name="T12" fmla="*/ 1 w 96"/>
                    <a:gd name="T13" fmla="*/ 2 h 24"/>
                    <a:gd name="T14" fmla="*/ 1 w 96"/>
                    <a:gd name="T15" fmla="*/ 2 h 24"/>
                    <a:gd name="T16" fmla="*/ 1 w 96"/>
                    <a:gd name="T17" fmla="*/ 2 h 24"/>
                    <a:gd name="T18" fmla="*/ 1 w 96"/>
                    <a:gd name="T19" fmla="*/ 2 h 24"/>
                    <a:gd name="T20" fmla="*/ 1 w 96"/>
                    <a:gd name="T21" fmla="*/ 2 h 24"/>
                    <a:gd name="T22" fmla="*/ 1 w 96"/>
                    <a:gd name="T23" fmla="*/ 2 h 24"/>
                    <a:gd name="T24" fmla="*/ 1 w 96"/>
                    <a:gd name="T25" fmla="*/ 2 h 24"/>
                    <a:gd name="T26" fmla="*/ 1 w 96"/>
                    <a:gd name="T27" fmla="*/ 2 h 24"/>
                    <a:gd name="T28" fmla="*/ 1 w 96"/>
                    <a:gd name="T29" fmla="*/ 2 h 24"/>
                    <a:gd name="T30" fmla="*/ 1 w 96"/>
                    <a:gd name="T31" fmla="*/ 2 h 24"/>
                    <a:gd name="T32" fmla="*/ 1 w 96"/>
                    <a:gd name="T33" fmla="*/ 2 h 24"/>
                    <a:gd name="T34" fmla="*/ 1 w 96"/>
                    <a:gd name="T35" fmla="*/ 2 h 24"/>
                    <a:gd name="T36" fmla="*/ 1 w 96"/>
                    <a:gd name="T37" fmla="*/ 2 h 24"/>
                    <a:gd name="T38" fmla="*/ 1 w 96"/>
                    <a:gd name="T39" fmla="*/ 2 h 24"/>
                    <a:gd name="T40" fmla="*/ 1 w 96"/>
                    <a:gd name="T41" fmla="*/ 2 h 24"/>
                    <a:gd name="T42" fmla="*/ 1 w 96"/>
                    <a:gd name="T43" fmla="*/ 2 h 24"/>
                    <a:gd name="T44" fmla="*/ 1 w 96"/>
                    <a:gd name="T45" fmla="*/ 2 h 24"/>
                    <a:gd name="T46" fmla="*/ 1 w 96"/>
                    <a:gd name="T47" fmla="*/ 2 h 24"/>
                    <a:gd name="T48" fmla="*/ 0 w 96"/>
                    <a:gd name="T49" fmla="*/ 2 h 24"/>
                    <a:gd name="T50" fmla="*/ 1 w 96"/>
                    <a:gd name="T51" fmla="*/ 2 h 24"/>
                    <a:gd name="T52" fmla="*/ 1 w 96"/>
                    <a:gd name="T53" fmla="*/ 2 h 24"/>
                    <a:gd name="T54" fmla="*/ 1 w 96"/>
                    <a:gd name="T55" fmla="*/ 2 h 24"/>
                    <a:gd name="T56" fmla="*/ 1 w 96"/>
                    <a:gd name="T57" fmla="*/ 2 h 24"/>
                    <a:gd name="T58" fmla="*/ 1 w 96"/>
                    <a:gd name="T59" fmla="*/ 2 h 24"/>
                    <a:gd name="T60" fmla="*/ 1 w 96"/>
                    <a:gd name="T61" fmla="*/ 2 h 24"/>
                    <a:gd name="T62" fmla="*/ 1 w 96"/>
                    <a:gd name="T63" fmla="*/ 2 h 24"/>
                    <a:gd name="T64" fmla="*/ 1 w 96"/>
                    <a:gd name="T65" fmla="*/ 2 h 24"/>
                    <a:gd name="T66" fmla="*/ 1 w 96"/>
                    <a:gd name="T67" fmla="*/ 2 h 24"/>
                    <a:gd name="T68" fmla="*/ 1 w 96"/>
                    <a:gd name="T69" fmla="*/ 2 h 24"/>
                    <a:gd name="T70" fmla="*/ 1 w 96"/>
                    <a:gd name="T71" fmla="*/ 2 h 24"/>
                    <a:gd name="T72" fmla="*/ 1 w 96"/>
                    <a:gd name="T73" fmla="*/ 2 h 24"/>
                    <a:gd name="T74" fmla="*/ 1 w 96"/>
                    <a:gd name="T75" fmla="*/ 2 h 24"/>
                    <a:gd name="T76" fmla="*/ 1 w 96"/>
                    <a:gd name="T77" fmla="*/ 2 h 24"/>
                    <a:gd name="T78" fmla="*/ 1 w 96"/>
                    <a:gd name="T79" fmla="*/ 2 h 24"/>
                    <a:gd name="T80" fmla="*/ 1 w 96"/>
                    <a:gd name="T81" fmla="*/ 2 h 24"/>
                    <a:gd name="T82" fmla="*/ 1 w 96"/>
                    <a:gd name="T83" fmla="*/ 2 h 24"/>
                    <a:gd name="T84" fmla="*/ 1 w 96"/>
                    <a:gd name="T85" fmla="*/ 2 h 24"/>
                    <a:gd name="T86" fmla="*/ 1 w 96"/>
                    <a:gd name="T87" fmla="*/ 2 h 24"/>
                    <a:gd name="T88" fmla="*/ 1 w 96"/>
                    <a:gd name="T89" fmla="*/ 2 h 24"/>
                    <a:gd name="T90" fmla="*/ 1 w 96"/>
                    <a:gd name="T91" fmla="*/ 2 h 24"/>
                    <a:gd name="T92" fmla="*/ 1 w 96"/>
                    <a:gd name="T93" fmla="*/ 2 h 24"/>
                    <a:gd name="T94" fmla="*/ 1 w 96"/>
                    <a:gd name="T95" fmla="*/ 2 h 24"/>
                    <a:gd name="T96" fmla="*/ 1 w 96"/>
                    <a:gd name="T97" fmla="*/ 0 h 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6"/>
                    <a:gd name="T148" fmla="*/ 0 h 24"/>
                    <a:gd name="T149" fmla="*/ 96 w 96"/>
                    <a:gd name="T150" fmla="*/ 24 h 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6" h="24">
                      <a:moveTo>
                        <a:pt x="87" y="0"/>
                      </a:moveTo>
                      <a:lnTo>
                        <a:pt x="87" y="2"/>
                      </a:lnTo>
                      <a:lnTo>
                        <a:pt x="89" y="4"/>
                      </a:lnTo>
                      <a:lnTo>
                        <a:pt x="90" y="5"/>
                      </a:lnTo>
                      <a:lnTo>
                        <a:pt x="91" y="7"/>
                      </a:lnTo>
                      <a:lnTo>
                        <a:pt x="92" y="9"/>
                      </a:lnTo>
                      <a:lnTo>
                        <a:pt x="93" y="11"/>
                      </a:lnTo>
                      <a:lnTo>
                        <a:pt x="94" y="13"/>
                      </a:lnTo>
                      <a:lnTo>
                        <a:pt x="96" y="15"/>
                      </a:lnTo>
                      <a:lnTo>
                        <a:pt x="95" y="15"/>
                      </a:lnTo>
                      <a:lnTo>
                        <a:pt x="92" y="15"/>
                      </a:lnTo>
                      <a:lnTo>
                        <a:pt x="89" y="16"/>
                      </a:lnTo>
                      <a:lnTo>
                        <a:pt x="84" y="17"/>
                      </a:lnTo>
                      <a:lnTo>
                        <a:pt x="78" y="18"/>
                      </a:lnTo>
                      <a:lnTo>
                        <a:pt x="72" y="20"/>
                      </a:lnTo>
                      <a:lnTo>
                        <a:pt x="64" y="21"/>
                      </a:lnTo>
                      <a:lnTo>
                        <a:pt x="57" y="22"/>
                      </a:lnTo>
                      <a:lnTo>
                        <a:pt x="49" y="23"/>
                      </a:lnTo>
                      <a:lnTo>
                        <a:pt x="41" y="23"/>
                      </a:lnTo>
                      <a:lnTo>
                        <a:pt x="33" y="24"/>
                      </a:lnTo>
                      <a:lnTo>
                        <a:pt x="25" y="24"/>
                      </a:lnTo>
                      <a:lnTo>
                        <a:pt x="18" y="23"/>
                      </a:lnTo>
                      <a:lnTo>
                        <a:pt x="11" y="23"/>
                      </a:lnTo>
                      <a:lnTo>
                        <a:pt x="5" y="21"/>
                      </a:lnTo>
                      <a:lnTo>
                        <a:pt x="0" y="19"/>
                      </a:lnTo>
                      <a:lnTo>
                        <a:pt x="3" y="19"/>
                      </a:lnTo>
                      <a:lnTo>
                        <a:pt x="6" y="18"/>
                      </a:lnTo>
                      <a:lnTo>
                        <a:pt x="9" y="18"/>
                      </a:lnTo>
                      <a:lnTo>
                        <a:pt x="12" y="18"/>
                      </a:lnTo>
                      <a:lnTo>
                        <a:pt x="14" y="18"/>
                      </a:lnTo>
                      <a:lnTo>
                        <a:pt x="17" y="18"/>
                      </a:lnTo>
                      <a:lnTo>
                        <a:pt x="20" y="17"/>
                      </a:lnTo>
                      <a:lnTo>
                        <a:pt x="23" y="17"/>
                      </a:lnTo>
                      <a:lnTo>
                        <a:pt x="26" y="17"/>
                      </a:lnTo>
                      <a:lnTo>
                        <a:pt x="29" y="16"/>
                      </a:lnTo>
                      <a:lnTo>
                        <a:pt x="32" y="16"/>
                      </a:lnTo>
                      <a:lnTo>
                        <a:pt x="35" y="16"/>
                      </a:lnTo>
                      <a:lnTo>
                        <a:pt x="38" y="15"/>
                      </a:lnTo>
                      <a:lnTo>
                        <a:pt x="41" y="15"/>
                      </a:lnTo>
                      <a:lnTo>
                        <a:pt x="44" y="14"/>
                      </a:lnTo>
                      <a:lnTo>
                        <a:pt x="47" y="14"/>
                      </a:lnTo>
                      <a:lnTo>
                        <a:pt x="52" y="12"/>
                      </a:lnTo>
                      <a:lnTo>
                        <a:pt x="57" y="11"/>
                      </a:lnTo>
                      <a:lnTo>
                        <a:pt x="62" y="9"/>
                      </a:lnTo>
                      <a:lnTo>
                        <a:pt x="67" y="7"/>
                      </a:lnTo>
                      <a:lnTo>
                        <a:pt x="72" y="6"/>
                      </a:lnTo>
                      <a:lnTo>
                        <a:pt x="77" y="4"/>
                      </a:lnTo>
                      <a:lnTo>
                        <a:pt x="82" y="2"/>
                      </a:lnTo>
                      <a:lnTo>
                        <a:pt x="87" y="0"/>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597" name="Oval 39"/>
              <p:cNvSpPr>
                <a:spLocks noChangeArrowheads="1"/>
              </p:cNvSpPr>
              <p:nvPr/>
            </p:nvSpPr>
            <p:spPr bwMode="auto">
              <a:xfrm>
                <a:off x="1483380" y="2567657"/>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98" name="Oval 40"/>
              <p:cNvSpPr>
                <a:spLocks noChangeArrowheads="1"/>
              </p:cNvSpPr>
              <p:nvPr/>
            </p:nvSpPr>
            <p:spPr bwMode="auto">
              <a:xfrm>
                <a:off x="974965" y="2426555"/>
                <a:ext cx="142356" cy="105267"/>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99" name="AutoShape 41"/>
              <p:cNvSpPr>
                <a:spLocks noChangeArrowheads="1"/>
              </p:cNvSpPr>
              <p:nvPr/>
            </p:nvSpPr>
            <p:spPr bwMode="auto">
              <a:xfrm rot="1189757">
                <a:off x="1200927" y="2531821"/>
                <a:ext cx="108462" cy="96308"/>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nvGrpSpPr>
            <p:cNvPr id="19" name="Group 909"/>
            <p:cNvGrpSpPr/>
            <p:nvPr/>
          </p:nvGrpSpPr>
          <p:grpSpPr>
            <a:xfrm>
              <a:off x="1701800" y="5867400"/>
              <a:ext cx="1669861" cy="1245280"/>
              <a:chOff x="704850" y="4125233"/>
              <a:chExt cx="1669861" cy="1245280"/>
            </a:xfrm>
            <a:effectLst>
              <a:outerShdw blurRad="50800" dist="38100" dir="2700000">
                <a:srgbClr val="000000">
                  <a:alpha val="43000"/>
                </a:srgbClr>
              </a:outerShdw>
            </a:effectLst>
          </p:grpSpPr>
          <p:sp>
            <p:nvSpPr>
              <p:cNvPr id="610" name="Oval 303"/>
              <p:cNvSpPr>
                <a:spLocks noChangeArrowheads="1"/>
              </p:cNvSpPr>
              <p:nvPr/>
            </p:nvSpPr>
            <p:spPr bwMode="auto">
              <a:xfrm>
                <a:off x="957475" y="4260246"/>
                <a:ext cx="141405"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14" name="Oval 304"/>
              <p:cNvSpPr>
                <a:spLocks noChangeArrowheads="1"/>
              </p:cNvSpPr>
              <p:nvPr/>
            </p:nvSpPr>
            <p:spPr bwMode="auto">
              <a:xfrm>
                <a:off x="1459545" y="4125233"/>
                <a:ext cx="142995"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15" name="Oval 305"/>
              <p:cNvSpPr>
                <a:spLocks noChangeArrowheads="1"/>
              </p:cNvSpPr>
              <p:nvPr/>
            </p:nvSpPr>
            <p:spPr bwMode="auto">
              <a:xfrm>
                <a:off x="704850" y="4722460"/>
                <a:ext cx="142995" cy="115951"/>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24" name="AutoShape 306"/>
              <p:cNvSpPr>
                <a:spLocks noChangeArrowheads="1"/>
              </p:cNvSpPr>
              <p:nvPr/>
            </p:nvSpPr>
            <p:spPr bwMode="auto">
              <a:xfrm rot="20388678">
                <a:off x="1211687" y="4163354"/>
                <a:ext cx="108041" cy="10642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25" name="AutoShape 307"/>
              <p:cNvSpPr>
                <a:spLocks noChangeArrowheads="1"/>
              </p:cNvSpPr>
              <p:nvPr/>
            </p:nvSpPr>
            <p:spPr bwMode="auto">
              <a:xfrm rot="1334422">
                <a:off x="811302" y="4458791"/>
                <a:ext cx="108041" cy="10642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26" name="AutoShape 308"/>
              <p:cNvSpPr>
                <a:spLocks noChangeArrowheads="1"/>
              </p:cNvSpPr>
              <p:nvPr/>
            </p:nvSpPr>
            <p:spPr bwMode="auto">
              <a:xfrm rot="1477655">
                <a:off x="1753478" y="4164943"/>
                <a:ext cx="108041" cy="108009"/>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27" name="AutoShape 309"/>
              <p:cNvSpPr>
                <a:spLocks noChangeArrowheads="1"/>
              </p:cNvSpPr>
              <p:nvPr/>
            </p:nvSpPr>
            <p:spPr bwMode="auto">
              <a:xfrm rot="20184264">
                <a:off x="812891" y="4940067"/>
                <a:ext cx="106452" cy="108009"/>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28" name="Oval 310"/>
              <p:cNvSpPr>
                <a:spLocks noChangeArrowheads="1"/>
              </p:cNvSpPr>
              <p:nvPr/>
            </p:nvSpPr>
            <p:spPr bwMode="auto">
              <a:xfrm>
                <a:off x="1994980" y="4282482"/>
                <a:ext cx="142995" cy="115952"/>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29" name="Oval 311"/>
              <p:cNvSpPr>
                <a:spLocks noChangeArrowheads="1"/>
              </p:cNvSpPr>
              <p:nvPr/>
            </p:nvSpPr>
            <p:spPr bwMode="auto">
              <a:xfrm>
                <a:off x="858634" y="4263491"/>
                <a:ext cx="1359171" cy="974808"/>
              </a:xfrm>
              <a:prstGeom prst="ellipse">
                <a:avLst/>
              </a:prstGeom>
              <a:solidFill>
                <a:srgbClr val="CCFFCC"/>
              </a:solid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30" name="AutoShape 320"/>
              <p:cNvSpPr>
                <a:spLocks noChangeArrowheads="1"/>
              </p:cNvSpPr>
              <p:nvPr/>
            </p:nvSpPr>
            <p:spPr bwMode="auto">
              <a:xfrm>
                <a:off x="847326" y="4254528"/>
                <a:ext cx="789268" cy="983771"/>
              </a:xfrm>
              <a:prstGeom prst="moon">
                <a:avLst>
                  <a:gd name="adj" fmla="val 50000"/>
                </a:avLst>
              </a:prstGeom>
              <a:solidFill>
                <a:srgbClr val="008000"/>
              </a:solidFill>
              <a:ln w="9525">
                <a:solidFill>
                  <a:srgbClr val="00800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31" name="Oval 321"/>
              <p:cNvSpPr>
                <a:spLocks noChangeArrowheads="1"/>
              </p:cNvSpPr>
              <p:nvPr/>
            </p:nvSpPr>
            <p:spPr bwMode="auto">
              <a:xfrm>
                <a:off x="2233305" y="4722460"/>
                <a:ext cx="141406"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32" name="Oval 322"/>
              <p:cNvSpPr>
                <a:spLocks noChangeArrowheads="1"/>
              </p:cNvSpPr>
              <p:nvPr/>
            </p:nvSpPr>
            <p:spPr bwMode="auto">
              <a:xfrm>
                <a:off x="1988625" y="5103668"/>
                <a:ext cx="144584"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33" name="Oval 323"/>
              <p:cNvSpPr>
                <a:spLocks noChangeArrowheads="1"/>
              </p:cNvSpPr>
              <p:nvPr/>
            </p:nvSpPr>
            <p:spPr bwMode="auto">
              <a:xfrm>
                <a:off x="1459545" y="5256150"/>
                <a:ext cx="142995"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34" name="Oval 324"/>
              <p:cNvSpPr>
                <a:spLocks noChangeArrowheads="1"/>
              </p:cNvSpPr>
              <p:nvPr/>
            </p:nvSpPr>
            <p:spPr bwMode="auto">
              <a:xfrm>
                <a:off x="965417" y="5117962"/>
                <a:ext cx="139817"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38" name="AutoShape 325"/>
              <p:cNvSpPr>
                <a:spLocks noChangeArrowheads="1"/>
              </p:cNvSpPr>
              <p:nvPr/>
            </p:nvSpPr>
            <p:spPr bwMode="auto">
              <a:xfrm rot="19922943">
                <a:off x="2164984" y="4484203"/>
                <a:ext cx="106451"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39" name="AutoShape 326"/>
              <p:cNvSpPr>
                <a:spLocks noChangeArrowheads="1"/>
              </p:cNvSpPr>
              <p:nvPr/>
            </p:nvSpPr>
            <p:spPr bwMode="auto">
              <a:xfrm rot="1499128">
                <a:off x="2169751" y="4940065"/>
                <a:ext cx="103274"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42" name="AutoShape 327"/>
              <p:cNvSpPr>
                <a:spLocks noChangeArrowheads="1"/>
              </p:cNvSpPr>
              <p:nvPr/>
            </p:nvSpPr>
            <p:spPr bwMode="auto">
              <a:xfrm rot="1189757">
                <a:off x="1187854" y="5213264"/>
                <a:ext cx="106452" cy="103244"/>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46" name="AutoShape 328"/>
              <p:cNvSpPr>
                <a:spLocks noChangeArrowheads="1"/>
              </p:cNvSpPr>
              <p:nvPr/>
            </p:nvSpPr>
            <p:spPr bwMode="auto">
              <a:xfrm rot="20251306">
                <a:off x="1764599" y="5216440"/>
                <a:ext cx="109628"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20" name="Group 329"/>
              <p:cNvGrpSpPr>
                <a:grpSpLocks/>
              </p:cNvGrpSpPr>
              <p:nvPr/>
            </p:nvGrpSpPr>
            <p:grpSpPr bwMode="auto">
              <a:xfrm>
                <a:off x="1240877" y="4445000"/>
                <a:ext cx="393506" cy="779845"/>
                <a:chOff x="2676" y="1370"/>
                <a:chExt cx="174" cy="348"/>
              </a:xfrm>
            </p:grpSpPr>
            <p:sp>
              <p:nvSpPr>
                <p:cNvPr id="648" name="Freeform 330"/>
                <p:cNvSpPr>
                  <a:spLocks/>
                </p:cNvSpPr>
                <p:nvPr/>
              </p:nvSpPr>
              <p:spPr bwMode="auto">
                <a:xfrm>
                  <a:off x="2815" y="1628"/>
                  <a:ext cx="21" cy="57"/>
                </a:xfrm>
                <a:custGeom>
                  <a:avLst/>
                  <a:gdLst>
                    <a:gd name="T0" fmla="*/ 0 w 79"/>
                    <a:gd name="T1" fmla="*/ 0 h 196"/>
                    <a:gd name="T2" fmla="*/ 0 w 79"/>
                    <a:gd name="T3" fmla="*/ 0 h 196"/>
                    <a:gd name="T4" fmla="*/ 0 w 79"/>
                    <a:gd name="T5" fmla="*/ 0 h 196"/>
                    <a:gd name="T6" fmla="*/ 0 w 79"/>
                    <a:gd name="T7" fmla="*/ 0 h 196"/>
                    <a:gd name="T8" fmla="*/ 0 w 79"/>
                    <a:gd name="T9" fmla="*/ 0 h 196"/>
                    <a:gd name="T10" fmla="*/ 0 w 79"/>
                    <a:gd name="T11" fmla="*/ 0 h 196"/>
                    <a:gd name="T12" fmla="*/ 0 w 79"/>
                    <a:gd name="T13" fmla="*/ 0 h 196"/>
                    <a:gd name="T14" fmla="*/ 0 w 79"/>
                    <a:gd name="T15" fmla="*/ 0 h 196"/>
                    <a:gd name="T16" fmla="*/ 0 w 79"/>
                    <a:gd name="T17" fmla="*/ 0 h 196"/>
                    <a:gd name="T18" fmla="*/ 0 w 79"/>
                    <a:gd name="T19" fmla="*/ 0 h 196"/>
                    <a:gd name="T20" fmla="*/ 0 w 79"/>
                    <a:gd name="T21" fmla="*/ 0 h 196"/>
                    <a:gd name="T22" fmla="*/ 0 w 79"/>
                    <a:gd name="T23" fmla="*/ 0 h 196"/>
                    <a:gd name="T24" fmla="*/ 0 w 79"/>
                    <a:gd name="T25" fmla="*/ 0 h 196"/>
                    <a:gd name="T26" fmla="*/ 0 w 79"/>
                    <a:gd name="T27" fmla="*/ 0 h 196"/>
                    <a:gd name="T28" fmla="*/ 0 w 79"/>
                    <a:gd name="T29" fmla="*/ 0 h 196"/>
                    <a:gd name="T30" fmla="*/ 0 w 79"/>
                    <a:gd name="T31" fmla="*/ 0 h 196"/>
                    <a:gd name="T32" fmla="*/ 0 w 79"/>
                    <a:gd name="T33" fmla="*/ 0 h 196"/>
                    <a:gd name="T34" fmla="*/ 0 w 79"/>
                    <a:gd name="T35" fmla="*/ 0 h 196"/>
                    <a:gd name="T36" fmla="*/ 0 w 79"/>
                    <a:gd name="T37" fmla="*/ 0 h 196"/>
                    <a:gd name="T38" fmla="*/ 0 w 79"/>
                    <a:gd name="T39" fmla="*/ 0 h 196"/>
                    <a:gd name="T40" fmla="*/ 0 w 79"/>
                    <a:gd name="T41" fmla="*/ 0 h 196"/>
                    <a:gd name="T42" fmla="*/ 0 w 79"/>
                    <a:gd name="T43" fmla="*/ 0 h 196"/>
                    <a:gd name="T44" fmla="*/ 0 w 79"/>
                    <a:gd name="T45" fmla="*/ 0 h 196"/>
                    <a:gd name="T46" fmla="*/ 0 w 79"/>
                    <a:gd name="T47" fmla="*/ 0 h 196"/>
                    <a:gd name="T48" fmla="*/ 0 w 79"/>
                    <a:gd name="T49" fmla="*/ 0 h 196"/>
                    <a:gd name="T50" fmla="*/ 0 w 79"/>
                    <a:gd name="T51" fmla="*/ 0 h 196"/>
                    <a:gd name="T52" fmla="*/ 0 w 79"/>
                    <a:gd name="T53" fmla="*/ 0 h 196"/>
                    <a:gd name="T54" fmla="*/ 0 w 79"/>
                    <a:gd name="T55" fmla="*/ 0 h 196"/>
                    <a:gd name="T56" fmla="*/ 0 w 79"/>
                    <a:gd name="T57" fmla="*/ 0 h 196"/>
                    <a:gd name="T58" fmla="*/ 0 w 79"/>
                    <a:gd name="T59" fmla="*/ 0 h 196"/>
                    <a:gd name="T60" fmla="*/ 0 w 79"/>
                    <a:gd name="T61" fmla="*/ 0 h 196"/>
                    <a:gd name="T62" fmla="*/ 0 w 79"/>
                    <a:gd name="T63" fmla="*/ 0 h 196"/>
                    <a:gd name="T64" fmla="*/ 0 w 79"/>
                    <a:gd name="T65" fmla="*/ 0 h 196"/>
                    <a:gd name="T66" fmla="*/ 0 w 79"/>
                    <a:gd name="T67" fmla="*/ 0 h 196"/>
                    <a:gd name="T68" fmla="*/ 0 w 79"/>
                    <a:gd name="T69" fmla="*/ 0 h 196"/>
                    <a:gd name="T70" fmla="*/ 0 w 79"/>
                    <a:gd name="T71" fmla="*/ 0 h 196"/>
                    <a:gd name="T72" fmla="*/ 0 w 79"/>
                    <a:gd name="T73" fmla="*/ 0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196"/>
                    <a:gd name="T113" fmla="*/ 79 w 7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196">
                      <a:moveTo>
                        <a:pt x="29" y="0"/>
                      </a:moveTo>
                      <a:lnTo>
                        <a:pt x="31" y="1"/>
                      </a:lnTo>
                      <a:lnTo>
                        <a:pt x="35" y="1"/>
                      </a:lnTo>
                      <a:lnTo>
                        <a:pt x="42" y="3"/>
                      </a:lnTo>
                      <a:lnTo>
                        <a:pt x="49" y="5"/>
                      </a:lnTo>
                      <a:lnTo>
                        <a:pt x="57" y="8"/>
                      </a:lnTo>
                      <a:lnTo>
                        <a:pt x="63" y="11"/>
                      </a:lnTo>
                      <a:lnTo>
                        <a:pt x="68" y="15"/>
                      </a:lnTo>
                      <a:lnTo>
                        <a:pt x="71" y="20"/>
                      </a:lnTo>
                      <a:lnTo>
                        <a:pt x="74" y="32"/>
                      </a:lnTo>
                      <a:lnTo>
                        <a:pt x="77" y="46"/>
                      </a:lnTo>
                      <a:lnTo>
                        <a:pt x="78" y="58"/>
                      </a:lnTo>
                      <a:lnTo>
                        <a:pt x="79" y="63"/>
                      </a:lnTo>
                      <a:lnTo>
                        <a:pt x="74" y="96"/>
                      </a:lnTo>
                      <a:lnTo>
                        <a:pt x="70" y="111"/>
                      </a:lnTo>
                      <a:lnTo>
                        <a:pt x="69" y="114"/>
                      </a:lnTo>
                      <a:lnTo>
                        <a:pt x="66" y="120"/>
                      </a:lnTo>
                      <a:lnTo>
                        <a:pt x="63" y="127"/>
                      </a:lnTo>
                      <a:lnTo>
                        <a:pt x="62" y="134"/>
                      </a:lnTo>
                      <a:lnTo>
                        <a:pt x="61" y="140"/>
                      </a:lnTo>
                      <a:lnTo>
                        <a:pt x="59" y="148"/>
                      </a:lnTo>
                      <a:lnTo>
                        <a:pt x="57" y="154"/>
                      </a:lnTo>
                      <a:lnTo>
                        <a:pt x="55" y="156"/>
                      </a:lnTo>
                      <a:lnTo>
                        <a:pt x="31" y="196"/>
                      </a:lnTo>
                      <a:lnTo>
                        <a:pt x="29" y="192"/>
                      </a:lnTo>
                      <a:lnTo>
                        <a:pt x="26" y="182"/>
                      </a:lnTo>
                      <a:lnTo>
                        <a:pt x="21" y="166"/>
                      </a:lnTo>
                      <a:lnTo>
                        <a:pt x="16" y="148"/>
                      </a:lnTo>
                      <a:lnTo>
                        <a:pt x="11" y="129"/>
                      </a:lnTo>
                      <a:lnTo>
                        <a:pt x="6" y="111"/>
                      </a:lnTo>
                      <a:lnTo>
                        <a:pt x="2" y="97"/>
                      </a:lnTo>
                      <a:lnTo>
                        <a:pt x="0" y="87"/>
                      </a:lnTo>
                      <a:lnTo>
                        <a:pt x="1" y="72"/>
                      </a:lnTo>
                      <a:lnTo>
                        <a:pt x="5" y="57"/>
                      </a:lnTo>
                      <a:lnTo>
                        <a:pt x="9" y="45"/>
                      </a:lnTo>
                      <a:lnTo>
                        <a:pt x="11" y="39"/>
                      </a:lnTo>
                      <a:lnTo>
                        <a:pt x="29" y="0"/>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50" name="Freeform 331"/>
                <p:cNvSpPr>
                  <a:spLocks/>
                </p:cNvSpPr>
                <p:nvPr/>
              </p:nvSpPr>
              <p:spPr bwMode="auto">
                <a:xfrm>
                  <a:off x="2709" y="1654"/>
                  <a:ext cx="113" cy="64"/>
                </a:xfrm>
                <a:custGeom>
                  <a:avLst/>
                  <a:gdLst>
                    <a:gd name="T0" fmla="*/ 0 w 434"/>
                    <a:gd name="T1" fmla="*/ 0 h 217"/>
                    <a:gd name="T2" fmla="*/ 0 w 434"/>
                    <a:gd name="T3" fmla="*/ 0 h 217"/>
                    <a:gd name="T4" fmla="*/ 0 w 434"/>
                    <a:gd name="T5" fmla="*/ 0 h 217"/>
                    <a:gd name="T6" fmla="*/ 0 w 434"/>
                    <a:gd name="T7" fmla="*/ 0 h 217"/>
                    <a:gd name="T8" fmla="*/ 0 w 434"/>
                    <a:gd name="T9" fmla="*/ 0 h 217"/>
                    <a:gd name="T10" fmla="*/ 0 w 434"/>
                    <a:gd name="T11" fmla="*/ 0 h 217"/>
                    <a:gd name="T12" fmla="*/ 0 w 434"/>
                    <a:gd name="T13" fmla="*/ 0 h 217"/>
                    <a:gd name="T14" fmla="*/ 0 w 434"/>
                    <a:gd name="T15" fmla="*/ 0 h 217"/>
                    <a:gd name="T16" fmla="*/ 0 w 434"/>
                    <a:gd name="T17" fmla="*/ 0 h 217"/>
                    <a:gd name="T18" fmla="*/ 0 w 434"/>
                    <a:gd name="T19" fmla="*/ 0 h 217"/>
                    <a:gd name="T20" fmla="*/ 0 w 434"/>
                    <a:gd name="T21" fmla="*/ 0 h 217"/>
                    <a:gd name="T22" fmla="*/ 0 w 434"/>
                    <a:gd name="T23" fmla="*/ 0 h 217"/>
                    <a:gd name="T24" fmla="*/ 0 w 434"/>
                    <a:gd name="T25" fmla="*/ 0 h 217"/>
                    <a:gd name="T26" fmla="*/ 0 w 434"/>
                    <a:gd name="T27" fmla="*/ 0 h 217"/>
                    <a:gd name="T28" fmla="*/ 0 w 434"/>
                    <a:gd name="T29" fmla="*/ 0 h 217"/>
                    <a:gd name="T30" fmla="*/ 0 w 434"/>
                    <a:gd name="T31" fmla="*/ 0 h 217"/>
                    <a:gd name="T32" fmla="*/ 0 w 434"/>
                    <a:gd name="T33" fmla="*/ 0 h 217"/>
                    <a:gd name="T34" fmla="*/ 0 w 434"/>
                    <a:gd name="T35" fmla="*/ 0 h 217"/>
                    <a:gd name="T36" fmla="*/ 0 w 434"/>
                    <a:gd name="T37" fmla="*/ 0 h 217"/>
                    <a:gd name="T38" fmla="*/ 0 w 434"/>
                    <a:gd name="T39" fmla="*/ 0 h 217"/>
                    <a:gd name="T40" fmla="*/ 0 w 434"/>
                    <a:gd name="T41" fmla="*/ 0 h 217"/>
                    <a:gd name="T42" fmla="*/ 0 w 434"/>
                    <a:gd name="T43" fmla="*/ 0 h 217"/>
                    <a:gd name="T44" fmla="*/ 0 w 434"/>
                    <a:gd name="T45" fmla="*/ 0 h 217"/>
                    <a:gd name="T46" fmla="*/ 0 w 434"/>
                    <a:gd name="T47" fmla="*/ 0 h 217"/>
                    <a:gd name="T48" fmla="*/ 0 w 434"/>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4"/>
                    <a:gd name="T76" fmla="*/ 0 h 217"/>
                    <a:gd name="T77" fmla="*/ 434 w 434"/>
                    <a:gd name="T78" fmla="*/ 217 h 2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4" h="217">
                      <a:moveTo>
                        <a:pt x="432" y="62"/>
                      </a:moveTo>
                      <a:lnTo>
                        <a:pt x="431" y="56"/>
                      </a:lnTo>
                      <a:lnTo>
                        <a:pt x="428" y="47"/>
                      </a:lnTo>
                      <a:lnTo>
                        <a:pt x="424" y="37"/>
                      </a:lnTo>
                      <a:lnTo>
                        <a:pt x="419" y="26"/>
                      </a:lnTo>
                      <a:lnTo>
                        <a:pt x="415" y="17"/>
                      </a:lnTo>
                      <a:lnTo>
                        <a:pt x="411" y="8"/>
                      </a:lnTo>
                      <a:lnTo>
                        <a:pt x="408" y="2"/>
                      </a:lnTo>
                      <a:lnTo>
                        <a:pt x="407" y="0"/>
                      </a:lnTo>
                      <a:lnTo>
                        <a:pt x="21" y="79"/>
                      </a:lnTo>
                      <a:lnTo>
                        <a:pt x="10" y="118"/>
                      </a:lnTo>
                      <a:lnTo>
                        <a:pt x="10" y="120"/>
                      </a:lnTo>
                      <a:lnTo>
                        <a:pt x="8" y="126"/>
                      </a:lnTo>
                      <a:lnTo>
                        <a:pt x="6" y="138"/>
                      </a:lnTo>
                      <a:lnTo>
                        <a:pt x="2" y="154"/>
                      </a:lnTo>
                      <a:lnTo>
                        <a:pt x="1" y="164"/>
                      </a:lnTo>
                      <a:lnTo>
                        <a:pt x="0" y="177"/>
                      </a:lnTo>
                      <a:lnTo>
                        <a:pt x="0" y="194"/>
                      </a:lnTo>
                      <a:lnTo>
                        <a:pt x="0" y="217"/>
                      </a:lnTo>
                      <a:lnTo>
                        <a:pt x="432" y="217"/>
                      </a:lnTo>
                      <a:lnTo>
                        <a:pt x="434" y="105"/>
                      </a:lnTo>
                      <a:lnTo>
                        <a:pt x="434" y="100"/>
                      </a:lnTo>
                      <a:lnTo>
                        <a:pt x="433" y="88"/>
                      </a:lnTo>
                      <a:lnTo>
                        <a:pt x="432" y="74"/>
                      </a:lnTo>
                      <a:lnTo>
                        <a:pt x="432" y="62"/>
                      </a:lnTo>
                      <a:close/>
                    </a:path>
                  </a:pathLst>
                </a:custGeom>
                <a:solidFill>
                  <a:srgbClr val="008000"/>
                </a:solidFill>
                <a:ln w="3175">
                  <a:solidFill>
                    <a:srgbClr val="008300"/>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53" name="Freeform 332"/>
                <p:cNvSpPr>
                  <a:spLocks/>
                </p:cNvSpPr>
                <p:nvPr/>
              </p:nvSpPr>
              <p:spPr bwMode="auto">
                <a:xfrm>
                  <a:off x="2676" y="1449"/>
                  <a:ext cx="174" cy="224"/>
                </a:xfrm>
                <a:custGeom>
                  <a:avLst/>
                  <a:gdLst>
                    <a:gd name="T0" fmla="*/ 0 w 664"/>
                    <a:gd name="T1" fmla="*/ 0 h 758"/>
                    <a:gd name="T2" fmla="*/ 0 w 664"/>
                    <a:gd name="T3" fmla="*/ 0 h 758"/>
                    <a:gd name="T4" fmla="*/ 0 w 664"/>
                    <a:gd name="T5" fmla="*/ 0 h 758"/>
                    <a:gd name="T6" fmla="*/ 0 w 664"/>
                    <a:gd name="T7" fmla="*/ 0 h 758"/>
                    <a:gd name="T8" fmla="*/ 0 w 664"/>
                    <a:gd name="T9" fmla="*/ 0 h 758"/>
                    <a:gd name="T10" fmla="*/ 0 w 664"/>
                    <a:gd name="T11" fmla="*/ 0 h 758"/>
                    <a:gd name="T12" fmla="*/ 0 w 664"/>
                    <a:gd name="T13" fmla="*/ 0 h 758"/>
                    <a:gd name="T14" fmla="*/ 0 w 664"/>
                    <a:gd name="T15" fmla="*/ 0 h 758"/>
                    <a:gd name="T16" fmla="*/ 0 w 664"/>
                    <a:gd name="T17" fmla="*/ 0 h 758"/>
                    <a:gd name="T18" fmla="*/ 0 w 664"/>
                    <a:gd name="T19" fmla="*/ 0 h 758"/>
                    <a:gd name="T20" fmla="*/ 0 w 664"/>
                    <a:gd name="T21" fmla="*/ 0 h 758"/>
                    <a:gd name="T22" fmla="*/ 0 w 664"/>
                    <a:gd name="T23" fmla="*/ 0 h 758"/>
                    <a:gd name="T24" fmla="*/ 0 w 664"/>
                    <a:gd name="T25" fmla="*/ 0 h 758"/>
                    <a:gd name="T26" fmla="*/ 0 w 664"/>
                    <a:gd name="T27" fmla="*/ 0 h 758"/>
                    <a:gd name="T28" fmla="*/ 0 w 664"/>
                    <a:gd name="T29" fmla="*/ 0 h 758"/>
                    <a:gd name="T30" fmla="*/ 0 w 664"/>
                    <a:gd name="T31" fmla="*/ 0 h 758"/>
                    <a:gd name="T32" fmla="*/ 0 w 664"/>
                    <a:gd name="T33" fmla="*/ 0 h 758"/>
                    <a:gd name="T34" fmla="*/ 0 w 664"/>
                    <a:gd name="T35" fmla="*/ 0 h 758"/>
                    <a:gd name="T36" fmla="*/ 0 w 664"/>
                    <a:gd name="T37" fmla="*/ 0 h 758"/>
                    <a:gd name="T38" fmla="*/ 0 w 664"/>
                    <a:gd name="T39" fmla="*/ 0 h 758"/>
                    <a:gd name="T40" fmla="*/ 0 w 664"/>
                    <a:gd name="T41" fmla="*/ 0 h 758"/>
                    <a:gd name="T42" fmla="*/ 0 w 664"/>
                    <a:gd name="T43" fmla="*/ 0 h 758"/>
                    <a:gd name="T44" fmla="*/ 0 w 664"/>
                    <a:gd name="T45" fmla="*/ 0 h 758"/>
                    <a:gd name="T46" fmla="*/ 0 w 664"/>
                    <a:gd name="T47" fmla="*/ 0 h 758"/>
                    <a:gd name="T48" fmla="*/ 0 w 664"/>
                    <a:gd name="T49" fmla="*/ 0 h 758"/>
                    <a:gd name="T50" fmla="*/ 0 w 664"/>
                    <a:gd name="T51" fmla="*/ 0 h 758"/>
                    <a:gd name="T52" fmla="*/ 0 w 664"/>
                    <a:gd name="T53" fmla="*/ 0 h 758"/>
                    <a:gd name="T54" fmla="*/ 0 w 664"/>
                    <a:gd name="T55" fmla="*/ 0 h 758"/>
                    <a:gd name="T56" fmla="*/ 0 w 664"/>
                    <a:gd name="T57" fmla="*/ 0 h 758"/>
                    <a:gd name="T58" fmla="*/ 0 w 664"/>
                    <a:gd name="T59" fmla="*/ 0 h 758"/>
                    <a:gd name="T60" fmla="*/ 0 w 664"/>
                    <a:gd name="T61" fmla="*/ 0 h 758"/>
                    <a:gd name="T62" fmla="*/ 0 w 664"/>
                    <a:gd name="T63" fmla="*/ 0 h 758"/>
                    <a:gd name="T64" fmla="*/ 0 w 664"/>
                    <a:gd name="T65" fmla="*/ 0 h 758"/>
                    <a:gd name="T66" fmla="*/ 0 w 664"/>
                    <a:gd name="T67" fmla="*/ 0 h 758"/>
                    <a:gd name="T68" fmla="*/ 0 w 664"/>
                    <a:gd name="T69" fmla="*/ 0 h 758"/>
                    <a:gd name="T70" fmla="*/ 0 w 664"/>
                    <a:gd name="T71" fmla="*/ 0 h 758"/>
                    <a:gd name="T72" fmla="*/ 0 w 664"/>
                    <a:gd name="T73" fmla="*/ 0 h 758"/>
                    <a:gd name="T74" fmla="*/ 0 w 664"/>
                    <a:gd name="T75" fmla="*/ 0 h 758"/>
                    <a:gd name="T76" fmla="*/ 0 w 664"/>
                    <a:gd name="T77" fmla="*/ 0 h 758"/>
                    <a:gd name="T78" fmla="*/ 0 w 664"/>
                    <a:gd name="T79" fmla="*/ 0 h 758"/>
                    <a:gd name="T80" fmla="*/ 0 w 664"/>
                    <a:gd name="T81" fmla="*/ 0 h 758"/>
                    <a:gd name="T82" fmla="*/ 0 w 664"/>
                    <a:gd name="T83" fmla="*/ 0 h 758"/>
                    <a:gd name="T84" fmla="*/ 0 w 664"/>
                    <a:gd name="T85" fmla="*/ 0 h 758"/>
                    <a:gd name="T86" fmla="*/ 0 w 664"/>
                    <a:gd name="T87" fmla="*/ 0 h 758"/>
                    <a:gd name="T88" fmla="*/ 0 w 664"/>
                    <a:gd name="T89" fmla="*/ 0 h 758"/>
                    <a:gd name="T90" fmla="*/ 0 w 664"/>
                    <a:gd name="T91" fmla="*/ 0 h 758"/>
                    <a:gd name="T92" fmla="*/ 0 w 664"/>
                    <a:gd name="T93" fmla="*/ 0 h 758"/>
                    <a:gd name="T94" fmla="*/ 0 w 664"/>
                    <a:gd name="T95" fmla="*/ 0 h 758"/>
                    <a:gd name="T96" fmla="*/ 0 w 664"/>
                    <a:gd name="T97" fmla="*/ 0 h 758"/>
                    <a:gd name="T98" fmla="*/ 0 w 664"/>
                    <a:gd name="T99" fmla="*/ 0 h 758"/>
                    <a:gd name="T100" fmla="*/ 0 w 664"/>
                    <a:gd name="T101" fmla="*/ 0 h 758"/>
                    <a:gd name="T102" fmla="*/ 0 w 664"/>
                    <a:gd name="T103" fmla="*/ 0 h 758"/>
                    <a:gd name="T104" fmla="*/ 0 w 664"/>
                    <a:gd name="T105" fmla="*/ 0 h 758"/>
                    <a:gd name="T106" fmla="*/ 0 w 664"/>
                    <a:gd name="T107" fmla="*/ 0 h 758"/>
                    <a:gd name="T108" fmla="*/ 0 w 664"/>
                    <a:gd name="T109" fmla="*/ 0 h 7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4"/>
                    <a:gd name="T166" fmla="*/ 0 h 758"/>
                    <a:gd name="T167" fmla="*/ 664 w 664"/>
                    <a:gd name="T168" fmla="*/ 758 h 7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4" h="758">
                      <a:moveTo>
                        <a:pt x="389" y="50"/>
                      </a:moveTo>
                      <a:lnTo>
                        <a:pt x="390" y="50"/>
                      </a:lnTo>
                      <a:lnTo>
                        <a:pt x="393" y="52"/>
                      </a:lnTo>
                      <a:lnTo>
                        <a:pt x="398" y="54"/>
                      </a:lnTo>
                      <a:lnTo>
                        <a:pt x="403" y="58"/>
                      </a:lnTo>
                      <a:lnTo>
                        <a:pt x="409" y="61"/>
                      </a:lnTo>
                      <a:lnTo>
                        <a:pt x="416" y="65"/>
                      </a:lnTo>
                      <a:lnTo>
                        <a:pt x="421" y="68"/>
                      </a:lnTo>
                      <a:lnTo>
                        <a:pt x="427" y="71"/>
                      </a:lnTo>
                      <a:lnTo>
                        <a:pt x="434" y="74"/>
                      </a:lnTo>
                      <a:lnTo>
                        <a:pt x="443" y="78"/>
                      </a:lnTo>
                      <a:lnTo>
                        <a:pt x="454" y="80"/>
                      </a:lnTo>
                      <a:lnTo>
                        <a:pt x="466" y="84"/>
                      </a:lnTo>
                      <a:lnTo>
                        <a:pt x="476" y="87"/>
                      </a:lnTo>
                      <a:lnTo>
                        <a:pt x="485" y="89"/>
                      </a:lnTo>
                      <a:lnTo>
                        <a:pt x="492" y="90"/>
                      </a:lnTo>
                      <a:lnTo>
                        <a:pt x="494" y="91"/>
                      </a:lnTo>
                      <a:lnTo>
                        <a:pt x="495" y="91"/>
                      </a:lnTo>
                      <a:lnTo>
                        <a:pt x="498" y="92"/>
                      </a:lnTo>
                      <a:lnTo>
                        <a:pt x="502" y="95"/>
                      </a:lnTo>
                      <a:lnTo>
                        <a:pt x="508" y="98"/>
                      </a:lnTo>
                      <a:lnTo>
                        <a:pt x="513" y="102"/>
                      </a:lnTo>
                      <a:lnTo>
                        <a:pt x="520" y="106"/>
                      </a:lnTo>
                      <a:lnTo>
                        <a:pt x="527" y="111"/>
                      </a:lnTo>
                      <a:lnTo>
                        <a:pt x="532" y="116"/>
                      </a:lnTo>
                      <a:lnTo>
                        <a:pt x="538" y="121"/>
                      </a:lnTo>
                      <a:lnTo>
                        <a:pt x="543" y="126"/>
                      </a:lnTo>
                      <a:lnTo>
                        <a:pt x="547" y="132"/>
                      </a:lnTo>
                      <a:lnTo>
                        <a:pt x="550" y="136"/>
                      </a:lnTo>
                      <a:lnTo>
                        <a:pt x="554" y="141"/>
                      </a:lnTo>
                      <a:lnTo>
                        <a:pt x="557" y="145"/>
                      </a:lnTo>
                      <a:lnTo>
                        <a:pt x="560" y="150"/>
                      </a:lnTo>
                      <a:lnTo>
                        <a:pt x="564" y="153"/>
                      </a:lnTo>
                      <a:lnTo>
                        <a:pt x="567" y="156"/>
                      </a:lnTo>
                      <a:lnTo>
                        <a:pt x="570" y="160"/>
                      </a:lnTo>
                      <a:lnTo>
                        <a:pt x="574" y="164"/>
                      </a:lnTo>
                      <a:lnTo>
                        <a:pt x="577" y="169"/>
                      </a:lnTo>
                      <a:lnTo>
                        <a:pt x="580" y="174"/>
                      </a:lnTo>
                      <a:lnTo>
                        <a:pt x="583" y="181"/>
                      </a:lnTo>
                      <a:lnTo>
                        <a:pt x="585" y="188"/>
                      </a:lnTo>
                      <a:lnTo>
                        <a:pt x="587" y="197"/>
                      </a:lnTo>
                      <a:lnTo>
                        <a:pt x="588" y="207"/>
                      </a:lnTo>
                      <a:lnTo>
                        <a:pt x="591" y="216"/>
                      </a:lnTo>
                      <a:lnTo>
                        <a:pt x="595" y="223"/>
                      </a:lnTo>
                      <a:lnTo>
                        <a:pt x="599" y="230"/>
                      </a:lnTo>
                      <a:lnTo>
                        <a:pt x="603" y="235"/>
                      </a:lnTo>
                      <a:lnTo>
                        <a:pt x="606" y="239"/>
                      </a:lnTo>
                      <a:lnTo>
                        <a:pt x="608" y="242"/>
                      </a:lnTo>
                      <a:lnTo>
                        <a:pt x="609" y="242"/>
                      </a:lnTo>
                      <a:lnTo>
                        <a:pt x="645" y="327"/>
                      </a:lnTo>
                      <a:lnTo>
                        <a:pt x="646" y="330"/>
                      </a:lnTo>
                      <a:lnTo>
                        <a:pt x="649" y="337"/>
                      </a:lnTo>
                      <a:lnTo>
                        <a:pt x="653" y="345"/>
                      </a:lnTo>
                      <a:lnTo>
                        <a:pt x="656" y="351"/>
                      </a:lnTo>
                      <a:lnTo>
                        <a:pt x="658" y="362"/>
                      </a:lnTo>
                      <a:lnTo>
                        <a:pt x="661" y="381"/>
                      </a:lnTo>
                      <a:lnTo>
                        <a:pt x="664" y="400"/>
                      </a:lnTo>
                      <a:lnTo>
                        <a:pt x="664" y="412"/>
                      </a:lnTo>
                      <a:lnTo>
                        <a:pt x="663" y="416"/>
                      </a:lnTo>
                      <a:lnTo>
                        <a:pt x="660" y="421"/>
                      </a:lnTo>
                      <a:lnTo>
                        <a:pt x="657" y="427"/>
                      </a:lnTo>
                      <a:lnTo>
                        <a:pt x="653" y="433"/>
                      </a:lnTo>
                      <a:lnTo>
                        <a:pt x="649" y="440"/>
                      </a:lnTo>
                      <a:lnTo>
                        <a:pt x="646" y="446"/>
                      </a:lnTo>
                      <a:lnTo>
                        <a:pt x="644" y="451"/>
                      </a:lnTo>
                      <a:lnTo>
                        <a:pt x="642" y="455"/>
                      </a:lnTo>
                      <a:lnTo>
                        <a:pt x="639" y="464"/>
                      </a:lnTo>
                      <a:lnTo>
                        <a:pt x="636" y="479"/>
                      </a:lnTo>
                      <a:lnTo>
                        <a:pt x="632" y="492"/>
                      </a:lnTo>
                      <a:lnTo>
                        <a:pt x="631" y="497"/>
                      </a:lnTo>
                      <a:lnTo>
                        <a:pt x="625" y="508"/>
                      </a:lnTo>
                      <a:lnTo>
                        <a:pt x="615" y="519"/>
                      </a:lnTo>
                      <a:lnTo>
                        <a:pt x="614" y="531"/>
                      </a:lnTo>
                      <a:lnTo>
                        <a:pt x="611" y="559"/>
                      </a:lnTo>
                      <a:lnTo>
                        <a:pt x="607" y="592"/>
                      </a:lnTo>
                      <a:lnTo>
                        <a:pt x="600" y="617"/>
                      </a:lnTo>
                      <a:lnTo>
                        <a:pt x="599" y="615"/>
                      </a:lnTo>
                      <a:lnTo>
                        <a:pt x="595" y="614"/>
                      </a:lnTo>
                      <a:lnTo>
                        <a:pt x="589" y="610"/>
                      </a:lnTo>
                      <a:lnTo>
                        <a:pt x="582" y="607"/>
                      </a:lnTo>
                      <a:lnTo>
                        <a:pt x="574" y="604"/>
                      </a:lnTo>
                      <a:lnTo>
                        <a:pt x="567" y="603"/>
                      </a:lnTo>
                      <a:lnTo>
                        <a:pt x="560" y="602"/>
                      </a:lnTo>
                      <a:lnTo>
                        <a:pt x="555" y="604"/>
                      </a:lnTo>
                      <a:lnTo>
                        <a:pt x="547" y="612"/>
                      </a:lnTo>
                      <a:lnTo>
                        <a:pt x="543" y="624"/>
                      </a:lnTo>
                      <a:lnTo>
                        <a:pt x="540" y="634"/>
                      </a:lnTo>
                      <a:lnTo>
                        <a:pt x="539" y="638"/>
                      </a:lnTo>
                      <a:lnTo>
                        <a:pt x="534" y="671"/>
                      </a:lnTo>
                      <a:lnTo>
                        <a:pt x="531" y="673"/>
                      </a:lnTo>
                      <a:lnTo>
                        <a:pt x="524" y="679"/>
                      </a:lnTo>
                      <a:lnTo>
                        <a:pt x="513" y="688"/>
                      </a:lnTo>
                      <a:lnTo>
                        <a:pt x="500" y="698"/>
                      </a:lnTo>
                      <a:lnTo>
                        <a:pt x="486" y="709"/>
                      </a:lnTo>
                      <a:lnTo>
                        <a:pt x="473" y="718"/>
                      </a:lnTo>
                      <a:lnTo>
                        <a:pt x="462" y="725"/>
                      </a:lnTo>
                      <a:lnTo>
                        <a:pt x="454" y="729"/>
                      </a:lnTo>
                      <a:lnTo>
                        <a:pt x="450" y="730"/>
                      </a:lnTo>
                      <a:lnTo>
                        <a:pt x="446" y="731"/>
                      </a:lnTo>
                      <a:lnTo>
                        <a:pt x="441" y="732"/>
                      </a:lnTo>
                      <a:lnTo>
                        <a:pt x="435" y="733"/>
                      </a:lnTo>
                      <a:lnTo>
                        <a:pt x="429" y="734"/>
                      </a:lnTo>
                      <a:lnTo>
                        <a:pt x="423" y="735"/>
                      </a:lnTo>
                      <a:lnTo>
                        <a:pt x="416" y="736"/>
                      </a:lnTo>
                      <a:lnTo>
                        <a:pt x="408" y="737"/>
                      </a:lnTo>
                      <a:lnTo>
                        <a:pt x="401" y="739"/>
                      </a:lnTo>
                      <a:lnTo>
                        <a:pt x="393" y="740"/>
                      </a:lnTo>
                      <a:lnTo>
                        <a:pt x="385" y="742"/>
                      </a:lnTo>
                      <a:lnTo>
                        <a:pt x="376" y="744"/>
                      </a:lnTo>
                      <a:lnTo>
                        <a:pt x="368" y="746"/>
                      </a:lnTo>
                      <a:lnTo>
                        <a:pt x="360" y="748"/>
                      </a:lnTo>
                      <a:lnTo>
                        <a:pt x="351" y="751"/>
                      </a:lnTo>
                      <a:lnTo>
                        <a:pt x="343" y="753"/>
                      </a:lnTo>
                      <a:lnTo>
                        <a:pt x="334" y="755"/>
                      </a:lnTo>
                      <a:lnTo>
                        <a:pt x="323" y="757"/>
                      </a:lnTo>
                      <a:lnTo>
                        <a:pt x="311" y="758"/>
                      </a:lnTo>
                      <a:lnTo>
                        <a:pt x="297" y="758"/>
                      </a:lnTo>
                      <a:lnTo>
                        <a:pt x="283" y="757"/>
                      </a:lnTo>
                      <a:lnTo>
                        <a:pt x="268" y="756"/>
                      </a:lnTo>
                      <a:lnTo>
                        <a:pt x="253" y="755"/>
                      </a:lnTo>
                      <a:lnTo>
                        <a:pt x="238" y="753"/>
                      </a:lnTo>
                      <a:lnTo>
                        <a:pt x="223" y="751"/>
                      </a:lnTo>
                      <a:lnTo>
                        <a:pt x="209" y="749"/>
                      </a:lnTo>
                      <a:lnTo>
                        <a:pt x="196" y="747"/>
                      </a:lnTo>
                      <a:lnTo>
                        <a:pt x="184" y="745"/>
                      </a:lnTo>
                      <a:lnTo>
                        <a:pt x="174" y="743"/>
                      </a:lnTo>
                      <a:lnTo>
                        <a:pt x="166" y="740"/>
                      </a:lnTo>
                      <a:lnTo>
                        <a:pt x="160" y="739"/>
                      </a:lnTo>
                      <a:lnTo>
                        <a:pt x="157" y="737"/>
                      </a:lnTo>
                      <a:lnTo>
                        <a:pt x="153" y="735"/>
                      </a:lnTo>
                      <a:lnTo>
                        <a:pt x="149" y="733"/>
                      </a:lnTo>
                      <a:lnTo>
                        <a:pt x="146" y="731"/>
                      </a:lnTo>
                      <a:lnTo>
                        <a:pt x="143" y="729"/>
                      </a:lnTo>
                      <a:lnTo>
                        <a:pt x="140" y="726"/>
                      </a:lnTo>
                      <a:lnTo>
                        <a:pt x="138" y="722"/>
                      </a:lnTo>
                      <a:lnTo>
                        <a:pt x="135" y="717"/>
                      </a:lnTo>
                      <a:lnTo>
                        <a:pt x="133" y="710"/>
                      </a:lnTo>
                      <a:lnTo>
                        <a:pt x="132" y="705"/>
                      </a:lnTo>
                      <a:lnTo>
                        <a:pt x="132" y="702"/>
                      </a:lnTo>
                      <a:lnTo>
                        <a:pt x="134" y="700"/>
                      </a:lnTo>
                      <a:lnTo>
                        <a:pt x="134" y="699"/>
                      </a:lnTo>
                      <a:lnTo>
                        <a:pt x="132" y="698"/>
                      </a:lnTo>
                      <a:lnTo>
                        <a:pt x="128" y="696"/>
                      </a:lnTo>
                      <a:lnTo>
                        <a:pt x="121" y="691"/>
                      </a:lnTo>
                      <a:lnTo>
                        <a:pt x="113" y="686"/>
                      </a:lnTo>
                      <a:lnTo>
                        <a:pt x="107" y="680"/>
                      </a:lnTo>
                      <a:lnTo>
                        <a:pt x="103" y="675"/>
                      </a:lnTo>
                      <a:lnTo>
                        <a:pt x="101" y="669"/>
                      </a:lnTo>
                      <a:lnTo>
                        <a:pt x="99" y="663"/>
                      </a:lnTo>
                      <a:lnTo>
                        <a:pt x="98" y="656"/>
                      </a:lnTo>
                      <a:lnTo>
                        <a:pt x="97" y="649"/>
                      </a:lnTo>
                      <a:lnTo>
                        <a:pt x="96" y="641"/>
                      </a:lnTo>
                      <a:lnTo>
                        <a:pt x="93" y="626"/>
                      </a:lnTo>
                      <a:lnTo>
                        <a:pt x="91" y="612"/>
                      </a:lnTo>
                      <a:lnTo>
                        <a:pt x="90" y="603"/>
                      </a:lnTo>
                      <a:lnTo>
                        <a:pt x="90" y="599"/>
                      </a:lnTo>
                      <a:lnTo>
                        <a:pt x="90" y="598"/>
                      </a:lnTo>
                      <a:lnTo>
                        <a:pt x="87" y="594"/>
                      </a:lnTo>
                      <a:lnTo>
                        <a:pt x="85" y="588"/>
                      </a:lnTo>
                      <a:lnTo>
                        <a:pt x="81" y="581"/>
                      </a:lnTo>
                      <a:lnTo>
                        <a:pt x="77" y="574"/>
                      </a:lnTo>
                      <a:lnTo>
                        <a:pt x="74" y="567"/>
                      </a:lnTo>
                      <a:lnTo>
                        <a:pt x="71" y="561"/>
                      </a:lnTo>
                      <a:lnTo>
                        <a:pt x="69" y="555"/>
                      </a:lnTo>
                      <a:lnTo>
                        <a:pt x="67" y="550"/>
                      </a:lnTo>
                      <a:lnTo>
                        <a:pt x="63" y="541"/>
                      </a:lnTo>
                      <a:lnTo>
                        <a:pt x="58" y="528"/>
                      </a:lnTo>
                      <a:lnTo>
                        <a:pt x="53" y="515"/>
                      </a:lnTo>
                      <a:lnTo>
                        <a:pt x="48" y="499"/>
                      </a:lnTo>
                      <a:lnTo>
                        <a:pt x="44" y="484"/>
                      </a:lnTo>
                      <a:lnTo>
                        <a:pt x="41" y="469"/>
                      </a:lnTo>
                      <a:lnTo>
                        <a:pt x="40" y="455"/>
                      </a:lnTo>
                      <a:lnTo>
                        <a:pt x="41" y="444"/>
                      </a:lnTo>
                      <a:lnTo>
                        <a:pt x="41" y="439"/>
                      </a:lnTo>
                      <a:lnTo>
                        <a:pt x="40" y="437"/>
                      </a:lnTo>
                      <a:lnTo>
                        <a:pt x="0" y="198"/>
                      </a:lnTo>
                      <a:lnTo>
                        <a:pt x="10" y="145"/>
                      </a:lnTo>
                      <a:lnTo>
                        <a:pt x="54" y="124"/>
                      </a:lnTo>
                      <a:lnTo>
                        <a:pt x="55" y="124"/>
                      </a:lnTo>
                      <a:lnTo>
                        <a:pt x="59" y="121"/>
                      </a:lnTo>
                      <a:lnTo>
                        <a:pt x="66" y="118"/>
                      </a:lnTo>
                      <a:lnTo>
                        <a:pt x="74" y="113"/>
                      </a:lnTo>
                      <a:lnTo>
                        <a:pt x="83" y="108"/>
                      </a:lnTo>
                      <a:lnTo>
                        <a:pt x="94" y="102"/>
                      </a:lnTo>
                      <a:lnTo>
                        <a:pt x="106" y="96"/>
                      </a:lnTo>
                      <a:lnTo>
                        <a:pt x="118" y="89"/>
                      </a:lnTo>
                      <a:lnTo>
                        <a:pt x="130" y="82"/>
                      </a:lnTo>
                      <a:lnTo>
                        <a:pt x="143" y="76"/>
                      </a:lnTo>
                      <a:lnTo>
                        <a:pt x="154" y="69"/>
                      </a:lnTo>
                      <a:lnTo>
                        <a:pt x="165" y="64"/>
                      </a:lnTo>
                      <a:lnTo>
                        <a:pt x="175" y="59"/>
                      </a:lnTo>
                      <a:lnTo>
                        <a:pt x="184" y="55"/>
                      </a:lnTo>
                      <a:lnTo>
                        <a:pt x="190" y="52"/>
                      </a:lnTo>
                      <a:lnTo>
                        <a:pt x="195" y="50"/>
                      </a:lnTo>
                      <a:lnTo>
                        <a:pt x="200" y="48"/>
                      </a:lnTo>
                      <a:lnTo>
                        <a:pt x="205" y="46"/>
                      </a:lnTo>
                      <a:lnTo>
                        <a:pt x="210" y="44"/>
                      </a:lnTo>
                      <a:lnTo>
                        <a:pt x="213" y="41"/>
                      </a:lnTo>
                      <a:lnTo>
                        <a:pt x="216" y="38"/>
                      </a:lnTo>
                      <a:lnTo>
                        <a:pt x="218" y="36"/>
                      </a:lnTo>
                      <a:lnTo>
                        <a:pt x="219" y="35"/>
                      </a:lnTo>
                      <a:lnTo>
                        <a:pt x="219" y="34"/>
                      </a:lnTo>
                      <a:lnTo>
                        <a:pt x="237" y="0"/>
                      </a:lnTo>
                      <a:lnTo>
                        <a:pt x="238" y="0"/>
                      </a:lnTo>
                      <a:lnTo>
                        <a:pt x="241" y="0"/>
                      </a:lnTo>
                      <a:lnTo>
                        <a:pt x="246" y="0"/>
                      </a:lnTo>
                      <a:lnTo>
                        <a:pt x="253" y="0"/>
                      </a:lnTo>
                      <a:lnTo>
                        <a:pt x="262" y="2"/>
                      </a:lnTo>
                      <a:lnTo>
                        <a:pt x="272" y="3"/>
                      </a:lnTo>
                      <a:lnTo>
                        <a:pt x="283" y="4"/>
                      </a:lnTo>
                      <a:lnTo>
                        <a:pt x="294" y="6"/>
                      </a:lnTo>
                      <a:lnTo>
                        <a:pt x="306" y="9"/>
                      </a:lnTo>
                      <a:lnTo>
                        <a:pt x="319" y="12"/>
                      </a:lnTo>
                      <a:lnTo>
                        <a:pt x="332" y="16"/>
                      </a:lnTo>
                      <a:lnTo>
                        <a:pt x="344" y="21"/>
                      </a:lnTo>
                      <a:lnTo>
                        <a:pt x="356" y="27"/>
                      </a:lnTo>
                      <a:lnTo>
                        <a:pt x="368" y="34"/>
                      </a:lnTo>
                      <a:lnTo>
                        <a:pt x="379" y="41"/>
                      </a:lnTo>
                      <a:lnTo>
                        <a:pt x="389" y="50"/>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54" name="Freeform 333"/>
                <p:cNvSpPr>
                  <a:spLocks/>
                </p:cNvSpPr>
                <p:nvPr/>
              </p:nvSpPr>
              <p:spPr bwMode="auto">
                <a:xfrm>
                  <a:off x="2730" y="1370"/>
                  <a:ext cx="66" cy="57"/>
                </a:xfrm>
                <a:custGeom>
                  <a:avLst/>
                  <a:gdLst>
                    <a:gd name="T0" fmla="*/ 0 w 256"/>
                    <a:gd name="T1" fmla="*/ 0 h 194"/>
                    <a:gd name="T2" fmla="*/ 0 w 256"/>
                    <a:gd name="T3" fmla="*/ 0 h 194"/>
                    <a:gd name="T4" fmla="*/ 0 w 256"/>
                    <a:gd name="T5" fmla="*/ 0 h 194"/>
                    <a:gd name="T6" fmla="*/ 0 w 256"/>
                    <a:gd name="T7" fmla="*/ 0 h 194"/>
                    <a:gd name="T8" fmla="*/ 0 w 256"/>
                    <a:gd name="T9" fmla="*/ 0 h 194"/>
                    <a:gd name="T10" fmla="*/ 0 w 256"/>
                    <a:gd name="T11" fmla="*/ 0 h 194"/>
                    <a:gd name="T12" fmla="*/ 0 w 256"/>
                    <a:gd name="T13" fmla="*/ 0 h 194"/>
                    <a:gd name="T14" fmla="*/ 0 w 256"/>
                    <a:gd name="T15" fmla="*/ 0 h 194"/>
                    <a:gd name="T16" fmla="*/ 0 w 256"/>
                    <a:gd name="T17" fmla="*/ 0 h 194"/>
                    <a:gd name="T18" fmla="*/ 0 w 256"/>
                    <a:gd name="T19" fmla="*/ 0 h 194"/>
                    <a:gd name="T20" fmla="*/ 0 w 256"/>
                    <a:gd name="T21" fmla="*/ 0 h 194"/>
                    <a:gd name="T22" fmla="*/ 0 w 256"/>
                    <a:gd name="T23" fmla="*/ 0 h 194"/>
                    <a:gd name="T24" fmla="*/ 0 w 256"/>
                    <a:gd name="T25" fmla="*/ 0 h 194"/>
                    <a:gd name="T26" fmla="*/ 0 w 256"/>
                    <a:gd name="T27" fmla="*/ 0 h 194"/>
                    <a:gd name="T28" fmla="*/ 0 w 256"/>
                    <a:gd name="T29" fmla="*/ 0 h 194"/>
                    <a:gd name="T30" fmla="*/ 0 w 256"/>
                    <a:gd name="T31" fmla="*/ 0 h 194"/>
                    <a:gd name="T32" fmla="*/ 0 w 256"/>
                    <a:gd name="T33" fmla="*/ 0 h 194"/>
                    <a:gd name="T34" fmla="*/ 0 w 256"/>
                    <a:gd name="T35" fmla="*/ 0 h 194"/>
                    <a:gd name="T36" fmla="*/ 0 w 256"/>
                    <a:gd name="T37" fmla="*/ 0 h 194"/>
                    <a:gd name="T38" fmla="*/ 0 w 256"/>
                    <a:gd name="T39" fmla="*/ 0 h 194"/>
                    <a:gd name="T40" fmla="*/ 0 w 256"/>
                    <a:gd name="T41" fmla="*/ 0 h 194"/>
                    <a:gd name="T42" fmla="*/ 0 w 256"/>
                    <a:gd name="T43" fmla="*/ 0 h 194"/>
                    <a:gd name="T44" fmla="*/ 0 w 256"/>
                    <a:gd name="T45" fmla="*/ 0 h 194"/>
                    <a:gd name="T46" fmla="*/ 0 w 256"/>
                    <a:gd name="T47" fmla="*/ 0 h 194"/>
                    <a:gd name="T48" fmla="*/ 0 w 256"/>
                    <a:gd name="T49" fmla="*/ 0 h 194"/>
                    <a:gd name="T50" fmla="*/ 0 w 256"/>
                    <a:gd name="T51" fmla="*/ 0 h 194"/>
                    <a:gd name="T52" fmla="*/ 0 w 256"/>
                    <a:gd name="T53" fmla="*/ 0 h 194"/>
                    <a:gd name="T54" fmla="*/ 0 w 256"/>
                    <a:gd name="T55" fmla="*/ 0 h 194"/>
                    <a:gd name="T56" fmla="*/ 0 w 256"/>
                    <a:gd name="T57" fmla="*/ 0 h 194"/>
                    <a:gd name="T58" fmla="*/ 0 w 256"/>
                    <a:gd name="T59" fmla="*/ 0 h 194"/>
                    <a:gd name="T60" fmla="*/ 0 w 256"/>
                    <a:gd name="T61" fmla="*/ 0 h 194"/>
                    <a:gd name="T62" fmla="*/ 0 w 256"/>
                    <a:gd name="T63" fmla="*/ 0 h 194"/>
                    <a:gd name="T64" fmla="*/ 0 w 256"/>
                    <a:gd name="T65" fmla="*/ 0 h 194"/>
                    <a:gd name="T66" fmla="*/ 0 w 256"/>
                    <a:gd name="T67" fmla="*/ 0 h 194"/>
                    <a:gd name="T68" fmla="*/ 0 w 256"/>
                    <a:gd name="T69" fmla="*/ 0 h 194"/>
                    <a:gd name="T70" fmla="*/ 0 w 256"/>
                    <a:gd name="T71" fmla="*/ 0 h 194"/>
                    <a:gd name="T72" fmla="*/ 0 w 256"/>
                    <a:gd name="T73" fmla="*/ 0 h 194"/>
                    <a:gd name="T74" fmla="*/ 0 w 256"/>
                    <a:gd name="T75" fmla="*/ 0 h 194"/>
                    <a:gd name="T76" fmla="*/ 0 w 256"/>
                    <a:gd name="T77" fmla="*/ 0 h 194"/>
                    <a:gd name="T78" fmla="*/ 0 w 256"/>
                    <a:gd name="T79" fmla="*/ 0 h 194"/>
                    <a:gd name="T80" fmla="*/ 0 w 256"/>
                    <a:gd name="T81" fmla="*/ 0 h 194"/>
                    <a:gd name="T82" fmla="*/ 0 w 256"/>
                    <a:gd name="T83" fmla="*/ 0 h 194"/>
                    <a:gd name="T84" fmla="*/ 0 w 256"/>
                    <a:gd name="T85" fmla="*/ 0 h 1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6"/>
                    <a:gd name="T130" fmla="*/ 0 h 194"/>
                    <a:gd name="T131" fmla="*/ 256 w 256"/>
                    <a:gd name="T132" fmla="*/ 194 h 1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6" h="194">
                      <a:moveTo>
                        <a:pt x="234" y="149"/>
                      </a:moveTo>
                      <a:lnTo>
                        <a:pt x="242" y="144"/>
                      </a:lnTo>
                      <a:lnTo>
                        <a:pt x="243" y="140"/>
                      </a:lnTo>
                      <a:lnTo>
                        <a:pt x="245" y="132"/>
                      </a:lnTo>
                      <a:lnTo>
                        <a:pt x="248" y="121"/>
                      </a:lnTo>
                      <a:lnTo>
                        <a:pt x="249" y="113"/>
                      </a:lnTo>
                      <a:lnTo>
                        <a:pt x="251" y="104"/>
                      </a:lnTo>
                      <a:lnTo>
                        <a:pt x="253" y="96"/>
                      </a:lnTo>
                      <a:lnTo>
                        <a:pt x="256" y="90"/>
                      </a:lnTo>
                      <a:lnTo>
                        <a:pt x="256" y="88"/>
                      </a:lnTo>
                      <a:lnTo>
                        <a:pt x="256" y="86"/>
                      </a:lnTo>
                      <a:lnTo>
                        <a:pt x="256" y="82"/>
                      </a:lnTo>
                      <a:lnTo>
                        <a:pt x="256" y="76"/>
                      </a:lnTo>
                      <a:lnTo>
                        <a:pt x="253" y="68"/>
                      </a:lnTo>
                      <a:lnTo>
                        <a:pt x="249" y="59"/>
                      </a:lnTo>
                      <a:lnTo>
                        <a:pt x="242" y="50"/>
                      </a:lnTo>
                      <a:lnTo>
                        <a:pt x="232" y="41"/>
                      </a:lnTo>
                      <a:lnTo>
                        <a:pt x="218" y="33"/>
                      </a:lnTo>
                      <a:lnTo>
                        <a:pt x="204" y="26"/>
                      </a:lnTo>
                      <a:lnTo>
                        <a:pt x="194" y="20"/>
                      </a:lnTo>
                      <a:lnTo>
                        <a:pt x="185" y="15"/>
                      </a:lnTo>
                      <a:lnTo>
                        <a:pt x="180" y="10"/>
                      </a:lnTo>
                      <a:lnTo>
                        <a:pt x="176" y="7"/>
                      </a:lnTo>
                      <a:lnTo>
                        <a:pt x="173" y="4"/>
                      </a:lnTo>
                      <a:lnTo>
                        <a:pt x="172" y="3"/>
                      </a:lnTo>
                      <a:lnTo>
                        <a:pt x="170" y="2"/>
                      </a:lnTo>
                      <a:lnTo>
                        <a:pt x="164" y="1"/>
                      </a:lnTo>
                      <a:lnTo>
                        <a:pt x="156" y="0"/>
                      </a:lnTo>
                      <a:lnTo>
                        <a:pt x="146" y="0"/>
                      </a:lnTo>
                      <a:lnTo>
                        <a:pt x="134" y="0"/>
                      </a:lnTo>
                      <a:lnTo>
                        <a:pt x="122" y="1"/>
                      </a:lnTo>
                      <a:lnTo>
                        <a:pt x="109" y="4"/>
                      </a:lnTo>
                      <a:lnTo>
                        <a:pt x="99" y="9"/>
                      </a:lnTo>
                      <a:lnTo>
                        <a:pt x="90" y="14"/>
                      </a:lnTo>
                      <a:lnTo>
                        <a:pt x="82" y="19"/>
                      </a:lnTo>
                      <a:lnTo>
                        <a:pt x="72" y="24"/>
                      </a:lnTo>
                      <a:lnTo>
                        <a:pt x="63" y="28"/>
                      </a:lnTo>
                      <a:lnTo>
                        <a:pt x="54" y="33"/>
                      </a:lnTo>
                      <a:lnTo>
                        <a:pt x="46" y="37"/>
                      </a:lnTo>
                      <a:lnTo>
                        <a:pt x="39" y="39"/>
                      </a:lnTo>
                      <a:lnTo>
                        <a:pt x="35" y="41"/>
                      </a:lnTo>
                      <a:lnTo>
                        <a:pt x="32" y="43"/>
                      </a:lnTo>
                      <a:lnTo>
                        <a:pt x="28" y="46"/>
                      </a:lnTo>
                      <a:lnTo>
                        <a:pt x="24" y="50"/>
                      </a:lnTo>
                      <a:lnTo>
                        <a:pt x="20" y="55"/>
                      </a:lnTo>
                      <a:lnTo>
                        <a:pt x="16" y="60"/>
                      </a:lnTo>
                      <a:lnTo>
                        <a:pt x="12" y="66"/>
                      </a:lnTo>
                      <a:lnTo>
                        <a:pt x="8" y="72"/>
                      </a:lnTo>
                      <a:lnTo>
                        <a:pt x="6" y="77"/>
                      </a:lnTo>
                      <a:lnTo>
                        <a:pt x="4" y="87"/>
                      </a:lnTo>
                      <a:lnTo>
                        <a:pt x="3" y="98"/>
                      </a:lnTo>
                      <a:lnTo>
                        <a:pt x="4" y="106"/>
                      </a:lnTo>
                      <a:lnTo>
                        <a:pt x="4" y="109"/>
                      </a:lnTo>
                      <a:lnTo>
                        <a:pt x="4" y="111"/>
                      </a:lnTo>
                      <a:lnTo>
                        <a:pt x="3" y="117"/>
                      </a:lnTo>
                      <a:lnTo>
                        <a:pt x="2" y="125"/>
                      </a:lnTo>
                      <a:lnTo>
                        <a:pt x="0" y="135"/>
                      </a:lnTo>
                      <a:lnTo>
                        <a:pt x="0" y="146"/>
                      </a:lnTo>
                      <a:lnTo>
                        <a:pt x="4" y="156"/>
                      </a:lnTo>
                      <a:lnTo>
                        <a:pt x="7" y="164"/>
                      </a:lnTo>
                      <a:lnTo>
                        <a:pt x="9" y="167"/>
                      </a:lnTo>
                      <a:lnTo>
                        <a:pt x="23" y="186"/>
                      </a:lnTo>
                      <a:lnTo>
                        <a:pt x="24" y="186"/>
                      </a:lnTo>
                      <a:lnTo>
                        <a:pt x="25" y="187"/>
                      </a:lnTo>
                      <a:lnTo>
                        <a:pt x="28" y="189"/>
                      </a:lnTo>
                      <a:lnTo>
                        <a:pt x="32" y="191"/>
                      </a:lnTo>
                      <a:lnTo>
                        <a:pt x="36" y="193"/>
                      </a:lnTo>
                      <a:lnTo>
                        <a:pt x="42" y="194"/>
                      </a:lnTo>
                      <a:lnTo>
                        <a:pt x="48" y="194"/>
                      </a:lnTo>
                      <a:lnTo>
                        <a:pt x="55" y="193"/>
                      </a:lnTo>
                      <a:lnTo>
                        <a:pt x="60" y="191"/>
                      </a:lnTo>
                      <a:lnTo>
                        <a:pt x="68" y="189"/>
                      </a:lnTo>
                      <a:lnTo>
                        <a:pt x="78" y="187"/>
                      </a:lnTo>
                      <a:lnTo>
                        <a:pt x="91" y="183"/>
                      </a:lnTo>
                      <a:lnTo>
                        <a:pt x="105" y="180"/>
                      </a:lnTo>
                      <a:lnTo>
                        <a:pt x="120" y="176"/>
                      </a:lnTo>
                      <a:lnTo>
                        <a:pt x="136" y="172"/>
                      </a:lnTo>
                      <a:lnTo>
                        <a:pt x="151" y="169"/>
                      </a:lnTo>
                      <a:lnTo>
                        <a:pt x="168" y="165"/>
                      </a:lnTo>
                      <a:lnTo>
                        <a:pt x="183" y="161"/>
                      </a:lnTo>
                      <a:lnTo>
                        <a:pt x="196" y="158"/>
                      </a:lnTo>
                      <a:lnTo>
                        <a:pt x="209" y="155"/>
                      </a:lnTo>
                      <a:lnTo>
                        <a:pt x="219" y="152"/>
                      </a:lnTo>
                      <a:lnTo>
                        <a:pt x="227" y="151"/>
                      </a:lnTo>
                      <a:lnTo>
                        <a:pt x="233" y="149"/>
                      </a:lnTo>
                      <a:lnTo>
                        <a:pt x="234" y="149"/>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55" name="Freeform 334"/>
                <p:cNvSpPr>
                  <a:spLocks/>
                </p:cNvSpPr>
                <p:nvPr/>
              </p:nvSpPr>
              <p:spPr bwMode="auto">
                <a:xfrm>
                  <a:off x="2731" y="1383"/>
                  <a:ext cx="62" cy="84"/>
                </a:xfrm>
                <a:custGeom>
                  <a:avLst/>
                  <a:gdLst>
                    <a:gd name="T0" fmla="*/ 0 w 240"/>
                    <a:gd name="T1" fmla="*/ 0 h 284"/>
                    <a:gd name="T2" fmla="*/ 0 w 240"/>
                    <a:gd name="T3" fmla="*/ 0 h 284"/>
                    <a:gd name="T4" fmla="*/ 0 w 240"/>
                    <a:gd name="T5" fmla="*/ 0 h 284"/>
                    <a:gd name="T6" fmla="*/ 0 w 240"/>
                    <a:gd name="T7" fmla="*/ 0 h 284"/>
                    <a:gd name="T8" fmla="*/ 0 w 240"/>
                    <a:gd name="T9" fmla="*/ 0 h 284"/>
                    <a:gd name="T10" fmla="*/ 0 w 240"/>
                    <a:gd name="T11" fmla="*/ 0 h 284"/>
                    <a:gd name="T12" fmla="*/ 0 w 240"/>
                    <a:gd name="T13" fmla="*/ 0 h 284"/>
                    <a:gd name="T14" fmla="*/ 0 w 240"/>
                    <a:gd name="T15" fmla="*/ 0 h 284"/>
                    <a:gd name="T16" fmla="*/ 0 w 240"/>
                    <a:gd name="T17" fmla="*/ 0 h 284"/>
                    <a:gd name="T18" fmla="*/ 0 w 240"/>
                    <a:gd name="T19" fmla="*/ 0 h 284"/>
                    <a:gd name="T20" fmla="*/ 0 w 240"/>
                    <a:gd name="T21" fmla="*/ 0 h 284"/>
                    <a:gd name="T22" fmla="*/ 0 w 240"/>
                    <a:gd name="T23" fmla="*/ 0 h 284"/>
                    <a:gd name="T24" fmla="*/ 0 w 240"/>
                    <a:gd name="T25" fmla="*/ 0 h 284"/>
                    <a:gd name="T26" fmla="*/ 0 w 240"/>
                    <a:gd name="T27" fmla="*/ 0 h 284"/>
                    <a:gd name="T28" fmla="*/ 0 w 240"/>
                    <a:gd name="T29" fmla="*/ 0 h 284"/>
                    <a:gd name="T30" fmla="*/ 0 w 240"/>
                    <a:gd name="T31" fmla="*/ 0 h 284"/>
                    <a:gd name="T32" fmla="*/ 0 w 240"/>
                    <a:gd name="T33" fmla="*/ 0 h 284"/>
                    <a:gd name="T34" fmla="*/ 0 w 240"/>
                    <a:gd name="T35" fmla="*/ 0 h 284"/>
                    <a:gd name="T36" fmla="*/ 0 w 240"/>
                    <a:gd name="T37" fmla="*/ 0 h 284"/>
                    <a:gd name="T38" fmla="*/ 0 w 240"/>
                    <a:gd name="T39" fmla="*/ 0 h 284"/>
                    <a:gd name="T40" fmla="*/ 0 w 240"/>
                    <a:gd name="T41" fmla="*/ 0 h 284"/>
                    <a:gd name="T42" fmla="*/ 0 w 240"/>
                    <a:gd name="T43" fmla="*/ 0 h 284"/>
                    <a:gd name="T44" fmla="*/ 0 w 240"/>
                    <a:gd name="T45" fmla="*/ 0 h 284"/>
                    <a:gd name="T46" fmla="*/ 0 w 240"/>
                    <a:gd name="T47" fmla="*/ 0 h 284"/>
                    <a:gd name="T48" fmla="*/ 0 w 240"/>
                    <a:gd name="T49" fmla="*/ 0 h 284"/>
                    <a:gd name="T50" fmla="*/ 0 w 240"/>
                    <a:gd name="T51" fmla="*/ 0 h 284"/>
                    <a:gd name="T52" fmla="*/ 0 w 240"/>
                    <a:gd name="T53" fmla="*/ 0 h 284"/>
                    <a:gd name="T54" fmla="*/ 0 w 240"/>
                    <a:gd name="T55" fmla="*/ 0 h 284"/>
                    <a:gd name="T56" fmla="*/ 0 w 240"/>
                    <a:gd name="T57" fmla="*/ 0 h 284"/>
                    <a:gd name="T58" fmla="*/ 0 w 240"/>
                    <a:gd name="T59" fmla="*/ 0 h 284"/>
                    <a:gd name="T60" fmla="*/ 0 w 240"/>
                    <a:gd name="T61" fmla="*/ 0 h 284"/>
                    <a:gd name="T62" fmla="*/ 0 w 240"/>
                    <a:gd name="T63" fmla="*/ 0 h 284"/>
                    <a:gd name="T64" fmla="*/ 0 w 240"/>
                    <a:gd name="T65" fmla="*/ 0 h 284"/>
                    <a:gd name="T66" fmla="*/ 0 w 240"/>
                    <a:gd name="T67" fmla="*/ 0 h 284"/>
                    <a:gd name="T68" fmla="*/ 0 w 240"/>
                    <a:gd name="T69" fmla="*/ 0 h 284"/>
                    <a:gd name="T70" fmla="*/ 0 w 240"/>
                    <a:gd name="T71" fmla="*/ 0 h 284"/>
                    <a:gd name="T72" fmla="*/ 0 w 240"/>
                    <a:gd name="T73" fmla="*/ 0 h 284"/>
                    <a:gd name="T74" fmla="*/ 0 w 240"/>
                    <a:gd name="T75" fmla="*/ 0 h 284"/>
                    <a:gd name="T76" fmla="*/ 0 w 240"/>
                    <a:gd name="T77" fmla="*/ 0 h 284"/>
                    <a:gd name="T78" fmla="*/ 0 w 240"/>
                    <a:gd name="T79" fmla="*/ 0 h 284"/>
                    <a:gd name="T80" fmla="*/ 0 w 240"/>
                    <a:gd name="T81" fmla="*/ 0 h 284"/>
                    <a:gd name="T82" fmla="*/ 0 w 240"/>
                    <a:gd name="T83" fmla="*/ 0 h 284"/>
                    <a:gd name="T84" fmla="*/ 0 w 240"/>
                    <a:gd name="T85" fmla="*/ 0 h 284"/>
                    <a:gd name="T86" fmla="*/ 0 w 240"/>
                    <a:gd name="T87" fmla="*/ 0 h 284"/>
                    <a:gd name="T88" fmla="*/ 0 w 240"/>
                    <a:gd name="T89" fmla="*/ 0 h 2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0"/>
                    <a:gd name="T136" fmla="*/ 0 h 284"/>
                    <a:gd name="T137" fmla="*/ 240 w 240"/>
                    <a:gd name="T138" fmla="*/ 284 h 2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0" h="284">
                      <a:moveTo>
                        <a:pt x="223" y="22"/>
                      </a:moveTo>
                      <a:lnTo>
                        <a:pt x="225" y="24"/>
                      </a:lnTo>
                      <a:lnTo>
                        <a:pt x="229" y="30"/>
                      </a:lnTo>
                      <a:lnTo>
                        <a:pt x="233" y="40"/>
                      </a:lnTo>
                      <a:lnTo>
                        <a:pt x="234" y="55"/>
                      </a:lnTo>
                      <a:lnTo>
                        <a:pt x="234" y="73"/>
                      </a:lnTo>
                      <a:lnTo>
                        <a:pt x="235" y="89"/>
                      </a:lnTo>
                      <a:lnTo>
                        <a:pt x="235" y="100"/>
                      </a:lnTo>
                      <a:lnTo>
                        <a:pt x="235" y="105"/>
                      </a:lnTo>
                      <a:lnTo>
                        <a:pt x="236" y="111"/>
                      </a:lnTo>
                      <a:lnTo>
                        <a:pt x="238" y="125"/>
                      </a:lnTo>
                      <a:lnTo>
                        <a:pt x="239" y="141"/>
                      </a:lnTo>
                      <a:lnTo>
                        <a:pt x="240" y="151"/>
                      </a:lnTo>
                      <a:lnTo>
                        <a:pt x="239" y="156"/>
                      </a:lnTo>
                      <a:lnTo>
                        <a:pt x="237" y="165"/>
                      </a:lnTo>
                      <a:lnTo>
                        <a:pt x="234" y="176"/>
                      </a:lnTo>
                      <a:lnTo>
                        <a:pt x="231" y="189"/>
                      </a:lnTo>
                      <a:lnTo>
                        <a:pt x="227" y="202"/>
                      </a:lnTo>
                      <a:lnTo>
                        <a:pt x="223" y="214"/>
                      </a:lnTo>
                      <a:lnTo>
                        <a:pt x="219" y="224"/>
                      </a:lnTo>
                      <a:lnTo>
                        <a:pt x="216" y="231"/>
                      </a:lnTo>
                      <a:lnTo>
                        <a:pt x="213" y="236"/>
                      </a:lnTo>
                      <a:lnTo>
                        <a:pt x="209" y="242"/>
                      </a:lnTo>
                      <a:lnTo>
                        <a:pt x="207" y="248"/>
                      </a:lnTo>
                      <a:lnTo>
                        <a:pt x="204" y="255"/>
                      </a:lnTo>
                      <a:lnTo>
                        <a:pt x="201" y="260"/>
                      </a:lnTo>
                      <a:lnTo>
                        <a:pt x="199" y="264"/>
                      </a:lnTo>
                      <a:lnTo>
                        <a:pt x="197" y="267"/>
                      </a:lnTo>
                      <a:lnTo>
                        <a:pt x="197" y="268"/>
                      </a:lnTo>
                      <a:lnTo>
                        <a:pt x="196" y="268"/>
                      </a:lnTo>
                      <a:lnTo>
                        <a:pt x="193" y="270"/>
                      </a:lnTo>
                      <a:lnTo>
                        <a:pt x="190" y="272"/>
                      </a:lnTo>
                      <a:lnTo>
                        <a:pt x="186" y="275"/>
                      </a:lnTo>
                      <a:lnTo>
                        <a:pt x="181" y="278"/>
                      </a:lnTo>
                      <a:lnTo>
                        <a:pt x="176" y="281"/>
                      </a:lnTo>
                      <a:lnTo>
                        <a:pt x="171" y="283"/>
                      </a:lnTo>
                      <a:lnTo>
                        <a:pt x="166" y="284"/>
                      </a:lnTo>
                      <a:lnTo>
                        <a:pt x="162" y="284"/>
                      </a:lnTo>
                      <a:lnTo>
                        <a:pt x="157" y="284"/>
                      </a:lnTo>
                      <a:lnTo>
                        <a:pt x="151" y="284"/>
                      </a:lnTo>
                      <a:lnTo>
                        <a:pt x="146" y="284"/>
                      </a:lnTo>
                      <a:lnTo>
                        <a:pt x="140" y="283"/>
                      </a:lnTo>
                      <a:lnTo>
                        <a:pt x="134" y="283"/>
                      </a:lnTo>
                      <a:lnTo>
                        <a:pt x="128" y="282"/>
                      </a:lnTo>
                      <a:lnTo>
                        <a:pt x="123" y="282"/>
                      </a:lnTo>
                      <a:lnTo>
                        <a:pt x="118" y="280"/>
                      </a:lnTo>
                      <a:lnTo>
                        <a:pt x="113" y="279"/>
                      </a:lnTo>
                      <a:lnTo>
                        <a:pt x="107" y="277"/>
                      </a:lnTo>
                      <a:lnTo>
                        <a:pt x="101" y="274"/>
                      </a:lnTo>
                      <a:lnTo>
                        <a:pt x="95" y="271"/>
                      </a:lnTo>
                      <a:lnTo>
                        <a:pt x="89" y="268"/>
                      </a:lnTo>
                      <a:lnTo>
                        <a:pt x="82" y="264"/>
                      </a:lnTo>
                      <a:lnTo>
                        <a:pt x="75" y="260"/>
                      </a:lnTo>
                      <a:lnTo>
                        <a:pt x="68" y="255"/>
                      </a:lnTo>
                      <a:lnTo>
                        <a:pt x="62" y="251"/>
                      </a:lnTo>
                      <a:lnTo>
                        <a:pt x="58" y="246"/>
                      </a:lnTo>
                      <a:lnTo>
                        <a:pt x="53" y="241"/>
                      </a:lnTo>
                      <a:lnTo>
                        <a:pt x="50" y="236"/>
                      </a:lnTo>
                      <a:lnTo>
                        <a:pt x="47" y="232"/>
                      </a:lnTo>
                      <a:lnTo>
                        <a:pt x="45" y="228"/>
                      </a:lnTo>
                      <a:lnTo>
                        <a:pt x="43" y="225"/>
                      </a:lnTo>
                      <a:lnTo>
                        <a:pt x="39" y="219"/>
                      </a:lnTo>
                      <a:lnTo>
                        <a:pt x="36" y="213"/>
                      </a:lnTo>
                      <a:lnTo>
                        <a:pt x="34" y="208"/>
                      </a:lnTo>
                      <a:lnTo>
                        <a:pt x="34" y="207"/>
                      </a:lnTo>
                      <a:lnTo>
                        <a:pt x="28" y="188"/>
                      </a:lnTo>
                      <a:lnTo>
                        <a:pt x="25" y="188"/>
                      </a:lnTo>
                      <a:lnTo>
                        <a:pt x="22" y="188"/>
                      </a:lnTo>
                      <a:lnTo>
                        <a:pt x="19" y="187"/>
                      </a:lnTo>
                      <a:lnTo>
                        <a:pt x="15" y="184"/>
                      </a:lnTo>
                      <a:lnTo>
                        <a:pt x="11" y="180"/>
                      </a:lnTo>
                      <a:lnTo>
                        <a:pt x="8" y="174"/>
                      </a:lnTo>
                      <a:lnTo>
                        <a:pt x="5" y="165"/>
                      </a:lnTo>
                      <a:lnTo>
                        <a:pt x="2" y="145"/>
                      </a:lnTo>
                      <a:lnTo>
                        <a:pt x="0" y="129"/>
                      </a:lnTo>
                      <a:lnTo>
                        <a:pt x="2" y="118"/>
                      </a:lnTo>
                      <a:lnTo>
                        <a:pt x="7" y="112"/>
                      </a:lnTo>
                      <a:lnTo>
                        <a:pt x="11" y="111"/>
                      </a:lnTo>
                      <a:lnTo>
                        <a:pt x="14" y="111"/>
                      </a:lnTo>
                      <a:lnTo>
                        <a:pt x="17" y="111"/>
                      </a:lnTo>
                      <a:lnTo>
                        <a:pt x="20" y="111"/>
                      </a:lnTo>
                      <a:lnTo>
                        <a:pt x="22" y="112"/>
                      </a:lnTo>
                      <a:lnTo>
                        <a:pt x="25" y="114"/>
                      </a:lnTo>
                      <a:lnTo>
                        <a:pt x="26" y="116"/>
                      </a:lnTo>
                      <a:lnTo>
                        <a:pt x="28" y="120"/>
                      </a:lnTo>
                      <a:lnTo>
                        <a:pt x="29" y="126"/>
                      </a:lnTo>
                      <a:lnTo>
                        <a:pt x="30" y="129"/>
                      </a:lnTo>
                      <a:lnTo>
                        <a:pt x="30" y="130"/>
                      </a:lnTo>
                      <a:lnTo>
                        <a:pt x="31" y="132"/>
                      </a:lnTo>
                      <a:lnTo>
                        <a:pt x="33" y="136"/>
                      </a:lnTo>
                      <a:lnTo>
                        <a:pt x="36" y="138"/>
                      </a:lnTo>
                      <a:lnTo>
                        <a:pt x="40" y="132"/>
                      </a:lnTo>
                      <a:lnTo>
                        <a:pt x="42" y="126"/>
                      </a:lnTo>
                      <a:lnTo>
                        <a:pt x="44" y="119"/>
                      </a:lnTo>
                      <a:lnTo>
                        <a:pt x="47" y="111"/>
                      </a:lnTo>
                      <a:lnTo>
                        <a:pt x="50" y="102"/>
                      </a:lnTo>
                      <a:lnTo>
                        <a:pt x="53" y="94"/>
                      </a:lnTo>
                      <a:lnTo>
                        <a:pt x="56" y="88"/>
                      </a:lnTo>
                      <a:lnTo>
                        <a:pt x="59" y="82"/>
                      </a:lnTo>
                      <a:lnTo>
                        <a:pt x="61" y="79"/>
                      </a:lnTo>
                      <a:lnTo>
                        <a:pt x="62" y="71"/>
                      </a:lnTo>
                      <a:lnTo>
                        <a:pt x="60" y="59"/>
                      </a:lnTo>
                      <a:lnTo>
                        <a:pt x="57" y="47"/>
                      </a:lnTo>
                      <a:lnTo>
                        <a:pt x="57" y="39"/>
                      </a:lnTo>
                      <a:lnTo>
                        <a:pt x="63" y="30"/>
                      </a:lnTo>
                      <a:lnTo>
                        <a:pt x="69" y="21"/>
                      </a:lnTo>
                      <a:lnTo>
                        <a:pt x="75" y="15"/>
                      </a:lnTo>
                      <a:lnTo>
                        <a:pt x="82" y="9"/>
                      </a:lnTo>
                      <a:lnTo>
                        <a:pt x="88" y="5"/>
                      </a:lnTo>
                      <a:lnTo>
                        <a:pt x="94" y="2"/>
                      </a:lnTo>
                      <a:lnTo>
                        <a:pt x="101" y="1"/>
                      </a:lnTo>
                      <a:lnTo>
                        <a:pt x="107" y="0"/>
                      </a:lnTo>
                      <a:lnTo>
                        <a:pt x="113" y="0"/>
                      </a:lnTo>
                      <a:lnTo>
                        <a:pt x="119" y="1"/>
                      </a:lnTo>
                      <a:lnTo>
                        <a:pt x="125" y="1"/>
                      </a:lnTo>
                      <a:lnTo>
                        <a:pt x="131" y="2"/>
                      </a:lnTo>
                      <a:lnTo>
                        <a:pt x="136" y="3"/>
                      </a:lnTo>
                      <a:lnTo>
                        <a:pt x="140" y="5"/>
                      </a:lnTo>
                      <a:lnTo>
                        <a:pt x="145" y="8"/>
                      </a:lnTo>
                      <a:lnTo>
                        <a:pt x="149" y="12"/>
                      </a:lnTo>
                      <a:lnTo>
                        <a:pt x="153" y="14"/>
                      </a:lnTo>
                      <a:lnTo>
                        <a:pt x="158" y="17"/>
                      </a:lnTo>
                      <a:lnTo>
                        <a:pt x="163" y="18"/>
                      </a:lnTo>
                      <a:lnTo>
                        <a:pt x="168" y="18"/>
                      </a:lnTo>
                      <a:lnTo>
                        <a:pt x="174" y="18"/>
                      </a:lnTo>
                      <a:lnTo>
                        <a:pt x="181" y="18"/>
                      </a:lnTo>
                      <a:lnTo>
                        <a:pt x="188" y="17"/>
                      </a:lnTo>
                      <a:lnTo>
                        <a:pt x="195" y="17"/>
                      </a:lnTo>
                      <a:lnTo>
                        <a:pt x="201" y="16"/>
                      </a:lnTo>
                      <a:lnTo>
                        <a:pt x="206" y="16"/>
                      </a:lnTo>
                      <a:lnTo>
                        <a:pt x="210" y="15"/>
                      </a:lnTo>
                      <a:lnTo>
                        <a:pt x="214" y="15"/>
                      </a:lnTo>
                      <a:lnTo>
                        <a:pt x="216" y="16"/>
                      </a:lnTo>
                      <a:lnTo>
                        <a:pt x="218" y="17"/>
                      </a:lnTo>
                      <a:lnTo>
                        <a:pt x="220" y="19"/>
                      </a:lnTo>
                      <a:lnTo>
                        <a:pt x="223" y="22"/>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grpSp>
      <p:grpSp>
        <p:nvGrpSpPr>
          <p:cNvPr id="21" name="Group 658"/>
          <p:cNvGrpSpPr>
            <a:grpSpLocks/>
          </p:cNvGrpSpPr>
          <p:nvPr/>
        </p:nvGrpSpPr>
        <p:grpSpPr bwMode="auto">
          <a:xfrm>
            <a:off x="4327525" y="857250"/>
            <a:ext cx="484188" cy="401638"/>
            <a:chOff x="11018479" y="1407982"/>
            <a:chExt cx="686691" cy="571089"/>
          </a:xfrm>
        </p:grpSpPr>
        <p:sp>
          <p:nvSpPr>
            <p:cNvPr id="44253" name="Line 282"/>
            <p:cNvSpPr>
              <a:spLocks noChangeShapeType="1"/>
            </p:cNvSpPr>
            <p:nvPr/>
          </p:nvSpPr>
          <p:spPr bwMode="auto">
            <a:xfrm flipH="1">
              <a:off x="11018479" y="140798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54" name="Line 283"/>
            <p:cNvSpPr>
              <a:spLocks noChangeShapeType="1"/>
            </p:cNvSpPr>
            <p:nvPr/>
          </p:nvSpPr>
          <p:spPr bwMode="auto">
            <a:xfrm flipH="1">
              <a:off x="11088503" y="1569231"/>
              <a:ext cx="616667"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55" name="Line 284"/>
            <p:cNvSpPr>
              <a:spLocks noChangeShapeType="1"/>
            </p:cNvSpPr>
            <p:nvPr/>
          </p:nvSpPr>
          <p:spPr bwMode="auto">
            <a:xfrm flipH="1">
              <a:off x="11178857" y="1734958"/>
              <a:ext cx="526313"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56" name="Line 285"/>
            <p:cNvSpPr>
              <a:spLocks noChangeShapeType="1"/>
            </p:cNvSpPr>
            <p:nvPr/>
          </p:nvSpPr>
          <p:spPr bwMode="auto">
            <a:xfrm flipH="1">
              <a:off x="11224034" y="1815583"/>
              <a:ext cx="481136"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57" name="Line 286"/>
            <p:cNvSpPr>
              <a:spLocks noChangeShapeType="1"/>
            </p:cNvSpPr>
            <p:nvPr/>
          </p:nvSpPr>
          <p:spPr bwMode="auto">
            <a:xfrm flipH="1">
              <a:off x="11298576" y="1896207"/>
              <a:ext cx="40659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58" name="Line 287"/>
            <p:cNvSpPr>
              <a:spLocks noChangeShapeType="1"/>
            </p:cNvSpPr>
            <p:nvPr/>
          </p:nvSpPr>
          <p:spPr bwMode="auto">
            <a:xfrm flipH="1">
              <a:off x="11400224" y="1979071"/>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59" name="Line 288"/>
            <p:cNvSpPr>
              <a:spLocks noChangeShapeType="1"/>
            </p:cNvSpPr>
            <p:nvPr/>
          </p:nvSpPr>
          <p:spPr bwMode="auto">
            <a:xfrm flipH="1">
              <a:off x="11018479" y="1488606"/>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60" name="Line 289"/>
            <p:cNvSpPr>
              <a:spLocks noChangeShapeType="1"/>
            </p:cNvSpPr>
            <p:nvPr/>
          </p:nvSpPr>
          <p:spPr bwMode="auto">
            <a:xfrm flipH="1">
              <a:off x="11142716" y="1649855"/>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22" name="Group 667"/>
          <p:cNvGrpSpPr>
            <a:grpSpLocks/>
          </p:cNvGrpSpPr>
          <p:nvPr/>
        </p:nvGrpSpPr>
        <p:grpSpPr bwMode="auto">
          <a:xfrm>
            <a:off x="3470275" y="4340225"/>
            <a:ext cx="484188" cy="401638"/>
            <a:chOff x="11018479" y="1407982"/>
            <a:chExt cx="686691" cy="571089"/>
          </a:xfrm>
        </p:grpSpPr>
        <p:sp>
          <p:nvSpPr>
            <p:cNvPr id="44245" name="Line 282"/>
            <p:cNvSpPr>
              <a:spLocks noChangeShapeType="1"/>
            </p:cNvSpPr>
            <p:nvPr/>
          </p:nvSpPr>
          <p:spPr bwMode="auto">
            <a:xfrm flipH="1">
              <a:off x="11018479" y="1407982"/>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46" name="Line 283"/>
            <p:cNvSpPr>
              <a:spLocks noChangeShapeType="1"/>
            </p:cNvSpPr>
            <p:nvPr/>
          </p:nvSpPr>
          <p:spPr bwMode="auto">
            <a:xfrm flipH="1">
              <a:off x="11088503" y="1569231"/>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47" name="Line 284"/>
            <p:cNvSpPr>
              <a:spLocks noChangeShapeType="1"/>
            </p:cNvSpPr>
            <p:nvPr/>
          </p:nvSpPr>
          <p:spPr bwMode="auto">
            <a:xfrm flipH="1">
              <a:off x="11178857" y="1734958"/>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48" name="Line 285"/>
            <p:cNvSpPr>
              <a:spLocks noChangeShapeType="1"/>
            </p:cNvSpPr>
            <p:nvPr/>
          </p:nvSpPr>
          <p:spPr bwMode="auto">
            <a:xfrm flipH="1">
              <a:off x="11224034" y="1815583"/>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49" name="Line 286"/>
            <p:cNvSpPr>
              <a:spLocks noChangeShapeType="1"/>
            </p:cNvSpPr>
            <p:nvPr/>
          </p:nvSpPr>
          <p:spPr bwMode="auto">
            <a:xfrm flipH="1">
              <a:off x="11298576" y="1896207"/>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50" name="Line 287"/>
            <p:cNvSpPr>
              <a:spLocks noChangeShapeType="1"/>
            </p:cNvSpPr>
            <p:nvPr/>
          </p:nvSpPr>
          <p:spPr bwMode="auto">
            <a:xfrm flipH="1">
              <a:off x="11400224" y="1979071"/>
              <a:ext cx="304945"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51" name="Line 288"/>
            <p:cNvSpPr>
              <a:spLocks noChangeShapeType="1"/>
            </p:cNvSpPr>
            <p:nvPr/>
          </p:nvSpPr>
          <p:spPr bwMode="auto">
            <a:xfrm flipH="1">
              <a:off x="11018479" y="1488606"/>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52" name="Line 289"/>
            <p:cNvSpPr>
              <a:spLocks noChangeShapeType="1"/>
            </p:cNvSpPr>
            <p:nvPr/>
          </p:nvSpPr>
          <p:spPr bwMode="auto">
            <a:xfrm flipH="1">
              <a:off x="11142716" y="1649855"/>
              <a:ext cx="56245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23" name="Group 834"/>
          <p:cNvGrpSpPr>
            <a:grpSpLocks/>
          </p:cNvGrpSpPr>
          <p:nvPr/>
        </p:nvGrpSpPr>
        <p:grpSpPr bwMode="auto">
          <a:xfrm>
            <a:off x="4756151" y="1874838"/>
            <a:ext cx="1882775" cy="2076450"/>
            <a:chOff x="4597400" y="2667000"/>
            <a:chExt cx="2676107" cy="2952071"/>
          </a:xfrm>
        </p:grpSpPr>
        <p:grpSp>
          <p:nvGrpSpPr>
            <p:cNvPr id="44093" name="Group 696"/>
            <p:cNvGrpSpPr>
              <a:grpSpLocks/>
            </p:cNvGrpSpPr>
            <p:nvPr/>
          </p:nvGrpSpPr>
          <p:grpSpPr bwMode="auto">
            <a:xfrm>
              <a:off x="5816600" y="2667000"/>
              <a:ext cx="771107" cy="742271"/>
              <a:chOff x="5679979" y="3305955"/>
              <a:chExt cx="771107" cy="742271"/>
            </a:xfrm>
          </p:grpSpPr>
          <p:grpSp>
            <p:nvGrpSpPr>
              <p:cNvPr id="44227" name="Group 676"/>
              <p:cNvGrpSpPr>
                <a:grpSpLocks/>
              </p:cNvGrpSpPr>
              <p:nvPr/>
            </p:nvGrpSpPr>
            <p:grpSpPr bwMode="auto">
              <a:xfrm rot="1611903">
                <a:off x="5679979" y="3477137"/>
                <a:ext cx="686691" cy="571089"/>
                <a:chOff x="11018479" y="1407982"/>
                <a:chExt cx="686691" cy="571089"/>
              </a:xfrm>
            </p:grpSpPr>
            <p:sp>
              <p:nvSpPr>
                <p:cNvPr id="44237" name="Line 282"/>
                <p:cNvSpPr>
                  <a:spLocks noChangeShapeType="1"/>
                </p:cNvSpPr>
                <p:nvPr/>
              </p:nvSpPr>
              <p:spPr bwMode="auto">
                <a:xfrm flipH="1">
                  <a:off x="11018479" y="1407982"/>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38" name="Line 283"/>
                <p:cNvSpPr>
                  <a:spLocks noChangeShapeType="1"/>
                </p:cNvSpPr>
                <p:nvPr/>
              </p:nvSpPr>
              <p:spPr bwMode="auto">
                <a:xfrm flipH="1">
                  <a:off x="11088503" y="1569231"/>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39" name="Line 284"/>
                <p:cNvSpPr>
                  <a:spLocks noChangeShapeType="1"/>
                </p:cNvSpPr>
                <p:nvPr/>
              </p:nvSpPr>
              <p:spPr bwMode="auto">
                <a:xfrm flipH="1">
                  <a:off x="11178857" y="1734958"/>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40" name="Line 285"/>
                <p:cNvSpPr>
                  <a:spLocks noChangeShapeType="1"/>
                </p:cNvSpPr>
                <p:nvPr/>
              </p:nvSpPr>
              <p:spPr bwMode="auto">
                <a:xfrm flipH="1">
                  <a:off x="11224034" y="1815583"/>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41" name="Line 286"/>
                <p:cNvSpPr>
                  <a:spLocks noChangeShapeType="1"/>
                </p:cNvSpPr>
                <p:nvPr/>
              </p:nvSpPr>
              <p:spPr bwMode="auto">
                <a:xfrm flipH="1">
                  <a:off x="11298576" y="1896207"/>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42" name="Line 287"/>
                <p:cNvSpPr>
                  <a:spLocks noChangeShapeType="1"/>
                </p:cNvSpPr>
                <p:nvPr/>
              </p:nvSpPr>
              <p:spPr bwMode="auto">
                <a:xfrm flipH="1">
                  <a:off x="11400224" y="1979071"/>
                  <a:ext cx="304945"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43" name="Line 288"/>
                <p:cNvSpPr>
                  <a:spLocks noChangeShapeType="1"/>
                </p:cNvSpPr>
                <p:nvPr/>
              </p:nvSpPr>
              <p:spPr bwMode="auto">
                <a:xfrm flipH="1">
                  <a:off x="11018479" y="1488606"/>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44" name="Line 289"/>
                <p:cNvSpPr>
                  <a:spLocks noChangeShapeType="1"/>
                </p:cNvSpPr>
                <p:nvPr/>
              </p:nvSpPr>
              <p:spPr bwMode="auto">
                <a:xfrm flipH="1">
                  <a:off x="11142716" y="1649855"/>
                  <a:ext cx="56245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44228" name="Group 685"/>
              <p:cNvGrpSpPr>
                <a:grpSpLocks/>
              </p:cNvGrpSpPr>
              <p:nvPr/>
            </p:nvGrpSpPr>
            <p:grpSpPr bwMode="auto">
              <a:xfrm rot="1451064">
                <a:off x="5764395" y="3305955"/>
                <a:ext cx="686691" cy="571089"/>
                <a:chOff x="11018479" y="1407982"/>
                <a:chExt cx="686691" cy="571089"/>
              </a:xfrm>
            </p:grpSpPr>
            <p:sp>
              <p:nvSpPr>
                <p:cNvPr id="44229" name="Line 282"/>
                <p:cNvSpPr>
                  <a:spLocks noChangeShapeType="1"/>
                </p:cNvSpPr>
                <p:nvPr/>
              </p:nvSpPr>
              <p:spPr bwMode="auto">
                <a:xfrm flipH="1">
                  <a:off x="11018479" y="140798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30" name="Line 283"/>
                <p:cNvSpPr>
                  <a:spLocks noChangeShapeType="1"/>
                </p:cNvSpPr>
                <p:nvPr/>
              </p:nvSpPr>
              <p:spPr bwMode="auto">
                <a:xfrm flipH="1">
                  <a:off x="11088503" y="1569231"/>
                  <a:ext cx="616667"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31" name="Line 284"/>
                <p:cNvSpPr>
                  <a:spLocks noChangeShapeType="1"/>
                </p:cNvSpPr>
                <p:nvPr/>
              </p:nvSpPr>
              <p:spPr bwMode="auto">
                <a:xfrm flipH="1">
                  <a:off x="11178857" y="1734958"/>
                  <a:ext cx="526313"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32" name="Line 285"/>
                <p:cNvSpPr>
                  <a:spLocks noChangeShapeType="1"/>
                </p:cNvSpPr>
                <p:nvPr/>
              </p:nvSpPr>
              <p:spPr bwMode="auto">
                <a:xfrm flipH="1">
                  <a:off x="11224034" y="1815583"/>
                  <a:ext cx="481136"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33" name="Line 286"/>
                <p:cNvSpPr>
                  <a:spLocks noChangeShapeType="1"/>
                </p:cNvSpPr>
                <p:nvPr/>
              </p:nvSpPr>
              <p:spPr bwMode="auto">
                <a:xfrm flipH="1">
                  <a:off x="11298576" y="1896207"/>
                  <a:ext cx="40659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34" name="Line 287"/>
                <p:cNvSpPr>
                  <a:spLocks noChangeShapeType="1"/>
                </p:cNvSpPr>
                <p:nvPr/>
              </p:nvSpPr>
              <p:spPr bwMode="auto">
                <a:xfrm flipH="1">
                  <a:off x="11400224" y="1979071"/>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35" name="Line 288"/>
                <p:cNvSpPr>
                  <a:spLocks noChangeShapeType="1"/>
                </p:cNvSpPr>
                <p:nvPr/>
              </p:nvSpPr>
              <p:spPr bwMode="auto">
                <a:xfrm flipH="1">
                  <a:off x="11018479" y="1488606"/>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36" name="Line 289"/>
                <p:cNvSpPr>
                  <a:spLocks noChangeShapeType="1"/>
                </p:cNvSpPr>
                <p:nvPr/>
              </p:nvSpPr>
              <p:spPr bwMode="auto">
                <a:xfrm flipH="1">
                  <a:off x="11142716" y="1649855"/>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grpSp>
          <p:nvGrpSpPr>
            <p:cNvPr id="44094" name="Group 698"/>
            <p:cNvGrpSpPr>
              <a:grpSpLocks/>
            </p:cNvGrpSpPr>
            <p:nvPr/>
          </p:nvGrpSpPr>
          <p:grpSpPr bwMode="auto">
            <a:xfrm>
              <a:off x="5511800" y="3429000"/>
              <a:ext cx="771107" cy="742271"/>
              <a:chOff x="5679979" y="3305955"/>
              <a:chExt cx="771107" cy="742271"/>
            </a:xfrm>
          </p:grpSpPr>
          <p:grpSp>
            <p:nvGrpSpPr>
              <p:cNvPr id="44209" name="Group 676"/>
              <p:cNvGrpSpPr>
                <a:grpSpLocks/>
              </p:cNvGrpSpPr>
              <p:nvPr/>
            </p:nvGrpSpPr>
            <p:grpSpPr bwMode="auto">
              <a:xfrm rot="1611903">
                <a:off x="5679979" y="3477135"/>
                <a:ext cx="686691" cy="571089"/>
                <a:chOff x="11018479" y="1407982"/>
                <a:chExt cx="686691" cy="571089"/>
              </a:xfrm>
            </p:grpSpPr>
            <p:sp>
              <p:nvSpPr>
                <p:cNvPr id="44219" name="Line 282"/>
                <p:cNvSpPr>
                  <a:spLocks noChangeShapeType="1"/>
                </p:cNvSpPr>
                <p:nvPr/>
              </p:nvSpPr>
              <p:spPr bwMode="auto">
                <a:xfrm flipH="1">
                  <a:off x="11018479" y="1407982"/>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20" name="Line 283"/>
                <p:cNvSpPr>
                  <a:spLocks noChangeShapeType="1"/>
                </p:cNvSpPr>
                <p:nvPr/>
              </p:nvSpPr>
              <p:spPr bwMode="auto">
                <a:xfrm flipH="1">
                  <a:off x="11088503" y="1569231"/>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21" name="Line 284"/>
                <p:cNvSpPr>
                  <a:spLocks noChangeShapeType="1"/>
                </p:cNvSpPr>
                <p:nvPr/>
              </p:nvSpPr>
              <p:spPr bwMode="auto">
                <a:xfrm flipH="1">
                  <a:off x="11178857" y="1734958"/>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22" name="Line 285"/>
                <p:cNvSpPr>
                  <a:spLocks noChangeShapeType="1"/>
                </p:cNvSpPr>
                <p:nvPr/>
              </p:nvSpPr>
              <p:spPr bwMode="auto">
                <a:xfrm flipH="1">
                  <a:off x="11224034" y="1815583"/>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23" name="Line 286"/>
                <p:cNvSpPr>
                  <a:spLocks noChangeShapeType="1"/>
                </p:cNvSpPr>
                <p:nvPr/>
              </p:nvSpPr>
              <p:spPr bwMode="auto">
                <a:xfrm flipH="1">
                  <a:off x="11298576" y="1896207"/>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24" name="Line 287"/>
                <p:cNvSpPr>
                  <a:spLocks noChangeShapeType="1"/>
                </p:cNvSpPr>
                <p:nvPr/>
              </p:nvSpPr>
              <p:spPr bwMode="auto">
                <a:xfrm flipH="1">
                  <a:off x="11400224" y="1979071"/>
                  <a:ext cx="304945"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25" name="Line 288"/>
                <p:cNvSpPr>
                  <a:spLocks noChangeShapeType="1"/>
                </p:cNvSpPr>
                <p:nvPr/>
              </p:nvSpPr>
              <p:spPr bwMode="auto">
                <a:xfrm flipH="1">
                  <a:off x="11018479" y="1488606"/>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26" name="Line 289"/>
                <p:cNvSpPr>
                  <a:spLocks noChangeShapeType="1"/>
                </p:cNvSpPr>
                <p:nvPr/>
              </p:nvSpPr>
              <p:spPr bwMode="auto">
                <a:xfrm flipH="1">
                  <a:off x="11142716" y="1649855"/>
                  <a:ext cx="56245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44210" name="Group 685"/>
              <p:cNvGrpSpPr>
                <a:grpSpLocks/>
              </p:cNvGrpSpPr>
              <p:nvPr/>
            </p:nvGrpSpPr>
            <p:grpSpPr bwMode="auto">
              <a:xfrm rot="1451064">
                <a:off x="5764393" y="3305957"/>
                <a:ext cx="686691" cy="571089"/>
                <a:chOff x="11018479" y="1407982"/>
                <a:chExt cx="686691" cy="571089"/>
              </a:xfrm>
            </p:grpSpPr>
            <p:sp>
              <p:nvSpPr>
                <p:cNvPr id="44211" name="Line 282"/>
                <p:cNvSpPr>
                  <a:spLocks noChangeShapeType="1"/>
                </p:cNvSpPr>
                <p:nvPr/>
              </p:nvSpPr>
              <p:spPr bwMode="auto">
                <a:xfrm flipH="1">
                  <a:off x="11018479" y="140798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12" name="Line 283"/>
                <p:cNvSpPr>
                  <a:spLocks noChangeShapeType="1"/>
                </p:cNvSpPr>
                <p:nvPr/>
              </p:nvSpPr>
              <p:spPr bwMode="auto">
                <a:xfrm flipH="1">
                  <a:off x="11088503" y="1569231"/>
                  <a:ext cx="616667"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13" name="Line 284"/>
                <p:cNvSpPr>
                  <a:spLocks noChangeShapeType="1"/>
                </p:cNvSpPr>
                <p:nvPr/>
              </p:nvSpPr>
              <p:spPr bwMode="auto">
                <a:xfrm flipH="1">
                  <a:off x="11178857" y="1734958"/>
                  <a:ext cx="526313"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14" name="Line 285"/>
                <p:cNvSpPr>
                  <a:spLocks noChangeShapeType="1"/>
                </p:cNvSpPr>
                <p:nvPr/>
              </p:nvSpPr>
              <p:spPr bwMode="auto">
                <a:xfrm flipH="1">
                  <a:off x="11224034" y="1815583"/>
                  <a:ext cx="481136"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15" name="Line 286"/>
                <p:cNvSpPr>
                  <a:spLocks noChangeShapeType="1"/>
                </p:cNvSpPr>
                <p:nvPr/>
              </p:nvSpPr>
              <p:spPr bwMode="auto">
                <a:xfrm flipH="1">
                  <a:off x="11298576" y="1896207"/>
                  <a:ext cx="40659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16" name="Line 287"/>
                <p:cNvSpPr>
                  <a:spLocks noChangeShapeType="1"/>
                </p:cNvSpPr>
                <p:nvPr/>
              </p:nvSpPr>
              <p:spPr bwMode="auto">
                <a:xfrm flipH="1">
                  <a:off x="11400224" y="1979071"/>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17" name="Line 288"/>
                <p:cNvSpPr>
                  <a:spLocks noChangeShapeType="1"/>
                </p:cNvSpPr>
                <p:nvPr/>
              </p:nvSpPr>
              <p:spPr bwMode="auto">
                <a:xfrm flipH="1">
                  <a:off x="11018479" y="1488606"/>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18" name="Line 289"/>
                <p:cNvSpPr>
                  <a:spLocks noChangeShapeType="1"/>
                </p:cNvSpPr>
                <p:nvPr/>
              </p:nvSpPr>
              <p:spPr bwMode="auto">
                <a:xfrm flipH="1">
                  <a:off x="11142716" y="1649855"/>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grpSp>
          <p:nvGrpSpPr>
            <p:cNvPr id="44095" name="Group 720"/>
            <p:cNvGrpSpPr>
              <a:grpSpLocks/>
            </p:cNvGrpSpPr>
            <p:nvPr/>
          </p:nvGrpSpPr>
          <p:grpSpPr bwMode="auto">
            <a:xfrm>
              <a:off x="6045200" y="4191000"/>
              <a:ext cx="771107" cy="742271"/>
              <a:chOff x="5679979" y="3305955"/>
              <a:chExt cx="771107" cy="742271"/>
            </a:xfrm>
          </p:grpSpPr>
          <p:grpSp>
            <p:nvGrpSpPr>
              <p:cNvPr id="44191" name="Group 676"/>
              <p:cNvGrpSpPr>
                <a:grpSpLocks/>
              </p:cNvGrpSpPr>
              <p:nvPr/>
            </p:nvGrpSpPr>
            <p:grpSpPr bwMode="auto">
              <a:xfrm rot="1611903">
                <a:off x="5679979" y="3477135"/>
                <a:ext cx="686691" cy="571089"/>
                <a:chOff x="11018479" y="1407982"/>
                <a:chExt cx="686691" cy="571089"/>
              </a:xfrm>
            </p:grpSpPr>
            <p:sp>
              <p:nvSpPr>
                <p:cNvPr id="44201" name="Line 282"/>
                <p:cNvSpPr>
                  <a:spLocks noChangeShapeType="1"/>
                </p:cNvSpPr>
                <p:nvPr/>
              </p:nvSpPr>
              <p:spPr bwMode="auto">
                <a:xfrm flipH="1">
                  <a:off x="11018479" y="1407982"/>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02" name="Line 283"/>
                <p:cNvSpPr>
                  <a:spLocks noChangeShapeType="1"/>
                </p:cNvSpPr>
                <p:nvPr/>
              </p:nvSpPr>
              <p:spPr bwMode="auto">
                <a:xfrm flipH="1">
                  <a:off x="11088503" y="1569231"/>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03" name="Line 284"/>
                <p:cNvSpPr>
                  <a:spLocks noChangeShapeType="1"/>
                </p:cNvSpPr>
                <p:nvPr/>
              </p:nvSpPr>
              <p:spPr bwMode="auto">
                <a:xfrm flipH="1">
                  <a:off x="11178857" y="1734958"/>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04" name="Line 285"/>
                <p:cNvSpPr>
                  <a:spLocks noChangeShapeType="1"/>
                </p:cNvSpPr>
                <p:nvPr/>
              </p:nvSpPr>
              <p:spPr bwMode="auto">
                <a:xfrm flipH="1">
                  <a:off x="11224034" y="1815583"/>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05" name="Line 286"/>
                <p:cNvSpPr>
                  <a:spLocks noChangeShapeType="1"/>
                </p:cNvSpPr>
                <p:nvPr/>
              </p:nvSpPr>
              <p:spPr bwMode="auto">
                <a:xfrm flipH="1">
                  <a:off x="11298576" y="1896207"/>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06" name="Line 287"/>
                <p:cNvSpPr>
                  <a:spLocks noChangeShapeType="1"/>
                </p:cNvSpPr>
                <p:nvPr/>
              </p:nvSpPr>
              <p:spPr bwMode="auto">
                <a:xfrm flipH="1">
                  <a:off x="11400224" y="1979071"/>
                  <a:ext cx="304945"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07" name="Line 288"/>
                <p:cNvSpPr>
                  <a:spLocks noChangeShapeType="1"/>
                </p:cNvSpPr>
                <p:nvPr/>
              </p:nvSpPr>
              <p:spPr bwMode="auto">
                <a:xfrm flipH="1">
                  <a:off x="11018479" y="1488606"/>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08" name="Line 289"/>
                <p:cNvSpPr>
                  <a:spLocks noChangeShapeType="1"/>
                </p:cNvSpPr>
                <p:nvPr/>
              </p:nvSpPr>
              <p:spPr bwMode="auto">
                <a:xfrm flipH="1">
                  <a:off x="11142716" y="1649855"/>
                  <a:ext cx="56245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44192" name="Group 685"/>
              <p:cNvGrpSpPr>
                <a:grpSpLocks/>
              </p:cNvGrpSpPr>
              <p:nvPr/>
            </p:nvGrpSpPr>
            <p:grpSpPr bwMode="auto">
              <a:xfrm rot="1451064">
                <a:off x="5764393" y="3305957"/>
                <a:ext cx="686691" cy="571089"/>
                <a:chOff x="11018479" y="1407982"/>
                <a:chExt cx="686691" cy="571089"/>
              </a:xfrm>
            </p:grpSpPr>
            <p:sp>
              <p:nvSpPr>
                <p:cNvPr id="44193" name="Line 282"/>
                <p:cNvSpPr>
                  <a:spLocks noChangeShapeType="1"/>
                </p:cNvSpPr>
                <p:nvPr/>
              </p:nvSpPr>
              <p:spPr bwMode="auto">
                <a:xfrm flipH="1">
                  <a:off x="11018479" y="140798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94" name="Line 283"/>
                <p:cNvSpPr>
                  <a:spLocks noChangeShapeType="1"/>
                </p:cNvSpPr>
                <p:nvPr/>
              </p:nvSpPr>
              <p:spPr bwMode="auto">
                <a:xfrm flipH="1">
                  <a:off x="11088503" y="1569231"/>
                  <a:ext cx="616667"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95" name="Line 284"/>
                <p:cNvSpPr>
                  <a:spLocks noChangeShapeType="1"/>
                </p:cNvSpPr>
                <p:nvPr/>
              </p:nvSpPr>
              <p:spPr bwMode="auto">
                <a:xfrm flipH="1">
                  <a:off x="11178857" y="1734958"/>
                  <a:ext cx="526313"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96" name="Line 285"/>
                <p:cNvSpPr>
                  <a:spLocks noChangeShapeType="1"/>
                </p:cNvSpPr>
                <p:nvPr/>
              </p:nvSpPr>
              <p:spPr bwMode="auto">
                <a:xfrm flipH="1">
                  <a:off x="11224034" y="1815583"/>
                  <a:ext cx="481136"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97" name="Line 286"/>
                <p:cNvSpPr>
                  <a:spLocks noChangeShapeType="1"/>
                </p:cNvSpPr>
                <p:nvPr/>
              </p:nvSpPr>
              <p:spPr bwMode="auto">
                <a:xfrm flipH="1">
                  <a:off x="11298576" y="1896207"/>
                  <a:ext cx="40659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98" name="Line 287"/>
                <p:cNvSpPr>
                  <a:spLocks noChangeShapeType="1"/>
                </p:cNvSpPr>
                <p:nvPr/>
              </p:nvSpPr>
              <p:spPr bwMode="auto">
                <a:xfrm flipH="1">
                  <a:off x="11400224" y="1979071"/>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99" name="Line 288"/>
                <p:cNvSpPr>
                  <a:spLocks noChangeShapeType="1"/>
                </p:cNvSpPr>
                <p:nvPr/>
              </p:nvSpPr>
              <p:spPr bwMode="auto">
                <a:xfrm flipH="1">
                  <a:off x="11018479" y="1488606"/>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200" name="Line 289"/>
                <p:cNvSpPr>
                  <a:spLocks noChangeShapeType="1"/>
                </p:cNvSpPr>
                <p:nvPr/>
              </p:nvSpPr>
              <p:spPr bwMode="auto">
                <a:xfrm flipH="1">
                  <a:off x="11142716" y="1649855"/>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grpSp>
          <p:nvGrpSpPr>
            <p:cNvPr id="44096" name="Group 739"/>
            <p:cNvGrpSpPr>
              <a:grpSpLocks/>
            </p:cNvGrpSpPr>
            <p:nvPr/>
          </p:nvGrpSpPr>
          <p:grpSpPr bwMode="auto">
            <a:xfrm>
              <a:off x="6502400" y="3048000"/>
              <a:ext cx="771107" cy="742271"/>
              <a:chOff x="5679979" y="3305955"/>
              <a:chExt cx="771107" cy="742271"/>
            </a:xfrm>
          </p:grpSpPr>
          <p:grpSp>
            <p:nvGrpSpPr>
              <p:cNvPr id="44173" name="Group 676"/>
              <p:cNvGrpSpPr>
                <a:grpSpLocks/>
              </p:cNvGrpSpPr>
              <p:nvPr/>
            </p:nvGrpSpPr>
            <p:grpSpPr bwMode="auto">
              <a:xfrm rot="1611903">
                <a:off x="5679979" y="3477135"/>
                <a:ext cx="686691" cy="571089"/>
                <a:chOff x="11018479" y="1407982"/>
                <a:chExt cx="686691" cy="571089"/>
              </a:xfrm>
            </p:grpSpPr>
            <p:sp>
              <p:nvSpPr>
                <p:cNvPr id="44183" name="Line 282"/>
                <p:cNvSpPr>
                  <a:spLocks noChangeShapeType="1"/>
                </p:cNvSpPr>
                <p:nvPr/>
              </p:nvSpPr>
              <p:spPr bwMode="auto">
                <a:xfrm flipH="1">
                  <a:off x="11018479" y="1407982"/>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84" name="Line 283"/>
                <p:cNvSpPr>
                  <a:spLocks noChangeShapeType="1"/>
                </p:cNvSpPr>
                <p:nvPr/>
              </p:nvSpPr>
              <p:spPr bwMode="auto">
                <a:xfrm flipH="1">
                  <a:off x="11088503" y="1569231"/>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85" name="Line 284"/>
                <p:cNvSpPr>
                  <a:spLocks noChangeShapeType="1"/>
                </p:cNvSpPr>
                <p:nvPr/>
              </p:nvSpPr>
              <p:spPr bwMode="auto">
                <a:xfrm flipH="1">
                  <a:off x="11178857" y="1734958"/>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86" name="Line 285"/>
                <p:cNvSpPr>
                  <a:spLocks noChangeShapeType="1"/>
                </p:cNvSpPr>
                <p:nvPr/>
              </p:nvSpPr>
              <p:spPr bwMode="auto">
                <a:xfrm flipH="1">
                  <a:off x="11224034" y="1815583"/>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87" name="Line 286"/>
                <p:cNvSpPr>
                  <a:spLocks noChangeShapeType="1"/>
                </p:cNvSpPr>
                <p:nvPr/>
              </p:nvSpPr>
              <p:spPr bwMode="auto">
                <a:xfrm flipH="1">
                  <a:off x="11298576" y="1896207"/>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88" name="Line 287"/>
                <p:cNvSpPr>
                  <a:spLocks noChangeShapeType="1"/>
                </p:cNvSpPr>
                <p:nvPr/>
              </p:nvSpPr>
              <p:spPr bwMode="auto">
                <a:xfrm flipH="1">
                  <a:off x="11400224" y="1979071"/>
                  <a:ext cx="304945"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89" name="Line 288"/>
                <p:cNvSpPr>
                  <a:spLocks noChangeShapeType="1"/>
                </p:cNvSpPr>
                <p:nvPr/>
              </p:nvSpPr>
              <p:spPr bwMode="auto">
                <a:xfrm flipH="1">
                  <a:off x="11018479" y="1488606"/>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90" name="Line 289"/>
                <p:cNvSpPr>
                  <a:spLocks noChangeShapeType="1"/>
                </p:cNvSpPr>
                <p:nvPr/>
              </p:nvSpPr>
              <p:spPr bwMode="auto">
                <a:xfrm flipH="1">
                  <a:off x="11142716" y="1649855"/>
                  <a:ext cx="56245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44174" name="Group 685"/>
              <p:cNvGrpSpPr>
                <a:grpSpLocks/>
              </p:cNvGrpSpPr>
              <p:nvPr/>
            </p:nvGrpSpPr>
            <p:grpSpPr bwMode="auto">
              <a:xfrm rot="1451064">
                <a:off x="5764393" y="3305957"/>
                <a:ext cx="686691" cy="571089"/>
                <a:chOff x="11018479" y="1407982"/>
                <a:chExt cx="686691" cy="571089"/>
              </a:xfrm>
            </p:grpSpPr>
            <p:sp>
              <p:nvSpPr>
                <p:cNvPr id="44175" name="Line 282"/>
                <p:cNvSpPr>
                  <a:spLocks noChangeShapeType="1"/>
                </p:cNvSpPr>
                <p:nvPr/>
              </p:nvSpPr>
              <p:spPr bwMode="auto">
                <a:xfrm flipH="1">
                  <a:off x="11018479" y="140798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76" name="Line 283"/>
                <p:cNvSpPr>
                  <a:spLocks noChangeShapeType="1"/>
                </p:cNvSpPr>
                <p:nvPr/>
              </p:nvSpPr>
              <p:spPr bwMode="auto">
                <a:xfrm flipH="1">
                  <a:off x="11088503" y="1569231"/>
                  <a:ext cx="616667"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77" name="Line 284"/>
                <p:cNvSpPr>
                  <a:spLocks noChangeShapeType="1"/>
                </p:cNvSpPr>
                <p:nvPr/>
              </p:nvSpPr>
              <p:spPr bwMode="auto">
                <a:xfrm flipH="1">
                  <a:off x="11178857" y="1734958"/>
                  <a:ext cx="526313"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78" name="Line 285"/>
                <p:cNvSpPr>
                  <a:spLocks noChangeShapeType="1"/>
                </p:cNvSpPr>
                <p:nvPr/>
              </p:nvSpPr>
              <p:spPr bwMode="auto">
                <a:xfrm flipH="1">
                  <a:off x="11224034" y="1815583"/>
                  <a:ext cx="481136"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79" name="Line 286"/>
                <p:cNvSpPr>
                  <a:spLocks noChangeShapeType="1"/>
                </p:cNvSpPr>
                <p:nvPr/>
              </p:nvSpPr>
              <p:spPr bwMode="auto">
                <a:xfrm flipH="1">
                  <a:off x="11298576" y="1896207"/>
                  <a:ext cx="40659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80" name="Line 287"/>
                <p:cNvSpPr>
                  <a:spLocks noChangeShapeType="1"/>
                </p:cNvSpPr>
                <p:nvPr/>
              </p:nvSpPr>
              <p:spPr bwMode="auto">
                <a:xfrm flipH="1">
                  <a:off x="11400224" y="1979071"/>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81" name="Line 288"/>
                <p:cNvSpPr>
                  <a:spLocks noChangeShapeType="1"/>
                </p:cNvSpPr>
                <p:nvPr/>
              </p:nvSpPr>
              <p:spPr bwMode="auto">
                <a:xfrm flipH="1">
                  <a:off x="11018479" y="1488606"/>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82" name="Line 289"/>
                <p:cNvSpPr>
                  <a:spLocks noChangeShapeType="1"/>
                </p:cNvSpPr>
                <p:nvPr/>
              </p:nvSpPr>
              <p:spPr bwMode="auto">
                <a:xfrm flipH="1">
                  <a:off x="11142716" y="1649855"/>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grpSp>
          <p:nvGrpSpPr>
            <p:cNvPr id="44097" name="Group 758"/>
            <p:cNvGrpSpPr>
              <a:grpSpLocks/>
            </p:cNvGrpSpPr>
            <p:nvPr/>
          </p:nvGrpSpPr>
          <p:grpSpPr bwMode="auto">
            <a:xfrm>
              <a:off x="5130800" y="3810000"/>
              <a:ext cx="771107" cy="742271"/>
              <a:chOff x="5679979" y="3305955"/>
              <a:chExt cx="771107" cy="742271"/>
            </a:xfrm>
          </p:grpSpPr>
          <p:grpSp>
            <p:nvGrpSpPr>
              <p:cNvPr id="44155" name="Group 676"/>
              <p:cNvGrpSpPr>
                <a:grpSpLocks/>
              </p:cNvGrpSpPr>
              <p:nvPr/>
            </p:nvGrpSpPr>
            <p:grpSpPr bwMode="auto">
              <a:xfrm rot="1611903">
                <a:off x="5679979" y="3477135"/>
                <a:ext cx="686691" cy="571089"/>
                <a:chOff x="11018479" y="1407982"/>
                <a:chExt cx="686691" cy="571089"/>
              </a:xfrm>
            </p:grpSpPr>
            <p:sp>
              <p:nvSpPr>
                <p:cNvPr id="44165" name="Line 282"/>
                <p:cNvSpPr>
                  <a:spLocks noChangeShapeType="1"/>
                </p:cNvSpPr>
                <p:nvPr/>
              </p:nvSpPr>
              <p:spPr bwMode="auto">
                <a:xfrm flipH="1">
                  <a:off x="11018479" y="1407982"/>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66" name="Line 283"/>
                <p:cNvSpPr>
                  <a:spLocks noChangeShapeType="1"/>
                </p:cNvSpPr>
                <p:nvPr/>
              </p:nvSpPr>
              <p:spPr bwMode="auto">
                <a:xfrm flipH="1">
                  <a:off x="11088503" y="1569231"/>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67" name="Line 284"/>
                <p:cNvSpPr>
                  <a:spLocks noChangeShapeType="1"/>
                </p:cNvSpPr>
                <p:nvPr/>
              </p:nvSpPr>
              <p:spPr bwMode="auto">
                <a:xfrm flipH="1">
                  <a:off x="11178857" y="1734958"/>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68" name="Line 285"/>
                <p:cNvSpPr>
                  <a:spLocks noChangeShapeType="1"/>
                </p:cNvSpPr>
                <p:nvPr/>
              </p:nvSpPr>
              <p:spPr bwMode="auto">
                <a:xfrm flipH="1">
                  <a:off x="11224034" y="1815583"/>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69" name="Line 286"/>
                <p:cNvSpPr>
                  <a:spLocks noChangeShapeType="1"/>
                </p:cNvSpPr>
                <p:nvPr/>
              </p:nvSpPr>
              <p:spPr bwMode="auto">
                <a:xfrm flipH="1">
                  <a:off x="11298576" y="1896207"/>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70" name="Line 287"/>
                <p:cNvSpPr>
                  <a:spLocks noChangeShapeType="1"/>
                </p:cNvSpPr>
                <p:nvPr/>
              </p:nvSpPr>
              <p:spPr bwMode="auto">
                <a:xfrm flipH="1">
                  <a:off x="11400224" y="1979071"/>
                  <a:ext cx="304945"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71" name="Line 288"/>
                <p:cNvSpPr>
                  <a:spLocks noChangeShapeType="1"/>
                </p:cNvSpPr>
                <p:nvPr/>
              </p:nvSpPr>
              <p:spPr bwMode="auto">
                <a:xfrm flipH="1">
                  <a:off x="11018479" y="1488606"/>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72" name="Line 289"/>
                <p:cNvSpPr>
                  <a:spLocks noChangeShapeType="1"/>
                </p:cNvSpPr>
                <p:nvPr/>
              </p:nvSpPr>
              <p:spPr bwMode="auto">
                <a:xfrm flipH="1">
                  <a:off x="11142716" y="1649855"/>
                  <a:ext cx="56245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44156" name="Group 685"/>
              <p:cNvGrpSpPr>
                <a:grpSpLocks/>
              </p:cNvGrpSpPr>
              <p:nvPr/>
            </p:nvGrpSpPr>
            <p:grpSpPr bwMode="auto">
              <a:xfrm rot="1451064">
                <a:off x="5764393" y="3305957"/>
                <a:ext cx="686691" cy="571089"/>
                <a:chOff x="11018479" y="1407982"/>
                <a:chExt cx="686691" cy="571089"/>
              </a:xfrm>
            </p:grpSpPr>
            <p:sp>
              <p:nvSpPr>
                <p:cNvPr id="44157" name="Line 282"/>
                <p:cNvSpPr>
                  <a:spLocks noChangeShapeType="1"/>
                </p:cNvSpPr>
                <p:nvPr/>
              </p:nvSpPr>
              <p:spPr bwMode="auto">
                <a:xfrm flipH="1">
                  <a:off x="11018479" y="140798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58" name="Line 283"/>
                <p:cNvSpPr>
                  <a:spLocks noChangeShapeType="1"/>
                </p:cNvSpPr>
                <p:nvPr/>
              </p:nvSpPr>
              <p:spPr bwMode="auto">
                <a:xfrm flipH="1">
                  <a:off x="11088503" y="1569231"/>
                  <a:ext cx="616667"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59" name="Line 284"/>
                <p:cNvSpPr>
                  <a:spLocks noChangeShapeType="1"/>
                </p:cNvSpPr>
                <p:nvPr/>
              </p:nvSpPr>
              <p:spPr bwMode="auto">
                <a:xfrm flipH="1">
                  <a:off x="11178857" y="1734958"/>
                  <a:ext cx="526313"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60" name="Line 285"/>
                <p:cNvSpPr>
                  <a:spLocks noChangeShapeType="1"/>
                </p:cNvSpPr>
                <p:nvPr/>
              </p:nvSpPr>
              <p:spPr bwMode="auto">
                <a:xfrm flipH="1">
                  <a:off x="11224034" y="1815583"/>
                  <a:ext cx="481136"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61" name="Line 286"/>
                <p:cNvSpPr>
                  <a:spLocks noChangeShapeType="1"/>
                </p:cNvSpPr>
                <p:nvPr/>
              </p:nvSpPr>
              <p:spPr bwMode="auto">
                <a:xfrm flipH="1">
                  <a:off x="11298576" y="1896207"/>
                  <a:ext cx="40659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62" name="Line 287"/>
                <p:cNvSpPr>
                  <a:spLocks noChangeShapeType="1"/>
                </p:cNvSpPr>
                <p:nvPr/>
              </p:nvSpPr>
              <p:spPr bwMode="auto">
                <a:xfrm flipH="1">
                  <a:off x="11400224" y="1979071"/>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63" name="Line 288"/>
                <p:cNvSpPr>
                  <a:spLocks noChangeShapeType="1"/>
                </p:cNvSpPr>
                <p:nvPr/>
              </p:nvSpPr>
              <p:spPr bwMode="auto">
                <a:xfrm flipH="1">
                  <a:off x="11018479" y="1488606"/>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64" name="Line 289"/>
                <p:cNvSpPr>
                  <a:spLocks noChangeShapeType="1"/>
                </p:cNvSpPr>
                <p:nvPr/>
              </p:nvSpPr>
              <p:spPr bwMode="auto">
                <a:xfrm flipH="1">
                  <a:off x="11142716" y="1649855"/>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grpSp>
          <p:nvGrpSpPr>
            <p:cNvPr id="44098" name="Group 777"/>
            <p:cNvGrpSpPr>
              <a:grpSpLocks/>
            </p:cNvGrpSpPr>
            <p:nvPr/>
          </p:nvGrpSpPr>
          <p:grpSpPr bwMode="auto">
            <a:xfrm>
              <a:off x="4902200" y="2819400"/>
              <a:ext cx="771107" cy="742271"/>
              <a:chOff x="5679979" y="3305955"/>
              <a:chExt cx="771107" cy="742271"/>
            </a:xfrm>
          </p:grpSpPr>
          <p:grpSp>
            <p:nvGrpSpPr>
              <p:cNvPr id="44137" name="Group 676"/>
              <p:cNvGrpSpPr>
                <a:grpSpLocks/>
              </p:cNvGrpSpPr>
              <p:nvPr/>
            </p:nvGrpSpPr>
            <p:grpSpPr bwMode="auto">
              <a:xfrm rot="1611903">
                <a:off x="5679979" y="3477135"/>
                <a:ext cx="686691" cy="571089"/>
                <a:chOff x="11018479" y="1407982"/>
                <a:chExt cx="686691" cy="571089"/>
              </a:xfrm>
            </p:grpSpPr>
            <p:sp>
              <p:nvSpPr>
                <p:cNvPr id="44147" name="Line 282"/>
                <p:cNvSpPr>
                  <a:spLocks noChangeShapeType="1"/>
                </p:cNvSpPr>
                <p:nvPr/>
              </p:nvSpPr>
              <p:spPr bwMode="auto">
                <a:xfrm flipH="1">
                  <a:off x="11018479" y="1407982"/>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48" name="Line 283"/>
                <p:cNvSpPr>
                  <a:spLocks noChangeShapeType="1"/>
                </p:cNvSpPr>
                <p:nvPr/>
              </p:nvSpPr>
              <p:spPr bwMode="auto">
                <a:xfrm flipH="1">
                  <a:off x="11088503" y="1569231"/>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49" name="Line 284"/>
                <p:cNvSpPr>
                  <a:spLocks noChangeShapeType="1"/>
                </p:cNvSpPr>
                <p:nvPr/>
              </p:nvSpPr>
              <p:spPr bwMode="auto">
                <a:xfrm flipH="1">
                  <a:off x="11178857" y="1734958"/>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50" name="Line 285"/>
                <p:cNvSpPr>
                  <a:spLocks noChangeShapeType="1"/>
                </p:cNvSpPr>
                <p:nvPr/>
              </p:nvSpPr>
              <p:spPr bwMode="auto">
                <a:xfrm flipH="1">
                  <a:off x="11224034" y="1815583"/>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51" name="Line 286"/>
                <p:cNvSpPr>
                  <a:spLocks noChangeShapeType="1"/>
                </p:cNvSpPr>
                <p:nvPr/>
              </p:nvSpPr>
              <p:spPr bwMode="auto">
                <a:xfrm flipH="1">
                  <a:off x="11298576" y="1896207"/>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52" name="Line 287"/>
                <p:cNvSpPr>
                  <a:spLocks noChangeShapeType="1"/>
                </p:cNvSpPr>
                <p:nvPr/>
              </p:nvSpPr>
              <p:spPr bwMode="auto">
                <a:xfrm flipH="1">
                  <a:off x="11400224" y="1979071"/>
                  <a:ext cx="304945"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53" name="Line 288"/>
                <p:cNvSpPr>
                  <a:spLocks noChangeShapeType="1"/>
                </p:cNvSpPr>
                <p:nvPr/>
              </p:nvSpPr>
              <p:spPr bwMode="auto">
                <a:xfrm flipH="1">
                  <a:off x="11018479" y="1488606"/>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54" name="Line 289"/>
                <p:cNvSpPr>
                  <a:spLocks noChangeShapeType="1"/>
                </p:cNvSpPr>
                <p:nvPr/>
              </p:nvSpPr>
              <p:spPr bwMode="auto">
                <a:xfrm flipH="1">
                  <a:off x="11142716" y="1649855"/>
                  <a:ext cx="56245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44138" name="Group 685"/>
              <p:cNvGrpSpPr>
                <a:grpSpLocks/>
              </p:cNvGrpSpPr>
              <p:nvPr/>
            </p:nvGrpSpPr>
            <p:grpSpPr bwMode="auto">
              <a:xfrm rot="1451064">
                <a:off x="5764393" y="3305957"/>
                <a:ext cx="686691" cy="571089"/>
                <a:chOff x="11018479" y="1407982"/>
                <a:chExt cx="686691" cy="571089"/>
              </a:xfrm>
            </p:grpSpPr>
            <p:sp>
              <p:nvSpPr>
                <p:cNvPr id="44139" name="Line 282"/>
                <p:cNvSpPr>
                  <a:spLocks noChangeShapeType="1"/>
                </p:cNvSpPr>
                <p:nvPr/>
              </p:nvSpPr>
              <p:spPr bwMode="auto">
                <a:xfrm flipH="1">
                  <a:off x="11018479" y="140798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40" name="Line 283"/>
                <p:cNvSpPr>
                  <a:spLocks noChangeShapeType="1"/>
                </p:cNvSpPr>
                <p:nvPr/>
              </p:nvSpPr>
              <p:spPr bwMode="auto">
                <a:xfrm flipH="1">
                  <a:off x="11088503" y="1569231"/>
                  <a:ext cx="616667"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41" name="Line 284"/>
                <p:cNvSpPr>
                  <a:spLocks noChangeShapeType="1"/>
                </p:cNvSpPr>
                <p:nvPr/>
              </p:nvSpPr>
              <p:spPr bwMode="auto">
                <a:xfrm flipH="1">
                  <a:off x="11178857" y="1734958"/>
                  <a:ext cx="526313"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42" name="Line 285"/>
                <p:cNvSpPr>
                  <a:spLocks noChangeShapeType="1"/>
                </p:cNvSpPr>
                <p:nvPr/>
              </p:nvSpPr>
              <p:spPr bwMode="auto">
                <a:xfrm flipH="1">
                  <a:off x="11224034" y="1815583"/>
                  <a:ext cx="481136"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43" name="Line 286"/>
                <p:cNvSpPr>
                  <a:spLocks noChangeShapeType="1"/>
                </p:cNvSpPr>
                <p:nvPr/>
              </p:nvSpPr>
              <p:spPr bwMode="auto">
                <a:xfrm flipH="1">
                  <a:off x="11298576" y="1896207"/>
                  <a:ext cx="40659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44" name="Line 287"/>
                <p:cNvSpPr>
                  <a:spLocks noChangeShapeType="1"/>
                </p:cNvSpPr>
                <p:nvPr/>
              </p:nvSpPr>
              <p:spPr bwMode="auto">
                <a:xfrm flipH="1">
                  <a:off x="11400224" y="1979071"/>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45" name="Line 288"/>
                <p:cNvSpPr>
                  <a:spLocks noChangeShapeType="1"/>
                </p:cNvSpPr>
                <p:nvPr/>
              </p:nvSpPr>
              <p:spPr bwMode="auto">
                <a:xfrm flipH="1">
                  <a:off x="11018479" y="1488606"/>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46" name="Line 289"/>
                <p:cNvSpPr>
                  <a:spLocks noChangeShapeType="1"/>
                </p:cNvSpPr>
                <p:nvPr/>
              </p:nvSpPr>
              <p:spPr bwMode="auto">
                <a:xfrm flipH="1">
                  <a:off x="11142716" y="1649855"/>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grpSp>
          <p:nvGrpSpPr>
            <p:cNvPr id="44099" name="Group 796"/>
            <p:cNvGrpSpPr>
              <a:grpSpLocks/>
            </p:cNvGrpSpPr>
            <p:nvPr/>
          </p:nvGrpSpPr>
          <p:grpSpPr bwMode="auto">
            <a:xfrm>
              <a:off x="5054600" y="4572000"/>
              <a:ext cx="771107" cy="742271"/>
              <a:chOff x="5679979" y="3305955"/>
              <a:chExt cx="771107" cy="742271"/>
            </a:xfrm>
          </p:grpSpPr>
          <p:grpSp>
            <p:nvGrpSpPr>
              <p:cNvPr id="44119" name="Group 676"/>
              <p:cNvGrpSpPr>
                <a:grpSpLocks/>
              </p:cNvGrpSpPr>
              <p:nvPr/>
            </p:nvGrpSpPr>
            <p:grpSpPr bwMode="auto">
              <a:xfrm rot="1611903">
                <a:off x="5679979" y="3477135"/>
                <a:ext cx="686691" cy="571089"/>
                <a:chOff x="11018479" y="1407982"/>
                <a:chExt cx="686691" cy="571089"/>
              </a:xfrm>
            </p:grpSpPr>
            <p:sp>
              <p:nvSpPr>
                <p:cNvPr id="44129" name="Line 282"/>
                <p:cNvSpPr>
                  <a:spLocks noChangeShapeType="1"/>
                </p:cNvSpPr>
                <p:nvPr/>
              </p:nvSpPr>
              <p:spPr bwMode="auto">
                <a:xfrm flipH="1">
                  <a:off x="11018479" y="1407982"/>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30" name="Line 283"/>
                <p:cNvSpPr>
                  <a:spLocks noChangeShapeType="1"/>
                </p:cNvSpPr>
                <p:nvPr/>
              </p:nvSpPr>
              <p:spPr bwMode="auto">
                <a:xfrm flipH="1">
                  <a:off x="11088503" y="1569231"/>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31" name="Line 284"/>
                <p:cNvSpPr>
                  <a:spLocks noChangeShapeType="1"/>
                </p:cNvSpPr>
                <p:nvPr/>
              </p:nvSpPr>
              <p:spPr bwMode="auto">
                <a:xfrm flipH="1">
                  <a:off x="11178857" y="1734958"/>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32" name="Line 285"/>
                <p:cNvSpPr>
                  <a:spLocks noChangeShapeType="1"/>
                </p:cNvSpPr>
                <p:nvPr/>
              </p:nvSpPr>
              <p:spPr bwMode="auto">
                <a:xfrm flipH="1">
                  <a:off x="11224034" y="1815583"/>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33" name="Line 286"/>
                <p:cNvSpPr>
                  <a:spLocks noChangeShapeType="1"/>
                </p:cNvSpPr>
                <p:nvPr/>
              </p:nvSpPr>
              <p:spPr bwMode="auto">
                <a:xfrm flipH="1">
                  <a:off x="11298576" y="1896207"/>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34" name="Line 287"/>
                <p:cNvSpPr>
                  <a:spLocks noChangeShapeType="1"/>
                </p:cNvSpPr>
                <p:nvPr/>
              </p:nvSpPr>
              <p:spPr bwMode="auto">
                <a:xfrm flipH="1">
                  <a:off x="11400224" y="1979071"/>
                  <a:ext cx="304945"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35" name="Line 288"/>
                <p:cNvSpPr>
                  <a:spLocks noChangeShapeType="1"/>
                </p:cNvSpPr>
                <p:nvPr/>
              </p:nvSpPr>
              <p:spPr bwMode="auto">
                <a:xfrm flipH="1">
                  <a:off x="11018479" y="1488606"/>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36" name="Line 289"/>
                <p:cNvSpPr>
                  <a:spLocks noChangeShapeType="1"/>
                </p:cNvSpPr>
                <p:nvPr/>
              </p:nvSpPr>
              <p:spPr bwMode="auto">
                <a:xfrm flipH="1">
                  <a:off x="11142716" y="1649855"/>
                  <a:ext cx="56245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44120" name="Group 685"/>
              <p:cNvGrpSpPr>
                <a:grpSpLocks/>
              </p:cNvGrpSpPr>
              <p:nvPr/>
            </p:nvGrpSpPr>
            <p:grpSpPr bwMode="auto">
              <a:xfrm rot="1451064">
                <a:off x="5764393" y="3305957"/>
                <a:ext cx="686691" cy="571089"/>
                <a:chOff x="11018479" y="1407982"/>
                <a:chExt cx="686691" cy="571089"/>
              </a:xfrm>
            </p:grpSpPr>
            <p:sp>
              <p:nvSpPr>
                <p:cNvPr id="44121" name="Line 282"/>
                <p:cNvSpPr>
                  <a:spLocks noChangeShapeType="1"/>
                </p:cNvSpPr>
                <p:nvPr/>
              </p:nvSpPr>
              <p:spPr bwMode="auto">
                <a:xfrm flipH="1">
                  <a:off x="11018479" y="140798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22" name="Line 283"/>
                <p:cNvSpPr>
                  <a:spLocks noChangeShapeType="1"/>
                </p:cNvSpPr>
                <p:nvPr/>
              </p:nvSpPr>
              <p:spPr bwMode="auto">
                <a:xfrm flipH="1">
                  <a:off x="11088503" y="1569231"/>
                  <a:ext cx="616667"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23" name="Line 284"/>
                <p:cNvSpPr>
                  <a:spLocks noChangeShapeType="1"/>
                </p:cNvSpPr>
                <p:nvPr/>
              </p:nvSpPr>
              <p:spPr bwMode="auto">
                <a:xfrm flipH="1">
                  <a:off x="11178857" y="1734958"/>
                  <a:ext cx="526313"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24" name="Line 285"/>
                <p:cNvSpPr>
                  <a:spLocks noChangeShapeType="1"/>
                </p:cNvSpPr>
                <p:nvPr/>
              </p:nvSpPr>
              <p:spPr bwMode="auto">
                <a:xfrm flipH="1">
                  <a:off x="11224034" y="1815583"/>
                  <a:ext cx="481136"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25" name="Line 286"/>
                <p:cNvSpPr>
                  <a:spLocks noChangeShapeType="1"/>
                </p:cNvSpPr>
                <p:nvPr/>
              </p:nvSpPr>
              <p:spPr bwMode="auto">
                <a:xfrm flipH="1">
                  <a:off x="11298576" y="1896207"/>
                  <a:ext cx="40659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26" name="Line 287"/>
                <p:cNvSpPr>
                  <a:spLocks noChangeShapeType="1"/>
                </p:cNvSpPr>
                <p:nvPr/>
              </p:nvSpPr>
              <p:spPr bwMode="auto">
                <a:xfrm flipH="1">
                  <a:off x="11400224" y="1979071"/>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27" name="Line 288"/>
                <p:cNvSpPr>
                  <a:spLocks noChangeShapeType="1"/>
                </p:cNvSpPr>
                <p:nvPr/>
              </p:nvSpPr>
              <p:spPr bwMode="auto">
                <a:xfrm flipH="1">
                  <a:off x="11018479" y="1488606"/>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28" name="Line 289"/>
                <p:cNvSpPr>
                  <a:spLocks noChangeShapeType="1"/>
                </p:cNvSpPr>
                <p:nvPr/>
              </p:nvSpPr>
              <p:spPr bwMode="auto">
                <a:xfrm flipH="1">
                  <a:off x="11142716" y="1649855"/>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grpSp>
          <p:nvGrpSpPr>
            <p:cNvPr id="44100" name="Group 815"/>
            <p:cNvGrpSpPr>
              <a:grpSpLocks/>
            </p:cNvGrpSpPr>
            <p:nvPr/>
          </p:nvGrpSpPr>
          <p:grpSpPr bwMode="auto">
            <a:xfrm>
              <a:off x="4597400" y="4876800"/>
              <a:ext cx="771107" cy="742271"/>
              <a:chOff x="5679979" y="3305955"/>
              <a:chExt cx="771107" cy="742271"/>
            </a:xfrm>
          </p:grpSpPr>
          <p:grpSp>
            <p:nvGrpSpPr>
              <p:cNvPr id="44101" name="Group 676"/>
              <p:cNvGrpSpPr>
                <a:grpSpLocks/>
              </p:cNvGrpSpPr>
              <p:nvPr/>
            </p:nvGrpSpPr>
            <p:grpSpPr bwMode="auto">
              <a:xfrm rot="1611903">
                <a:off x="5679979" y="3477135"/>
                <a:ext cx="686691" cy="571089"/>
                <a:chOff x="11018479" y="1407982"/>
                <a:chExt cx="686691" cy="571089"/>
              </a:xfrm>
            </p:grpSpPr>
            <p:sp>
              <p:nvSpPr>
                <p:cNvPr id="44111" name="Line 282"/>
                <p:cNvSpPr>
                  <a:spLocks noChangeShapeType="1"/>
                </p:cNvSpPr>
                <p:nvPr/>
              </p:nvSpPr>
              <p:spPr bwMode="auto">
                <a:xfrm flipH="1">
                  <a:off x="11018479" y="1407982"/>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12" name="Line 283"/>
                <p:cNvSpPr>
                  <a:spLocks noChangeShapeType="1"/>
                </p:cNvSpPr>
                <p:nvPr/>
              </p:nvSpPr>
              <p:spPr bwMode="auto">
                <a:xfrm flipH="1">
                  <a:off x="11088503" y="1569231"/>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13" name="Line 284"/>
                <p:cNvSpPr>
                  <a:spLocks noChangeShapeType="1"/>
                </p:cNvSpPr>
                <p:nvPr/>
              </p:nvSpPr>
              <p:spPr bwMode="auto">
                <a:xfrm flipH="1">
                  <a:off x="11178857" y="1734958"/>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14" name="Line 285"/>
                <p:cNvSpPr>
                  <a:spLocks noChangeShapeType="1"/>
                </p:cNvSpPr>
                <p:nvPr/>
              </p:nvSpPr>
              <p:spPr bwMode="auto">
                <a:xfrm flipH="1">
                  <a:off x="11224034" y="1815583"/>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15" name="Line 286"/>
                <p:cNvSpPr>
                  <a:spLocks noChangeShapeType="1"/>
                </p:cNvSpPr>
                <p:nvPr/>
              </p:nvSpPr>
              <p:spPr bwMode="auto">
                <a:xfrm flipH="1">
                  <a:off x="11298576" y="1896207"/>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16" name="Line 287"/>
                <p:cNvSpPr>
                  <a:spLocks noChangeShapeType="1"/>
                </p:cNvSpPr>
                <p:nvPr/>
              </p:nvSpPr>
              <p:spPr bwMode="auto">
                <a:xfrm flipH="1">
                  <a:off x="11400224" y="1979071"/>
                  <a:ext cx="304945"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17" name="Line 288"/>
                <p:cNvSpPr>
                  <a:spLocks noChangeShapeType="1"/>
                </p:cNvSpPr>
                <p:nvPr/>
              </p:nvSpPr>
              <p:spPr bwMode="auto">
                <a:xfrm flipH="1">
                  <a:off x="11018479" y="1488606"/>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18" name="Line 289"/>
                <p:cNvSpPr>
                  <a:spLocks noChangeShapeType="1"/>
                </p:cNvSpPr>
                <p:nvPr/>
              </p:nvSpPr>
              <p:spPr bwMode="auto">
                <a:xfrm flipH="1">
                  <a:off x="11142716" y="1649855"/>
                  <a:ext cx="56245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44102" name="Group 685"/>
              <p:cNvGrpSpPr>
                <a:grpSpLocks/>
              </p:cNvGrpSpPr>
              <p:nvPr/>
            </p:nvGrpSpPr>
            <p:grpSpPr bwMode="auto">
              <a:xfrm rot="1451064">
                <a:off x="5764393" y="3305957"/>
                <a:ext cx="686691" cy="571089"/>
                <a:chOff x="11018479" y="1407982"/>
                <a:chExt cx="686691" cy="571089"/>
              </a:xfrm>
            </p:grpSpPr>
            <p:sp>
              <p:nvSpPr>
                <p:cNvPr id="44103" name="Line 282"/>
                <p:cNvSpPr>
                  <a:spLocks noChangeShapeType="1"/>
                </p:cNvSpPr>
                <p:nvPr/>
              </p:nvSpPr>
              <p:spPr bwMode="auto">
                <a:xfrm flipH="1">
                  <a:off x="11018479" y="140798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04" name="Line 283"/>
                <p:cNvSpPr>
                  <a:spLocks noChangeShapeType="1"/>
                </p:cNvSpPr>
                <p:nvPr/>
              </p:nvSpPr>
              <p:spPr bwMode="auto">
                <a:xfrm flipH="1">
                  <a:off x="11088503" y="1569231"/>
                  <a:ext cx="616667"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05" name="Line 284"/>
                <p:cNvSpPr>
                  <a:spLocks noChangeShapeType="1"/>
                </p:cNvSpPr>
                <p:nvPr/>
              </p:nvSpPr>
              <p:spPr bwMode="auto">
                <a:xfrm flipH="1">
                  <a:off x="11178857" y="1734958"/>
                  <a:ext cx="526313"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06" name="Line 285"/>
                <p:cNvSpPr>
                  <a:spLocks noChangeShapeType="1"/>
                </p:cNvSpPr>
                <p:nvPr/>
              </p:nvSpPr>
              <p:spPr bwMode="auto">
                <a:xfrm flipH="1">
                  <a:off x="11224034" y="1815583"/>
                  <a:ext cx="481136"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07" name="Line 286"/>
                <p:cNvSpPr>
                  <a:spLocks noChangeShapeType="1"/>
                </p:cNvSpPr>
                <p:nvPr/>
              </p:nvSpPr>
              <p:spPr bwMode="auto">
                <a:xfrm flipH="1">
                  <a:off x="11298576" y="1896207"/>
                  <a:ext cx="40659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08" name="Line 287"/>
                <p:cNvSpPr>
                  <a:spLocks noChangeShapeType="1"/>
                </p:cNvSpPr>
                <p:nvPr/>
              </p:nvSpPr>
              <p:spPr bwMode="auto">
                <a:xfrm flipH="1">
                  <a:off x="11400224" y="1979071"/>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09" name="Line 288"/>
                <p:cNvSpPr>
                  <a:spLocks noChangeShapeType="1"/>
                </p:cNvSpPr>
                <p:nvPr/>
              </p:nvSpPr>
              <p:spPr bwMode="auto">
                <a:xfrm flipH="1">
                  <a:off x="11018479" y="1488606"/>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110" name="Line 289"/>
                <p:cNvSpPr>
                  <a:spLocks noChangeShapeType="1"/>
                </p:cNvSpPr>
                <p:nvPr/>
              </p:nvSpPr>
              <p:spPr bwMode="auto">
                <a:xfrm flipH="1">
                  <a:off x="11142716" y="1649855"/>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grpSp>
      <p:grpSp>
        <p:nvGrpSpPr>
          <p:cNvPr id="244114" name="Group 892"/>
          <p:cNvGrpSpPr>
            <a:grpSpLocks/>
          </p:cNvGrpSpPr>
          <p:nvPr/>
        </p:nvGrpSpPr>
        <p:grpSpPr bwMode="auto">
          <a:xfrm>
            <a:off x="5345113" y="3803650"/>
            <a:ext cx="1149350" cy="1011238"/>
            <a:chOff x="5435600" y="5410200"/>
            <a:chExt cx="1634120" cy="1437361"/>
          </a:xfrm>
        </p:grpSpPr>
        <p:grpSp>
          <p:nvGrpSpPr>
            <p:cNvPr id="44057" name="Group 855"/>
            <p:cNvGrpSpPr>
              <a:grpSpLocks/>
            </p:cNvGrpSpPr>
            <p:nvPr/>
          </p:nvGrpSpPr>
          <p:grpSpPr bwMode="auto">
            <a:xfrm>
              <a:off x="5969000" y="5410200"/>
              <a:ext cx="719720" cy="599161"/>
              <a:chOff x="6061165" y="5663864"/>
              <a:chExt cx="719720" cy="599161"/>
            </a:xfrm>
          </p:grpSpPr>
          <p:sp>
            <p:nvSpPr>
              <p:cNvPr id="44085" name="Line 282"/>
              <p:cNvSpPr>
                <a:spLocks noChangeShapeType="1"/>
              </p:cNvSpPr>
              <p:nvPr/>
            </p:nvSpPr>
            <p:spPr bwMode="auto">
              <a:xfrm rot="1451064" flipH="1">
                <a:off x="6094194" y="5663864"/>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86" name="Line 283"/>
              <p:cNvSpPr>
                <a:spLocks noChangeShapeType="1"/>
              </p:cNvSpPr>
              <p:nvPr/>
            </p:nvSpPr>
            <p:spPr bwMode="auto">
              <a:xfrm rot="1451064" flipH="1">
                <a:off x="6095086" y="5825304"/>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87" name="Line 284"/>
              <p:cNvSpPr>
                <a:spLocks noChangeShapeType="1"/>
              </p:cNvSpPr>
              <p:nvPr/>
            </p:nvSpPr>
            <p:spPr bwMode="auto">
              <a:xfrm rot="1451064" flipH="1">
                <a:off x="6113581" y="5994993"/>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88" name="Line 285"/>
              <p:cNvSpPr>
                <a:spLocks noChangeShapeType="1"/>
              </p:cNvSpPr>
              <p:nvPr/>
            </p:nvSpPr>
            <p:spPr bwMode="auto">
              <a:xfrm rot="1451064" flipH="1">
                <a:off x="6123745" y="6077796"/>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89" name="Line 286"/>
              <p:cNvSpPr>
                <a:spLocks noChangeShapeType="1"/>
              </p:cNvSpPr>
              <p:nvPr/>
            </p:nvSpPr>
            <p:spPr bwMode="auto">
              <a:xfrm rot="1451064" flipH="1">
                <a:off x="6161986" y="6166612"/>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90" name="Line 287"/>
              <p:cNvSpPr>
                <a:spLocks noChangeShapeType="1"/>
              </p:cNvSpPr>
              <p:nvPr/>
            </p:nvSpPr>
            <p:spPr bwMode="auto">
              <a:xfrm rot="1451064" flipH="1">
                <a:off x="6225226" y="6263025"/>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91" name="Line 288"/>
              <p:cNvSpPr>
                <a:spLocks noChangeShapeType="1"/>
              </p:cNvSpPr>
              <p:nvPr/>
            </p:nvSpPr>
            <p:spPr bwMode="auto">
              <a:xfrm rot="1451064" flipH="1">
                <a:off x="6061165" y="573741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92" name="Line 289"/>
              <p:cNvSpPr>
                <a:spLocks noChangeShapeType="1"/>
              </p:cNvSpPr>
              <p:nvPr/>
            </p:nvSpPr>
            <p:spPr bwMode="auto">
              <a:xfrm rot="1451064" flipH="1">
                <a:off x="6113890" y="5909956"/>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44058" name="Group 856"/>
            <p:cNvGrpSpPr>
              <a:grpSpLocks/>
            </p:cNvGrpSpPr>
            <p:nvPr/>
          </p:nvGrpSpPr>
          <p:grpSpPr bwMode="auto">
            <a:xfrm>
              <a:off x="6350000" y="5867400"/>
              <a:ext cx="719720" cy="599161"/>
              <a:chOff x="6061165" y="5663864"/>
              <a:chExt cx="719720" cy="599161"/>
            </a:xfrm>
          </p:grpSpPr>
          <p:sp>
            <p:nvSpPr>
              <p:cNvPr id="44077" name="Line 282"/>
              <p:cNvSpPr>
                <a:spLocks noChangeShapeType="1"/>
              </p:cNvSpPr>
              <p:nvPr/>
            </p:nvSpPr>
            <p:spPr bwMode="auto">
              <a:xfrm rot="1451064" flipH="1">
                <a:off x="6094194" y="5663864"/>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78" name="Line 283"/>
              <p:cNvSpPr>
                <a:spLocks noChangeShapeType="1"/>
              </p:cNvSpPr>
              <p:nvPr/>
            </p:nvSpPr>
            <p:spPr bwMode="auto">
              <a:xfrm rot="1451064" flipH="1">
                <a:off x="6095086" y="5825304"/>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79" name="Line 284"/>
              <p:cNvSpPr>
                <a:spLocks noChangeShapeType="1"/>
              </p:cNvSpPr>
              <p:nvPr/>
            </p:nvSpPr>
            <p:spPr bwMode="auto">
              <a:xfrm rot="1451064" flipH="1">
                <a:off x="6113581" y="5994993"/>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80" name="Line 285"/>
              <p:cNvSpPr>
                <a:spLocks noChangeShapeType="1"/>
              </p:cNvSpPr>
              <p:nvPr/>
            </p:nvSpPr>
            <p:spPr bwMode="auto">
              <a:xfrm rot="1451064" flipH="1">
                <a:off x="6123745" y="6077796"/>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81" name="Line 286"/>
              <p:cNvSpPr>
                <a:spLocks noChangeShapeType="1"/>
              </p:cNvSpPr>
              <p:nvPr/>
            </p:nvSpPr>
            <p:spPr bwMode="auto">
              <a:xfrm rot="1451064" flipH="1">
                <a:off x="6161986" y="6166612"/>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82" name="Line 287"/>
              <p:cNvSpPr>
                <a:spLocks noChangeShapeType="1"/>
              </p:cNvSpPr>
              <p:nvPr/>
            </p:nvSpPr>
            <p:spPr bwMode="auto">
              <a:xfrm rot="1451064" flipH="1">
                <a:off x="6225226" y="6263025"/>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83" name="Line 288"/>
              <p:cNvSpPr>
                <a:spLocks noChangeShapeType="1"/>
              </p:cNvSpPr>
              <p:nvPr/>
            </p:nvSpPr>
            <p:spPr bwMode="auto">
              <a:xfrm rot="1451064" flipH="1">
                <a:off x="6061165" y="573741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84" name="Line 289"/>
              <p:cNvSpPr>
                <a:spLocks noChangeShapeType="1"/>
              </p:cNvSpPr>
              <p:nvPr/>
            </p:nvSpPr>
            <p:spPr bwMode="auto">
              <a:xfrm rot="1451064" flipH="1">
                <a:off x="6113890" y="5909956"/>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44059" name="Group 865"/>
            <p:cNvGrpSpPr>
              <a:grpSpLocks/>
            </p:cNvGrpSpPr>
            <p:nvPr/>
          </p:nvGrpSpPr>
          <p:grpSpPr bwMode="auto">
            <a:xfrm>
              <a:off x="5892800" y="6248400"/>
              <a:ext cx="719720" cy="599161"/>
              <a:chOff x="6061165" y="5663864"/>
              <a:chExt cx="719720" cy="599161"/>
            </a:xfrm>
          </p:grpSpPr>
          <p:sp>
            <p:nvSpPr>
              <p:cNvPr id="44069" name="Line 282"/>
              <p:cNvSpPr>
                <a:spLocks noChangeShapeType="1"/>
              </p:cNvSpPr>
              <p:nvPr/>
            </p:nvSpPr>
            <p:spPr bwMode="auto">
              <a:xfrm rot="1451064" flipH="1">
                <a:off x="6094194" y="5663864"/>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70" name="Line 283"/>
              <p:cNvSpPr>
                <a:spLocks noChangeShapeType="1"/>
              </p:cNvSpPr>
              <p:nvPr/>
            </p:nvSpPr>
            <p:spPr bwMode="auto">
              <a:xfrm rot="1451064" flipH="1">
                <a:off x="6095086" y="5825304"/>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71" name="Line 284"/>
              <p:cNvSpPr>
                <a:spLocks noChangeShapeType="1"/>
              </p:cNvSpPr>
              <p:nvPr/>
            </p:nvSpPr>
            <p:spPr bwMode="auto">
              <a:xfrm rot="1451064" flipH="1">
                <a:off x="6113581" y="5994993"/>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72" name="Line 285"/>
              <p:cNvSpPr>
                <a:spLocks noChangeShapeType="1"/>
              </p:cNvSpPr>
              <p:nvPr/>
            </p:nvSpPr>
            <p:spPr bwMode="auto">
              <a:xfrm rot="1451064" flipH="1">
                <a:off x="6123745" y="6077796"/>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73" name="Line 286"/>
              <p:cNvSpPr>
                <a:spLocks noChangeShapeType="1"/>
              </p:cNvSpPr>
              <p:nvPr/>
            </p:nvSpPr>
            <p:spPr bwMode="auto">
              <a:xfrm rot="1451064" flipH="1">
                <a:off x="6161986" y="6166612"/>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74" name="Line 287"/>
              <p:cNvSpPr>
                <a:spLocks noChangeShapeType="1"/>
              </p:cNvSpPr>
              <p:nvPr/>
            </p:nvSpPr>
            <p:spPr bwMode="auto">
              <a:xfrm rot="1451064" flipH="1">
                <a:off x="6225226" y="6263025"/>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75" name="Line 288"/>
              <p:cNvSpPr>
                <a:spLocks noChangeShapeType="1"/>
              </p:cNvSpPr>
              <p:nvPr/>
            </p:nvSpPr>
            <p:spPr bwMode="auto">
              <a:xfrm rot="1451064" flipH="1">
                <a:off x="6061165" y="573741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76" name="Line 289"/>
              <p:cNvSpPr>
                <a:spLocks noChangeShapeType="1"/>
              </p:cNvSpPr>
              <p:nvPr/>
            </p:nvSpPr>
            <p:spPr bwMode="auto">
              <a:xfrm rot="1451064" flipH="1">
                <a:off x="6113890" y="5909956"/>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44060" name="Group 874"/>
            <p:cNvGrpSpPr>
              <a:grpSpLocks/>
            </p:cNvGrpSpPr>
            <p:nvPr/>
          </p:nvGrpSpPr>
          <p:grpSpPr bwMode="auto">
            <a:xfrm>
              <a:off x="5435600" y="5867400"/>
              <a:ext cx="719720" cy="599161"/>
              <a:chOff x="6061165" y="5663864"/>
              <a:chExt cx="719720" cy="599161"/>
            </a:xfrm>
          </p:grpSpPr>
          <p:sp>
            <p:nvSpPr>
              <p:cNvPr id="44061" name="Line 282"/>
              <p:cNvSpPr>
                <a:spLocks noChangeShapeType="1"/>
              </p:cNvSpPr>
              <p:nvPr/>
            </p:nvSpPr>
            <p:spPr bwMode="auto">
              <a:xfrm rot="1451064" flipH="1">
                <a:off x="6094194" y="5663864"/>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62" name="Line 283"/>
              <p:cNvSpPr>
                <a:spLocks noChangeShapeType="1"/>
              </p:cNvSpPr>
              <p:nvPr/>
            </p:nvSpPr>
            <p:spPr bwMode="auto">
              <a:xfrm rot="1451064" flipH="1">
                <a:off x="6095086" y="5825304"/>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63" name="Line 284"/>
              <p:cNvSpPr>
                <a:spLocks noChangeShapeType="1"/>
              </p:cNvSpPr>
              <p:nvPr/>
            </p:nvSpPr>
            <p:spPr bwMode="auto">
              <a:xfrm rot="1451064" flipH="1">
                <a:off x="6113581" y="5994993"/>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64" name="Line 285"/>
              <p:cNvSpPr>
                <a:spLocks noChangeShapeType="1"/>
              </p:cNvSpPr>
              <p:nvPr/>
            </p:nvSpPr>
            <p:spPr bwMode="auto">
              <a:xfrm rot="1451064" flipH="1">
                <a:off x="6123745" y="6077796"/>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65" name="Line 286"/>
              <p:cNvSpPr>
                <a:spLocks noChangeShapeType="1"/>
              </p:cNvSpPr>
              <p:nvPr/>
            </p:nvSpPr>
            <p:spPr bwMode="auto">
              <a:xfrm rot="1451064" flipH="1">
                <a:off x="6161986" y="6166612"/>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66" name="Line 287"/>
              <p:cNvSpPr>
                <a:spLocks noChangeShapeType="1"/>
              </p:cNvSpPr>
              <p:nvPr/>
            </p:nvSpPr>
            <p:spPr bwMode="auto">
              <a:xfrm rot="1451064" flipH="1">
                <a:off x="6225226" y="6263025"/>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67" name="Line 288"/>
              <p:cNvSpPr>
                <a:spLocks noChangeShapeType="1"/>
              </p:cNvSpPr>
              <p:nvPr/>
            </p:nvSpPr>
            <p:spPr bwMode="auto">
              <a:xfrm rot="1451064" flipH="1">
                <a:off x="6061165" y="573741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68" name="Line 289"/>
              <p:cNvSpPr>
                <a:spLocks noChangeShapeType="1"/>
              </p:cNvSpPr>
              <p:nvPr/>
            </p:nvSpPr>
            <p:spPr bwMode="auto">
              <a:xfrm rot="1451064" flipH="1">
                <a:off x="6113890" y="5909956"/>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grpSp>
        <p:nvGrpSpPr>
          <p:cNvPr id="244125" name="Group 883"/>
          <p:cNvGrpSpPr>
            <a:grpSpLocks/>
          </p:cNvGrpSpPr>
          <p:nvPr/>
        </p:nvGrpSpPr>
        <p:grpSpPr bwMode="auto">
          <a:xfrm>
            <a:off x="6256338" y="3697289"/>
            <a:ext cx="506412" cy="420687"/>
            <a:chOff x="6061165" y="5663864"/>
            <a:chExt cx="719720" cy="599161"/>
          </a:xfrm>
        </p:grpSpPr>
        <p:sp>
          <p:nvSpPr>
            <p:cNvPr id="44049" name="Line 282"/>
            <p:cNvSpPr>
              <a:spLocks noChangeShapeType="1"/>
            </p:cNvSpPr>
            <p:nvPr/>
          </p:nvSpPr>
          <p:spPr bwMode="auto">
            <a:xfrm rot="1451064" flipH="1">
              <a:off x="6094194" y="5663864"/>
              <a:ext cx="68669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50" name="Line 283"/>
            <p:cNvSpPr>
              <a:spLocks noChangeShapeType="1"/>
            </p:cNvSpPr>
            <p:nvPr/>
          </p:nvSpPr>
          <p:spPr bwMode="auto">
            <a:xfrm rot="1451064" flipH="1">
              <a:off x="6095086" y="5825304"/>
              <a:ext cx="616667"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51" name="Line 284"/>
            <p:cNvSpPr>
              <a:spLocks noChangeShapeType="1"/>
            </p:cNvSpPr>
            <p:nvPr/>
          </p:nvSpPr>
          <p:spPr bwMode="auto">
            <a:xfrm rot="1451064" flipH="1">
              <a:off x="6113581" y="5994993"/>
              <a:ext cx="52631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52" name="Line 285"/>
            <p:cNvSpPr>
              <a:spLocks noChangeShapeType="1"/>
            </p:cNvSpPr>
            <p:nvPr/>
          </p:nvSpPr>
          <p:spPr bwMode="auto">
            <a:xfrm rot="1451064" flipH="1">
              <a:off x="6123745" y="6077796"/>
              <a:ext cx="4811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53" name="Line 286"/>
            <p:cNvSpPr>
              <a:spLocks noChangeShapeType="1"/>
            </p:cNvSpPr>
            <p:nvPr/>
          </p:nvSpPr>
          <p:spPr bwMode="auto">
            <a:xfrm rot="1451064" flipH="1">
              <a:off x="6161986" y="6166612"/>
              <a:ext cx="406594"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54" name="Line 287"/>
            <p:cNvSpPr>
              <a:spLocks noChangeShapeType="1"/>
            </p:cNvSpPr>
            <p:nvPr/>
          </p:nvSpPr>
          <p:spPr bwMode="auto">
            <a:xfrm rot="1451064" flipH="1">
              <a:off x="6225226" y="6263025"/>
              <a:ext cx="304945"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55" name="Line 288"/>
            <p:cNvSpPr>
              <a:spLocks noChangeShapeType="1"/>
            </p:cNvSpPr>
            <p:nvPr/>
          </p:nvSpPr>
          <p:spPr bwMode="auto">
            <a:xfrm rot="1451064" flipH="1">
              <a:off x="6061165" y="5737412"/>
              <a:ext cx="686691"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4056" name="Line 289"/>
            <p:cNvSpPr>
              <a:spLocks noChangeShapeType="1"/>
            </p:cNvSpPr>
            <p:nvPr/>
          </p:nvSpPr>
          <p:spPr bwMode="auto">
            <a:xfrm rot="1451064" flipH="1">
              <a:off x="6113890" y="5909956"/>
              <a:ext cx="562454" cy="0"/>
            </a:xfrm>
            <a:prstGeom prst="line">
              <a:avLst/>
            </a:prstGeom>
            <a:noFill/>
            <a:ln w="38100">
              <a:solidFill>
                <a:srgbClr val="B459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grpSp>
        <p:nvGrpSpPr>
          <p:cNvPr id="244126" name="Group 912"/>
          <p:cNvGrpSpPr/>
          <p:nvPr/>
        </p:nvGrpSpPr>
        <p:grpSpPr>
          <a:xfrm rot="355480">
            <a:off x="7824516" y="1227635"/>
            <a:ext cx="964406" cy="321469"/>
            <a:chOff x="8940800" y="1676400"/>
            <a:chExt cx="1371600" cy="457200"/>
          </a:xfrm>
          <a:solidFill>
            <a:srgbClr val="B45900"/>
          </a:solidFill>
        </p:grpSpPr>
        <p:sp>
          <p:nvSpPr>
            <p:cNvPr id="894" name="Oval 273"/>
            <p:cNvSpPr>
              <a:spLocks noChangeArrowheads="1"/>
            </p:cNvSpPr>
            <p:nvPr/>
          </p:nvSpPr>
          <p:spPr bwMode="auto">
            <a:xfrm flipH="1">
              <a:off x="8940800" y="1676400"/>
              <a:ext cx="152400" cy="152400"/>
            </a:xfrm>
            <a:prstGeom prst="ellipse">
              <a:avLst/>
            </a:prstGeom>
            <a:grp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01" name="Oval 273"/>
            <p:cNvSpPr>
              <a:spLocks noChangeArrowheads="1"/>
            </p:cNvSpPr>
            <p:nvPr/>
          </p:nvSpPr>
          <p:spPr bwMode="auto">
            <a:xfrm flipH="1">
              <a:off x="9245600" y="1752600"/>
              <a:ext cx="152400" cy="152400"/>
            </a:xfrm>
            <a:prstGeom prst="ellipse">
              <a:avLst/>
            </a:prstGeom>
            <a:grp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02" name="Oval 273"/>
            <p:cNvSpPr>
              <a:spLocks noChangeArrowheads="1"/>
            </p:cNvSpPr>
            <p:nvPr/>
          </p:nvSpPr>
          <p:spPr bwMode="auto">
            <a:xfrm flipH="1">
              <a:off x="9550400" y="1828800"/>
              <a:ext cx="152400" cy="152400"/>
            </a:xfrm>
            <a:prstGeom prst="ellipse">
              <a:avLst/>
            </a:prstGeom>
            <a:grp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03" name="Oval 273"/>
            <p:cNvSpPr>
              <a:spLocks noChangeArrowheads="1"/>
            </p:cNvSpPr>
            <p:nvPr/>
          </p:nvSpPr>
          <p:spPr bwMode="auto">
            <a:xfrm flipH="1">
              <a:off x="9855200" y="1905000"/>
              <a:ext cx="152400" cy="152400"/>
            </a:xfrm>
            <a:prstGeom prst="ellipse">
              <a:avLst/>
            </a:prstGeom>
            <a:grp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04" name="Oval 273"/>
            <p:cNvSpPr>
              <a:spLocks noChangeArrowheads="1"/>
            </p:cNvSpPr>
            <p:nvPr/>
          </p:nvSpPr>
          <p:spPr bwMode="auto">
            <a:xfrm flipH="1">
              <a:off x="10160000" y="1981200"/>
              <a:ext cx="152400" cy="152400"/>
            </a:xfrm>
            <a:prstGeom prst="ellipse">
              <a:avLst/>
            </a:prstGeom>
            <a:grpFill/>
            <a:ln w="9525">
              <a:solidFill>
                <a:srgbClr val="B459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05" name="AutoShape 277"/>
            <p:cNvSpPr>
              <a:spLocks noChangeArrowheads="1"/>
            </p:cNvSpPr>
            <p:nvPr/>
          </p:nvSpPr>
          <p:spPr bwMode="auto">
            <a:xfrm rot="1334422">
              <a:off x="9109796" y="1769556"/>
              <a:ext cx="111125" cy="109538"/>
            </a:xfrm>
            <a:prstGeom prst="diamond">
              <a:avLst/>
            </a:prstGeom>
            <a:solidFill>
              <a:srgbClr val="FF0000"/>
            </a:solidFill>
            <a:ln w="9525">
              <a:solidFill>
                <a:srgbClr val="FF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06" name="AutoShape 277"/>
            <p:cNvSpPr>
              <a:spLocks noChangeArrowheads="1"/>
            </p:cNvSpPr>
            <p:nvPr/>
          </p:nvSpPr>
          <p:spPr bwMode="auto">
            <a:xfrm rot="1334422">
              <a:off x="9414596" y="1845755"/>
              <a:ext cx="111125" cy="109538"/>
            </a:xfrm>
            <a:prstGeom prst="diamond">
              <a:avLst/>
            </a:prstGeom>
            <a:solidFill>
              <a:srgbClr val="FF0000"/>
            </a:solidFill>
            <a:ln w="9525">
              <a:solidFill>
                <a:srgbClr val="FF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07" name="AutoShape 277"/>
            <p:cNvSpPr>
              <a:spLocks noChangeArrowheads="1"/>
            </p:cNvSpPr>
            <p:nvPr/>
          </p:nvSpPr>
          <p:spPr bwMode="auto">
            <a:xfrm rot="1334422">
              <a:off x="9719396" y="1921955"/>
              <a:ext cx="111125" cy="109538"/>
            </a:xfrm>
            <a:prstGeom prst="diamond">
              <a:avLst/>
            </a:prstGeom>
            <a:solidFill>
              <a:srgbClr val="FF0000"/>
            </a:solidFill>
            <a:ln w="9525">
              <a:solidFill>
                <a:srgbClr val="FF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08" name="AutoShape 277"/>
            <p:cNvSpPr>
              <a:spLocks noChangeArrowheads="1"/>
            </p:cNvSpPr>
            <p:nvPr/>
          </p:nvSpPr>
          <p:spPr bwMode="auto">
            <a:xfrm rot="1334422">
              <a:off x="10024196" y="1998155"/>
              <a:ext cx="111125" cy="109538"/>
            </a:xfrm>
            <a:prstGeom prst="diamond">
              <a:avLst/>
            </a:prstGeom>
            <a:solidFill>
              <a:srgbClr val="FF0000"/>
            </a:solidFill>
            <a:ln w="9525">
              <a:solidFill>
                <a:srgbClr val="FF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cxnSp>
          <p:nvCxnSpPr>
            <p:cNvPr id="910" name="Straight Connector 909"/>
            <p:cNvCxnSpPr>
              <a:endCxn id="904" idx="4"/>
            </p:cNvCxnSpPr>
            <p:nvPr/>
          </p:nvCxnSpPr>
          <p:spPr bwMode="auto">
            <a:xfrm>
              <a:off x="8940800" y="1828800"/>
              <a:ext cx="1295400" cy="304800"/>
            </a:xfrm>
            <a:prstGeom prst="line">
              <a:avLst/>
            </a:prstGeom>
            <a:grpFill/>
            <a:ln w="28575" cap="flat" cmpd="sng" algn="ctr">
              <a:solidFill>
                <a:srgbClr val="B45900"/>
              </a:solidFill>
              <a:prstDash val="solid"/>
              <a:round/>
              <a:headEnd type="none" w="med" len="med"/>
              <a:tailEnd type="none" w="med" len="med"/>
            </a:ln>
            <a:effectLst/>
          </p:spPr>
        </p:cxnSp>
      </p:grpSp>
      <p:pic>
        <p:nvPicPr>
          <p:cNvPr id="440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989" y="5400675"/>
            <a:ext cx="204628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7995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32813E-6 2.44792E-6 C 0.08508 0.06901 0.17041 0.13802 0.22375 0.17204 C 0.27698 0.20605 0.30347 0.1984 0.31946 0.20377 " pathEditMode="relative" rAng="0" ptsTypes="aaA">
                                      <p:cBhvr>
                                        <p:cTn id="6" dur="2000" fill="hold"/>
                                        <p:tgtEl>
                                          <p:spTgt spid="3"/>
                                        </p:tgtEl>
                                        <p:attrNameLst>
                                          <p:attrName>ppt_x</p:attrName>
                                          <p:attrName>ppt_y</p:attrName>
                                        </p:attrNameLst>
                                      </p:cBhvr>
                                      <p:rCtr x="15967" y="10303"/>
                                    </p:animMotion>
                                  </p:childTnLst>
                                </p:cTn>
                              </p:par>
                              <p:par>
                                <p:cTn id="7" presetID="0" presetClass="path" presetSubtype="0" accel="50000" decel="50000" fill="hold" nodeType="withEffect">
                                  <p:stCondLst>
                                    <p:cond delay="0"/>
                                  </p:stCondLst>
                                  <p:childTnLst>
                                    <p:animMotion origin="layout" path="M 3.75E-6 2.39583E-6 C 0.02356 -0.04574 0.04748 -0.09147 0.1018 -0.10531 C 0.156 -0.11882 0.28857 -0.08659 0.32605 -0.08252 " pathEditMode="relative" rAng="0" ptsTypes="aaA">
                                      <p:cBhvr>
                                        <p:cTn id="8" dur="2000" fill="hold"/>
                                        <p:tgtEl>
                                          <p:spTgt spid="5"/>
                                        </p:tgtEl>
                                        <p:attrNameLst>
                                          <p:attrName>ppt_x</p:attrName>
                                          <p:attrName>ppt_y</p:attrName>
                                        </p:attrNameLst>
                                      </p:cBhvr>
                                      <p:rCtr x="16296" y="-5941"/>
                                    </p:animMotion>
                                  </p:childTnLst>
                                </p:cTn>
                              </p:par>
                              <p:par>
                                <p:cTn id="9" presetID="10" presetClass="exit" presetSubtype="0" fill="hold" nodeType="withEffect">
                                  <p:stCondLst>
                                    <p:cond delay="1000"/>
                                  </p:stCondLst>
                                  <p:childTnLst>
                                    <p:animEffect transition="out" filter="fade">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par>
                                <p:cTn id="12" presetID="10" presetClass="exit" presetSubtype="0" fill="hold" nodeType="withEffect">
                                  <p:stCondLst>
                                    <p:cond delay="2000"/>
                                  </p:stCondLst>
                                  <p:childTnLst>
                                    <p:animEffect transition="out" filter="fade">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par>
                                <p:cTn id="15" presetID="10" presetClass="exit" presetSubtype="0" fill="hold" nodeType="withEffect">
                                  <p:stCondLst>
                                    <p:cond delay="2000"/>
                                  </p:stCondLst>
                                  <p:childTnLst>
                                    <p:animEffect transition="out" filter="fade">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par>
                                <p:cTn id="18" presetID="10" presetClass="exit" presetSubtype="0" fill="hold" nodeType="withEffect">
                                  <p:stCondLst>
                                    <p:cond delay="6000"/>
                                  </p:stCondLst>
                                  <p:childTnLst>
                                    <p:animEffect transition="out" filter="fade">
                                      <p:cBhvr>
                                        <p:cTn id="19" dur="2000"/>
                                        <p:tgtEl>
                                          <p:spTgt spid="2"/>
                                        </p:tgtEl>
                                      </p:cBhvr>
                                    </p:animEffect>
                                    <p:set>
                                      <p:cBhvr>
                                        <p:cTn id="20" dur="1" fill="hold">
                                          <p:stCondLst>
                                            <p:cond delay="1999"/>
                                          </p:stCondLst>
                                        </p:cTn>
                                        <p:tgtEl>
                                          <p:spTgt spid="2"/>
                                        </p:tgtEl>
                                        <p:attrNameLst>
                                          <p:attrName>style.visibility</p:attrName>
                                        </p:attrNameLst>
                                      </p:cBhvr>
                                      <p:to>
                                        <p:strVal val="hidden"/>
                                      </p:to>
                                    </p:set>
                                  </p:childTnLst>
                                </p:cTn>
                              </p:par>
                              <p:par>
                                <p:cTn id="21" presetID="10" presetClass="exit" presetSubtype="0" fill="hold" nodeType="withEffect">
                                  <p:stCondLst>
                                    <p:cond delay="7000"/>
                                  </p:stCondLst>
                                  <p:childTnLst>
                                    <p:animEffect transition="out" filter="fade">
                                      <p:cBhvr>
                                        <p:cTn id="22" dur="2000"/>
                                        <p:tgtEl>
                                          <p:spTgt spid="9"/>
                                        </p:tgtEl>
                                      </p:cBhvr>
                                    </p:animEffect>
                                    <p:set>
                                      <p:cBhvr>
                                        <p:cTn id="23" dur="1" fill="hold">
                                          <p:stCondLst>
                                            <p:cond delay="1999"/>
                                          </p:stCondLst>
                                        </p:cTn>
                                        <p:tgtEl>
                                          <p:spTgt spid="9"/>
                                        </p:tgtEl>
                                        <p:attrNameLst>
                                          <p:attrName>style.visibility</p:attrName>
                                        </p:attrNameLst>
                                      </p:cBhvr>
                                      <p:to>
                                        <p:strVal val="hidden"/>
                                      </p:to>
                                    </p:set>
                                  </p:childTnLst>
                                </p:cTn>
                              </p:par>
                              <p:par>
                                <p:cTn id="24" presetID="10" presetClass="entr" presetSubtype="0" fill="hold" nodeType="withEffect">
                                  <p:stCondLst>
                                    <p:cond delay="90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childTnLst>
                                </p:cTn>
                              </p:par>
                              <p:par>
                                <p:cTn id="27" presetID="10" presetClass="entr" presetSubtype="0" fill="hold" nodeType="withEffect">
                                  <p:stCondLst>
                                    <p:cond delay="120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childTnLst>
                                </p:cTn>
                              </p:par>
                              <p:par>
                                <p:cTn id="30" presetID="10" presetClass="entr" presetSubtype="0" fill="hold" nodeType="withEffect">
                                  <p:stCondLst>
                                    <p:cond delay="120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000"/>
                                        <p:tgtEl>
                                          <p:spTgt spid="22"/>
                                        </p:tgtEl>
                                      </p:cBhvr>
                                    </p:animEffect>
                                  </p:childTnLst>
                                </p:cTn>
                              </p:par>
                              <p:par>
                                <p:cTn id="33" presetID="0" presetClass="path" presetSubtype="0" accel="50000" decel="50000" fill="hold" nodeType="withEffect">
                                  <p:stCondLst>
                                    <p:cond delay="14000"/>
                                  </p:stCondLst>
                                  <p:childTnLst>
                                    <p:animMotion origin="layout" path="M -4.6875E-6 -5.20833E-6 C 0.02844 0.01285 0.05701 0.02587 0.0586 0.05077 C 0.06018 0.07568 0.00867 0.11116 0.00977 0.14973 C 0.01087 0.18831 0.05615 0.26041 0.06543 0.28254 " pathEditMode="relative" ptsTypes="aaaA">
                                      <p:cBhvr>
                                        <p:cTn id="34" dur="3000" fill="hold"/>
                                        <p:tgtEl>
                                          <p:spTgt spid="21"/>
                                        </p:tgtEl>
                                        <p:attrNameLst>
                                          <p:attrName>ppt_x</p:attrName>
                                          <p:attrName>ppt_y</p:attrName>
                                        </p:attrNameLst>
                                      </p:cBhvr>
                                    </p:animMotion>
                                  </p:childTnLst>
                                </p:cTn>
                              </p:par>
                              <p:par>
                                <p:cTn id="35" presetID="0" presetClass="path" presetSubtype="0" accel="50000" decel="50000" fill="hold" nodeType="withEffect">
                                  <p:stCondLst>
                                    <p:cond delay="14000"/>
                                  </p:stCondLst>
                                  <p:childTnLst>
                                    <p:animMotion origin="layout" path="M 2.1875E-6 6.25E-7 C 0.03454 -0.01416 0.06921 -0.02783 0.08166 -0.05664 C 0.09424 -0.08529 0.06286 -0.14014 0.07483 -0.17204 C 0.08679 -0.2041 0.14001 -0.23551 0.1532 -0.24805 " pathEditMode="relative" rAng="0" ptsTypes="aaaA">
                                      <p:cBhvr>
                                        <p:cTn id="36" dur="3000" fill="hold"/>
                                        <p:tgtEl>
                                          <p:spTgt spid="22"/>
                                        </p:tgtEl>
                                        <p:attrNameLst>
                                          <p:attrName>ppt_x</p:attrName>
                                          <p:attrName>ppt_y</p:attrName>
                                        </p:attrNameLst>
                                      </p:cBhvr>
                                      <p:rCtr x="7654" y="-12402"/>
                                    </p:animMotion>
                                  </p:childTnLst>
                                </p:cTn>
                              </p:par>
                              <p:par>
                                <p:cTn id="37" presetID="10" presetClass="exit" presetSubtype="0" fill="hold" nodeType="withEffect">
                                  <p:stCondLst>
                                    <p:cond delay="18000"/>
                                  </p:stCondLst>
                                  <p:childTnLst>
                                    <p:animEffect transition="out" filter="fade">
                                      <p:cBhvr>
                                        <p:cTn id="38" dur="2000"/>
                                        <p:tgtEl>
                                          <p:spTgt spid="21"/>
                                        </p:tgtEl>
                                      </p:cBhvr>
                                    </p:animEffect>
                                    <p:set>
                                      <p:cBhvr>
                                        <p:cTn id="39" dur="1" fill="hold">
                                          <p:stCondLst>
                                            <p:cond delay="1999"/>
                                          </p:stCondLst>
                                        </p:cTn>
                                        <p:tgtEl>
                                          <p:spTgt spid="21"/>
                                        </p:tgtEl>
                                        <p:attrNameLst>
                                          <p:attrName>style.visibility</p:attrName>
                                        </p:attrNameLst>
                                      </p:cBhvr>
                                      <p:to>
                                        <p:strVal val="hidden"/>
                                      </p:to>
                                    </p:set>
                                  </p:childTnLst>
                                </p:cTn>
                              </p:par>
                              <p:par>
                                <p:cTn id="40" presetID="10" presetClass="exit" presetSubtype="0" fill="hold" nodeType="withEffect">
                                  <p:stCondLst>
                                    <p:cond delay="18000"/>
                                  </p:stCondLst>
                                  <p:childTnLst>
                                    <p:animEffect transition="out" filter="fade">
                                      <p:cBhvr>
                                        <p:cTn id="41" dur="2000"/>
                                        <p:tgtEl>
                                          <p:spTgt spid="22"/>
                                        </p:tgtEl>
                                      </p:cBhvr>
                                    </p:animEffect>
                                    <p:set>
                                      <p:cBhvr>
                                        <p:cTn id="42" dur="1" fill="hold">
                                          <p:stCondLst>
                                            <p:cond delay="1999"/>
                                          </p:stCondLst>
                                        </p:cTn>
                                        <p:tgtEl>
                                          <p:spTgt spid="22"/>
                                        </p:tgtEl>
                                        <p:attrNameLst>
                                          <p:attrName>style.visibility</p:attrName>
                                        </p:attrNameLst>
                                      </p:cBhvr>
                                      <p:to>
                                        <p:strVal val="hidden"/>
                                      </p:to>
                                    </p:set>
                                  </p:childTnLst>
                                </p:cTn>
                              </p:par>
                              <p:par>
                                <p:cTn id="43" presetID="10" presetClass="entr" presetSubtype="0" fill="hold" nodeType="withEffect">
                                  <p:stCondLst>
                                    <p:cond delay="1900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000"/>
                                        <p:tgtEl>
                                          <p:spTgt spid="23"/>
                                        </p:tgtEl>
                                      </p:cBhvr>
                                    </p:animEffect>
                                  </p:childTnLst>
                                </p:cTn>
                              </p:par>
                              <p:par>
                                <p:cTn id="46" presetID="10" presetClass="exit" presetSubtype="0" fill="hold" nodeType="withEffect">
                                  <p:stCondLst>
                                    <p:cond delay="22000"/>
                                  </p:stCondLst>
                                  <p:childTnLst>
                                    <p:animEffect transition="out" filter="fade">
                                      <p:cBhvr>
                                        <p:cTn id="47" dur="3000"/>
                                        <p:tgtEl>
                                          <p:spTgt spid="23"/>
                                        </p:tgtEl>
                                      </p:cBhvr>
                                    </p:animEffect>
                                    <p:set>
                                      <p:cBhvr>
                                        <p:cTn id="48" dur="1" fill="hold">
                                          <p:stCondLst>
                                            <p:cond delay="2999"/>
                                          </p:stCondLst>
                                        </p:cTn>
                                        <p:tgtEl>
                                          <p:spTgt spid="23"/>
                                        </p:tgtEl>
                                        <p:attrNameLst>
                                          <p:attrName>style.visibility</p:attrName>
                                        </p:attrNameLst>
                                      </p:cBhvr>
                                      <p:to>
                                        <p:strVal val="hidden"/>
                                      </p:to>
                                    </p:set>
                                  </p:childTnLst>
                                </p:cTn>
                              </p:par>
                              <p:par>
                                <p:cTn id="49" presetID="10" presetClass="entr" presetSubtype="0" fill="hold" nodeType="withEffect">
                                  <p:stCondLst>
                                    <p:cond delay="23000"/>
                                  </p:stCondLst>
                                  <p:childTnLst>
                                    <p:set>
                                      <p:cBhvr>
                                        <p:cTn id="50" dur="1" fill="hold">
                                          <p:stCondLst>
                                            <p:cond delay="0"/>
                                          </p:stCondLst>
                                        </p:cTn>
                                        <p:tgtEl>
                                          <p:spTgt spid="244114"/>
                                        </p:tgtEl>
                                        <p:attrNameLst>
                                          <p:attrName>style.visibility</p:attrName>
                                        </p:attrNameLst>
                                      </p:cBhvr>
                                      <p:to>
                                        <p:strVal val="visible"/>
                                      </p:to>
                                    </p:set>
                                    <p:animEffect transition="in" filter="fade">
                                      <p:cBhvr>
                                        <p:cTn id="51" dur="2000"/>
                                        <p:tgtEl>
                                          <p:spTgt spid="244114"/>
                                        </p:tgtEl>
                                      </p:cBhvr>
                                    </p:animEffect>
                                  </p:childTnLst>
                                </p:cTn>
                              </p:par>
                              <p:par>
                                <p:cTn id="52" presetID="10" presetClass="entr" presetSubtype="0" fill="hold" nodeType="withEffect">
                                  <p:stCondLst>
                                    <p:cond delay="23000"/>
                                  </p:stCondLst>
                                  <p:childTnLst>
                                    <p:set>
                                      <p:cBhvr>
                                        <p:cTn id="53" dur="1" fill="hold">
                                          <p:stCondLst>
                                            <p:cond delay="0"/>
                                          </p:stCondLst>
                                        </p:cTn>
                                        <p:tgtEl>
                                          <p:spTgt spid="244125"/>
                                        </p:tgtEl>
                                        <p:attrNameLst>
                                          <p:attrName>style.visibility</p:attrName>
                                        </p:attrNameLst>
                                      </p:cBhvr>
                                      <p:to>
                                        <p:strVal val="visible"/>
                                      </p:to>
                                    </p:set>
                                    <p:animEffect transition="in" filter="fade">
                                      <p:cBhvr>
                                        <p:cTn id="54" dur="2000"/>
                                        <p:tgtEl>
                                          <p:spTgt spid="244125"/>
                                        </p:tgtEl>
                                      </p:cBhvr>
                                    </p:animEffect>
                                  </p:childTnLst>
                                </p:cTn>
                              </p:par>
                              <p:par>
                                <p:cTn id="55" presetID="0" presetClass="path" presetSubtype="0" accel="50000" decel="50000" fill="hold" nodeType="withEffect">
                                  <p:stCondLst>
                                    <p:cond delay="25000"/>
                                  </p:stCondLst>
                                  <p:childTnLst>
                                    <p:animMotion origin="layout" path="M 3.98438E-6 -1.45833E-6 C 0.03466 -0.02751 0.0697 -0.05469 0.08569 -0.08659 C 0.10168 -0.11833 0.08923 -0.16634 0.09521 -0.1914 C 0.10156 -0.21663 0.11218 -0.22949 0.12255 -0.23763 C 0.13281 -0.24609 0.14514 -0.2277 0.15686 -0.24137 C 0.16833 -0.25521 0.18664 -0.30696 0.19299 -0.31966 " pathEditMode="relative" rAng="0" ptsTypes="aaaaaA">
                                      <p:cBhvr>
                                        <p:cTn id="56" dur="2000" fill="hold"/>
                                        <p:tgtEl>
                                          <p:spTgt spid="244125"/>
                                        </p:tgtEl>
                                        <p:attrNameLst>
                                          <p:attrName>ppt_x</p:attrName>
                                          <p:attrName>ppt_y</p:attrName>
                                        </p:attrNameLst>
                                      </p:cBhvr>
                                      <p:rCtr x="9644" y="-15983"/>
                                    </p:animMotion>
                                  </p:childTnLst>
                                </p:cTn>
                              </p:par>
                              <p:par>
                                <p:cTn id="57" presetID="10" presetClass="entr" presetSubtype="0" fill="hold" nodeType="withEffect">
                                  <p:stCondLst>
                                    <p:cond delay="26000"/>
                                  </p:stCondLst>
                                  <p:childTnLst>
                                    <p:set>
                                      <p:cBhvr>
                                        <p:cTn id="58" dur="1" fill="hold">
                                          <p:stCondLst>
                                            <p:cond delay="0"/>
                                          </p:stCondLst>
                                        </p:cTn>
                                        <p:tgtEl>
                                          <p:spTgt spid="244126"/>
                                        </p:tgtEl>
                                        <p:attrNameLst>
                                          <p:attrName>style.visibility</p:attrName>
                                        </p:attrNameLst>
                                      </p:cBhvr>
                                      <p:to>
                                        <p:strVal val="visible"/>
                                      </p:to>
                                    </p:set>
                                    <p:animEffect transition="in" filter="fade">
                                      <p:cBhvr>
                                        <p:cTn id="59" dur="2000"/>
                                        <p:tgtEl>
                                          <p:spTgt spid="244126"/>
                                        </p:tgtEl>
                                      </p:cBhvr>
                                    </p:animEffect>
                                  </p:childTnLst>
                                </p:cTn>
                              </p:par>
                              <p:par>
                                <p:cTn id="60" presetID="10" presetClass="entr" presetSubtype="0" fill="hold" nodeType="withEffect">
                                  <p:stCondLst>
                                    <p:cond delay="2800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2000"/>
                                        <p:tgtEl>
                                          <p:spTgt spid="7"/>
                                        </p:tgtEl>
                                      </p:cBhvr>
                                    </p:animEffect>
                                  </p:childTnLst>
                                </p:cTn>
                              </p:par>
                              <p:par>
                                <p:cTn id="63" presetID="0" presetClass="path" presetSubtype="0" accel="50000" decel="50000" fill="hold" nodeType="withEffect">
                                  <p:stCondLst>
                                    <p:cond delay="30000"/>
                                  </p:stCondLst>
                                  <p:childTnLst>
                                    <p:animMotion origin="layout" path="M 2.8125E-6 4.6875E-7 C 0.00733 -0.01449 0.01477 -0.02881 0.02393 -0.03516 C 0.03308 -0.04151 0.04553 -0.03483 0.05469 -0.03841 C 0.06384 -0.042 0.0719 -0.05144 0.07862 -0.05664 C 0.08533 -0.06185 0.09204 -0.06755 0.09473 -0.06966 " pathEditMode="relative" ptsTypes="aaaaA">
                                      <p:cBhvr>
                                        <p:cTn id="64" dur="2000" fill="hold"/>
                                        <p:tgtEl>
                                          <p:spTgt spid="7"/>
                                        </p:tgtEl>
                                        <p:attrNameLst>
                                          <p:attrName>ppt_x</p:attrName>
                                          <p:attrName>ppt_y</p:attrName>
                                        </p:attrNameLst>
                                      </p:cBhvr>
                                    </p:animMotion>
                                  </p:childTnLst>
                                </p:cTn>
                              </p:par>
                              <p:par>
                                <p:cTn id="65" presetID="10" presetClass="exit" presetSubtype="0" fill="hold" nodeType="withEffect">
                                  <p:stCondLst>
                                    <p:cond delay="29000"/>
                                  </p:stCondLst>
                                  <p:childTnLst>
                                    <p:animEffect transition="out" filter="fade">
                                      <p:cBhvr>
                                        <p:cTn id="66" dur="1000"/>
                                        <p:tgtEl>
                                          <p:spTgt spid="244126"/>
                                        </p:tgtEl>
                                      </p:cBhvr>
                                    </p:animEffect>
                                    <p:set>
                                      <p:cBhvr>
                                        <p:cTn id="67" dur="1" fill="hold">
                                          <p:stCondLst>
                                            <p:cond delay="999"/>
                                          </p:stCondLst>
                                        </p:cTn>
                                        <p:tgtEl>
                                          <p:spTgt spid="244126"/>
                                        </p:tgtEl>
                                        <p:attrNameLst>
                                          <p:attrName>style.visibility</p:attrName>
                                        </p:attrNameLst>
                                      </p:cBhvr>
                                      <p:to>
                                        <p:strVal val="hidden"/>
                                      </p:to>
                                    </p:set>
                                  </p:childTnLst>
                                </p:cTn>
                              </p:par>
                              <p:par>
                                <p:cTn id="68" presetID="10" presetClass="exit" presetSubtype="0" fill="hold" nodeType="withEffect">
                                  <p:stCondLst>
                                    <p:cond delay="29000"/>
                                  </p:stCondLst>
                                  <p:childTnLst>
                                    <p:animEffect transition="out" filter="fade">
                                      <p:cBhvr>
                                        <p:cTn id="69" dur="1000"/>
                                        <p:tgtEl>
                                          <p:spTgt spid="244125"/>
                                        </p:tgtEl>
                                      </p:cBhvr>
                                    </p:animEffect>
                                    <p:set>
                                      <p:cBhvr>
                                        <p:cTn id="70" dur="1" fill="hold">
                                          <p:stCondLst>
                                            <p:cond delay="999"/>
                                          </p:stCondLst>
                                        </p:cTn>
                                        <p:tgtEl>
                                          <p:spTgt spid="244125"/>
                                        </p:tgtEl>
                                        <p:attrNameLst>
                                          <p:attrName>style.visibility</p:attrName>
                                        </p:attrNameLst>
                                      </p:cBhvr>
                                      <p:to>
                                        <p:strVal val="hidden"/>
                                      </p:to>
                                    </p:set>
                                  </p:childTnLst>
                                </p:cTn>
                              </p:par>
                              <p:par>
                                <p:cTn id="71" presetID="10" presetClass="exit" presetSubtype="0" fill="hold" nodeType="withEffect">
                                  <p:stCondLst>
                                    <p:cond delay="29000"/>
                                  </p:stCondLst>
                                  <p:childTnLst>
                                    <p:animEffect transition="out" filter="fade">
                                      <p:cBhvr>
                                        <p:cTn id="72" dur="500"/>
                                        <p:tgtEl>
                                          <p:spTgt spid="244114"/>
                                        </p:tgtEl>
                                      </p:cBhvr>
                                    </p:animEffect>
                                    <p:set>
                                      <p:cBhvr>
                                        <p:cTn id="73" dur="1" fill="hold">
                                          <p:stCondLst>
                                            <p:cond delay="499"/>
                                          </p:stCondLst>
                                        </p:cTn>
                                        <p:tgtEl>
                                          <p:spTgt spid="244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rgbClr val="000000"/>
            </a:solidFill>
          </a:ln>
        </p:spPr>
        <p:txBody>
          <a:bodyPr>
            <a:normAutofit/>
          </a:bodyPr>
          <a:lstStyle/>
          <a:p>
            <a:pPr algn="ctr" eaLnBrk="1" hangingPunct="1"/>
            <a:r>
              <a:rPr lang="en-US" altLang="zh-TW" sz="3600" dirty="0"/>
              <a:t>Origin of 2009 pandemic H1N1 influenza strain</a:t>
            </a:r>
            <a:br>
              <a:rPr lang="en-US" altLang="zh-TW" sz="3600" dirty="0"/>
            </a:br>
            <a:r>
              <a:rPr lang="en-US" altLang="zh-TW" sz="3600" dirty="0"/>
              <a:t>“quadruple </a:t>
            </a:r>
            <a:r>
              <a:rPr lang="en-US" altLang="zh-TW" sz="3600" dirty="0" err="1"/>
              <a:t>reassortant</a:t>
            </a:r>
            <a:r>
              <a:rPr lang="en-US" altLang="zh-TW" sz="3600" dirty="0"/>
              <a:t>”</a:t>
            </a:r>
          </a:p>
        </p:txBody>
      </p:sp>
      <p:pic>
        <p:nvPicPr>
          <p:cNvPr id="29699" name="Picture 4" descr="03f1"/>
          <p:cNvPicPr>
            <a:picLocks noGrp="1" noChangeAspect="1" noChangeArrowheads="1"/>
          </p:cNvPicPr>
          <p:nvPr>
            <p:ph sz="half" idx="1"/>
          </p:nvPr>
        </p:nvPicPr>
        <p:blipFill>
          <a:blip r:embed="rId2">
            <a:extLst/>
          </a:blip>
          <a:srcRect/>
          <a:stretch>
            <a:fillRect/>
          </a:stretch>
        </p:blipFill>
        <p:spPr>
          <a:xfrm>
            <a:off x="1317896" y="1957399"/>
            <a:ext cx="4290423" cy="4389926"/>
          </a:xfrm>
          <a:ln w="88900" cap="sq" cmpd="thickThin">
            <a:solidFill>
              <a:srgbClr val="000000"/>
            </a:solidFill>
            <a:miter lim="800000"/>
          </a:ln>
          <a:effectLst>
            <a:innerShdw blurRad="76200">
              <a:srgbClr val="000000"/>
            </a:innerShdw>
          </a:effectLst>
        </p:spPr>
      </p:pic>
      <p:sp>
        <p:nvSpPr>
          <p:cNvPr id="47108" name="Text Box 7"/>
          <p:cNvSpPr txBox="1">
            <a:spLocks noChangeArrowheads="1"/>
          </p:cNvSpPr>
          <p:nvPr/>
        </p:nvSpPr>
        <p:spPr bwMode="auto">
          <a:xfrm>
            <a:off x="9824172" y="6581001"/>
            <a:ext cx="2367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200">
                <a:latin typeface="Garamond" panose="02020404030301010803" pitchFamily="18" charset="0"/>
              </a:rPr>
              <a:t>Trifonov et al., NEJM 361:115, 2009</a:t>
            </a:r>
          </a:p>
        </p:txBody>
      </p:sp>
      <p:sp>
        <p:nvSpPr>
          <p:cNvPr id="3" name="內容版面配置區 2"/>
          <p:cNvSpPr>
            <a:spLocks noGrp="1"/>
          </p:cNvSpPr>
          <p:nvPr>
            <p:ph sz="half" idx="2"/>
          </p:nvPr>
        </p:nvSpPr>
        <p:spPr>
          <a:xfrm>
            <a:off x="6172200" y="1957399"/>
            <a:ext cx="5181600" cy="4219564"/>
          </a:xfrm>
        </p:spPr>
        <p:txBody>
          <a:bodyPr>
            <a:normAutofit lnSpcReduction="10000"/>
          </a:bodyPr>
          <a:lstStyle/>
          <a:p>
            <a:pPr>
              <a:defRPr/>
            </a:pPr>
            <a:r>
              <a:rPr lang="en-US" altLang="zh-TW" dirty="0">
                <a:latin typeface="標楷體" panose="03000509000000000000" pitchFamily="65" charset="-120"/>
                <a:ea typeface="標楷體" panose="03000509000000000000" pitchFamily="65" charset="-120"/>
              </a:rPr>
              <a:t>2009</a:t>
            </a:r>
            <a:r>
              <a:rPr lang="zh-TW" altLang="en-US" dirty="0">
                <a:latin typeface="標楷體" panose="03000509000000000000" pitchFamily="65" charset="-120"/>
                <a:ea typeface="標楷體" panose="03000509000000000000" pitchFamily="65" charset="-120"/>
              </a:rPr>
              <a:t>的新型流感病毒其祖先可能在</a:t>
            </a:r>
            <a:r>
              <a:rPr lang="en-US" altLang="zh-TW" dirty="0">
                <a:latin typeface="標楷體" panose="03000509000000000000" pitchFamily="65" charset="-120"/>
                <a:ea typeface="標楷體" panose="03000509000000000000" pitchFamily="65" charset="-120"/>
              </a:rPr>
              <a:t>1998</a:t>
            </a:r>
            <a:r>
              <a:rPr lang="zh-TW" altLang="en-US" dirty="0">
                <a:latin typeface="標楷體" panose="03000509000000000000" pitchFamily="65" charset="-120"/>
                <a:ea typeface="標楷體" panose="03000509000000000000" pitchFamily="65" charset="-120"/>
              </a:rPr>
              <a:t>年之前已存在北美豬群，但僅有少量流傳，且已是</a:t>
            </a:r>
            <a:r>
              <a:rPr lang="zh-TW" altLang="en-US" dirty="0">
                <a:solidFill>
                  <a:srgbClr val="FF0000"/>
                </a:solidFill>
                <a:latin typeface="標楷體" panose="03000509000000000000" pitchFamily="65" charset="-120"/>
                <a:ea typeface="標楷體" panose="03000509000000000000" pitchFamily="65" charset="-120"/>
              </a:rPr>
              <a:t>人</a:t>
            </a:r>
            <a:r>
              <a:rPr lang="zh-TW" altLang="en-US"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禽</a:t>
            </a:r>
            <a:r>
              <a:rPr lang="zh-TW" altLang="en-US" dirty="0">
                <a:latin typeface="標楷體" panose="03000509000000000000" pitchFamily="65" charset="-120"/>
                <a:ea typeface="標楷體" panose="03000509000000000000" pitchFamily="65" charset="-120"/>
              </a:rPr>
              <a:t>及</a:t>
            </a:r>
            <a:r>
              <a:rPr lang="zh-TW" altLang="en-US" dirty="0">
                <a:solidFill>
                  <a:srgbClr val="FF0000"/>
                </a:solidFill>
                <a:latin typeface="標楷體" panose="03000509000000000000" pitchFamily="65" charset="-120"/>
                <a:ea typeface="標楷體" panose="03000509000000000000" pitchFamily="65" charset="-120"/>
              </a:rPr>
              <a:t>豬</a:t>
            </a:r>
            <a:r>
              <a:rPr lang="zh-TW" altLang="en-US" dirty="0">
                <a:latin typeface="標楷體" panose="03000509000000000000" pitchFamily="65" charset="-120"/>
                <a:ea typeface="標楷體" panose="03000509000000000000" pitchFamily="65" charset="-120"/>
              </a:rPr>
              <a:t>流感病毒基因型三重組株（</a:t>
            </a:r>
            <a:r>
              <a:rPr lang="en-US" altLang="zh-TW" dirty="0">
                <a:latin typeface="標楷體" panose="03000509000000000000" pitchFamily="65" charset="-120"/>
                <a:ea typeface="標楷體" panose="03000509000000000000" pitchFamily="65" charset="-120"/>
              </a:rPr>
              <a:t>triple </a:t>
            </a:r>
            <a:r>
              <a:rPr lang="en-US" altLang="zh-TW" dirty="0" err="1">
                <a:latin typeface="標楷體" panose="03000509000000000000" pitchFamily="65" charset="-120"/>
                <a:ea typeface="標楷體" panose="03000509000000000000" pitchFamily="65" charset="-120"/>
              </a:rPr>
              <a:t>reassortant</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a:defRPr/>
            </a:pPr>
            <a:r>
              <a:rPr lang="zh-TW" altLang="en-US" dirty="0">
                <a:latin typeface="標楷體" panose="03000509000000000000" pitchFamily="65" charset="-120"/>
                <a:ea typeface="標楷體" panose="03000509000000000000" pitchFamily="65" charset="-120"/>
              </a:rPr>
              <a:t>與後來傳入北美豬群的歐亞形似禽型（</a:t>
            </a:r>
            <a:r>
              <a:rPr lang="en-US" altLang="zh-TW" dirty="0">
                <a:latin typeface="標楷體" panose="03000509000000000000" pitchFamily="65" charset="-120"/>
                <a:ea typeface="標楷體" panose="03000509000000000000" pitchFamily="65" charset="-120"/>
              </a:rPr>
              <a:t>Avian-like</a:t>
            </a:r>
            <a:r>
              <a:rPr lang="zh-TW" altLang="en-US" dirty="0">
                <a:latin typeface="標楷體" panose="03000509000000000000" pitchFamily="65" charset="-120"/>
                <a:ea typeface="標楷體" panose="03000509000000000000" pitchFamily="65" charset="-120"/>
              </a:rPr>
              <a:t>）豬流感病毒發生基因重排組，形成現有可傳播至人類身上且在人際之間大流行的病毒基因組態（</a:t>
            </a:r>
            <a:r>
              <a:rPr lang="en-US" altLang="zh-TW" dirty="0">
                <a:latin typeface="標楷體" panose="03000509000000000000" pitchFamily="65" charset="-120"/>
                <a:ea typeface="標楷體" panose="03000509000000000000" pitchFamily="65" charset="-120"/>
              </a:rPr>
              <a:t>gene constellation</a:t>
            </a:r>
            <a:r>
              <a:rPr lang="zh-TW" altLang="en-US" dirty="0">
                <a:latin typeface="標楷體" panose="03000509000000000000" pitchFamily="65" charset="-120"/>
                <a:ea typeface="標楷體" panose="03000509000000000000" pitchFamily="65" charset="-120"/>
              </a:rPr>
              <a:t>）</a:t>
            </a:r>
          </a:p>
          <a:p>
            <a:pPr>
              <a:defRPr/>
            </a:pP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77739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436" name="Text Box 4"/>
          <p:cNvSpPr txBox="1">
            <a:spLocks noChangeArrowheads="1"/>
          </p:cNvSpPr>
          <p:nvPr/>
        </p:nvSpPr>
        <p:spPr bwMode="auto">
          <a:xfrm>
            <a:off x="3831803" y="642939"/>
            <a:ext cx="2909146" cy="49578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lIns="64270" tIns="32135" rIns="64270" bIns="32135">
            <a:spAutoFit/>
          </a:bodyPr>
          <a:lstStyle/>
          <a:p>
            <a:pPr algn="ctr">
              <a:defRPr/>
            </a:pPr>
            <a:r>
              <a:rPr lang="es-ES_tradnl" sz="1400" b="1" dirty="0">
                <a:effectLst>
                  <a:outerShdw blurRad="38100" dist="38100" dir="2700000" algn="tl">
                    <a:srgbClr val="DDDDDD"/>
                  </a:outerShdw>
                </a:effectLst>
                <a:latin typeface="Arial" charset="0"/>
              </a:rPr>
              <a:t>North American </a:t>
            </a:r>
            <a:r>
              <a:rPr lang="es-ES_tradnl" sz="1400" b="1" dirty="0" err="1">
                <a:effectLst>
                  <a:outerShdw blurRad="38100" dist="38100" dir="2700000" algn="tl">
                    <a:srgbClr val="DDDDDD"/>
                  </a:outerShdw>
                </a:effectLst>
                <a:latin typeface="Arial" charset="0"/>
              </a:rPr>
              <a:t>Swine</a:t>
            </a:r>
            <a:r>
              <a:rPr lang="es-ES_tradnl" sz="1400" b="1" dirty="0">
                <a:effectLst>
                  <a:outerShdw blurRad="38100" dist="38100" dir="2700000" algn="tl">
                    <a:srgbClr val="DDDDDD"/>
                  </a:outerShdw>
                </a:effectLst>
                <a:latin typeface="Arial" charset="0"/>
              </a:rPr>
              <a:t> Influenza </a:t>
            </a:r>
          </a:p>
          <a:p>
            <a:pPr algn="ctr">
              <a:defRPr/>
            </a:pPr>
            <a:r>
              <a:rPr lang="es-ES_tradnl" sz="1400" b="1" dirty="0">
                <a:effectLst>
                  <a:outerShdw blurRad="38100" dist="38100" dir="2700000" algn="tl">
                    <a:srgbClr val="DDDDDD"/>
                  </a:outerShdw>
                </a:effectLst>
                <a:latin typeface="Arial" charset="0"/>
              </a:rPr>
              <a:t>(</a:t>
            </a:r>
            <a:r>
              <a:rPr lang="es-ES_tradnl" sz="1400" b="1" dirty="0" err="1">
                <a:effectLst>
                  <a:outerShdw blurRad="38100" dist="38100" dir="2700000" algn="tl">
                    <a:srgbClr val="DDDDDD"/>
                  </a:outerShdw>
                </a:effectLst>
                <a:latin typeface="Arial" charset="0"/>
              </a:rPr>
              <a:t>~last</a:t>
            </a:r>
            <a:r>
              <a:rPr lang="es-ES_tradnl" sz="1400" b="1" dirty="0">
                <a:effectLst>
                  <a:outerShdw blurRad="38100" dist="38100" dir="2700000" algn="tl">
                    <a:srgbClr val="DDDDDD"/>
                  </a:outerShdw>
                </a:effectLst>
                <a:latin typeface="Arial" charset="0"/>
              </a:rPr>
              <a:t> 12 </a:t>
            </a:r>
            <a:r>
              <a:rPr lang="es-ES_tradnl" sz="1400" b="1" dirty="0" err="1">
                <a:effectLst>
                  <a:outerShdw blurRad="38100" dist="38100" dir="2700000" algn="tl">
                    <a:srgbClr val="DDDDDD"/>
                  </a:outerShdw>
                </a:effectLst>
                <a:latin typeface="Arial" charset="0"/>
              </a:rPr>
              <a:t>years</a:t>
            </a:r>
            <a:r>
              <a:rPr lang="es-ES_tradnl" sz="1400" b="1" dirty="0">
                <a:effectLst>
                  <a:outerShdw blurRad="38100" dist="38100" dir="2700000" algn="tl">
                    <a:srgbClr val="DDDDDD"/>
                  </a:outerShdw>
                </a:effectLst>
                <a:latin typeface="Arial" charset="0"/>
              </a:rPr>
              <a:t>)</a:t>
            </a:r>
          </a:p>
        </p:txBody>
      </p:sp>
      <p:sp>
        <p:nvSpPr>
          <p:cNvPr id="1298836" name="Text Box 404"/>
          <p:cNvSpPr txBox="1">
            <a:spLocks noChangeArrowheads="1"/>
          </p:cNvSpPr>
          <p:nvPr/>
        </p:nvSpPr>
        <p:spPr bwMode="auto">
          <a:xfrm>
            <a:off x="3684588" y="3963989"/>
            <a:ext cx="2070100" cy="178752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lIns="64270" tIns="32135" rIns="64270" bIns="32135">
            <a:spAutoFit/>
          </a:bodyPr>
          <a:lstStyle/>
          <a:p>
            <a:pPr>
              <a:defRPr/>
            </a:pPr>
            <a:r>
              <a:rPr lang="es-ES_tradnl" sz="1400" b="1" dirty="0">
                <a:solidFill>
                  <a:srgbClr val="A74600"/>
                </a:solidFill>
                <a:effectLst>
                  <a:outerShdw blurRad="38100" dist="38100" dir="2700000" algn="tl">
                    <a:srgbClr val="DDDDDD"/>
                  </a:outerShdw>
                </a:effectLst>
                <a:latin typeface="Arial" charset="0"/>
              </a:rPr>
              <a:t>PB2 = North </a:t>
            </a:r>
            <a:r>
              <a:rPr lang="es-ES_tradnl" sz="1400" b="1" dirty="0" err="1">
                <a:solidFill>
                  <a:srgbClr val="A74600"/>
                </a:solidFill>
                <a:effectLst>
                  <a:outerShdw blurRad="38100" dist="38100" dir="2700000" algn="tl">
                    <a:srgbClr val="DDDDDD"/>
                  </a:outerShdw>
                </a:effectLst>
                <a:latin typeface="Arial" charset="0"/>
              </a:rPr>
              <a:t>Am</a:t>
            </a:r>
            <a:r>
              <a:rPr lang="es-ES_tradnl" sz="1400" b="1" dirty="0">
                <a:solidFill>
                  <a:srgbClr val="A74600"/>
                </a:solidFill>
                <a:effectLst>
                  <a:outerShdw blurRad="38100" dist="38100" dir="2700000" algn="tl">
                    <a:srgbClr val="DDDDDD"/>
                  </a:outerShdw>
                </a:effectLst>
                <a:latin typeface="Arial" charset="0"/>
              </a:rPr>
              <a:t>. </a:t>
            </a:r>
            <a:r>
              <a:rPr lang="es-ES_tradnl" sz="1400" b="1" dirty="0" err="1">
                <a:solidFill>
                  <a:srgbClr val="A74600"/>
                </a:solidFill>
                <a:effectLst>
                  <a:outerShdw blurRad="38100" dist="38100" dir="2700000" algn="tl">
                    <a:srgbClr val="DDDDDD"/>
                  </a:outerShdw>
                </a:effectLst>
                <a:latin typeface="Arial" charset="0"/>
              </a:rPr>
              <a:t>Avian</a:t>
            </a:r>
            <a:endParaRPr lang="es-ES_tradnl" sz="1400" b="1" dirty="0">
              <a:solidFill>
                <a:srgbClr val="A74600"/>
              </a:solidFill>
              <a:effectLst>
                <a:outerShdw blurRad="38100" dist="38100" dir="2700000" algn="tl">
                  <a:srgbClr val="DDDDDD"/>
                </a:outerShdw>
              </a:effectLst>
              <a:latin typeface="Arial" charset="0"/>
            </a:endParaRPr>
          </a:p>
          <a:p>
            <a:pPr>
              <a:defRPr/>
            </a:pPr>
            <a:r>
              <a:rPr lang="es-ES_tradnl" sz="1400" b="1" dirty="0">
                <a:solidFill>
                  <a:srgbClr val="008000"/>
                </a:solidFill>
                <a:effectLst>
                  <a:outerShdw blurRad="38100" dist="38100" dir="2700000" algn="tl">
                    <a:srgbClr val="DDDDDD"/>
                  </a:outerShdw>
                </a:effectLst>
                <a:latin typeface="Arial" charset="0"/>
              </a:rPr>
              <a:t>PB1 = Human</a:t>
            </a:r>
          </a:p>
          <a:p>
            <a:pPr>
              <a:defRPr/>
            </a:pPr>
            <a:r>
              <a:rPr lang="es-ES_tradnl" sz="1400" b="1" dirty="0">
                <a:solidFill>
                  <a:srgbClr val="A74600"/>
                </a:solidFill>
                <a:effectLst>
                  <a:outerShdw blurRad="38100" dist="38100" dir="2700000" algn="tl">
                    <a:srgbClr val="DDDDDD"/>
                  </a:outerShdw>
                </a:effectLst>
                <a:latin typeface="Arial" charset="0"/>
              </a:rPr>
              <a:t>PA = North </a:t>
            </a:r>
            <a:r>
              <a:rPr lang="es-ES_tradnl" sz="1400" b="1" dirty="0" err="1">
                <a:solidFill>
                  <a:srgbClr val="A74600"/>
                </a:solidFill>
                <a:effectLst>
                  <a:outerShdw blurRad="38100" dist="38100" dir="2700000" algn="tl">
                    <a:srgbClr val="DDDDDD"/>
                  </a:outerShdw>
                </a:effectLst>
                <a:latin typeface="Arial" charset="0"/>
              </a:rPr>
              <a:t>Am</a:t>
            </a:r>
            <a:r>
              <a:rPr lang="es-ES_tradnl" sz="1400" b="1" dirty="0">
                <a:solidFill>
                  <a:srgbClr val="A74600"/>
                </a:solidFill>
                <a:effectLst>
                  <a:outerShdw blurRad="38100" dist="38100" dir="2700000" algn="tl">
                    <a:srgbClr val="DDDDDD"/>
                  </a:outerShdw>
                </a:effectLst>
                <a:latin typeface="Arial" charset="0"/>
              </a:rPr>
              <a:t>. </a:t>
            </a:r>
            <a:r>
              <a:rPr lang="es-ES_tradnl" sz="1400" b="1" dirty="0" err="1">
                <a:solidFill>
                  <a:srgbClr val="A74600"/>
                </a:solidFill>
                <a:effectLst>
                  <a:outerShdw blurRad="38100" dist="38100" dir="2700000" algn="tl">
                    <a:srgbClr val="DDDDDD"/>
                  </a:outerShdw>
                </a:effectLst>
                <a:latin typeface="Arial" charset="0"/>
              </a:rPr>
              <a:t>Avian</a:t>
            </a:r>
            <a:endParaRPr lang="es-ES_tradnl" sz="1400" b="1" dirty="0">
              <a:solidFill>
                <a:srgbClr val="A74600"/>
              </a:solidFill>
              <a:effectLst>
                <a:outerShdw blurRad="38100" dist="38100" dir="2700000" algn="tl">
                  <a:srgbClr val="DDDDDD"/>
                </a:outerShdw>
              </a:effectLst>
              <a:latin typeface="Arial" charset="0"/>
            </a:endParaRPr>
          </a:p>
          <a:p>
            <a:pPr>
              <a:defRPr/>
            </a:pPr>
            <a:r>
              <a:rPr lang="es-ES_tradnl" sz="1400" b="1" dirty="0">
                <a:solidFill>
                  <a:srgbClr val="008000"/>
                </a:solidFill>
                <a:effectLst>
                  <a:outerShdw blurRad="38100" dist="38100" dir="2700000" algn="tl">
                    <a:srgbClr val="DDDDDD"/>
                  </a:outerShdw>
                </a:effectLst>
                <a:latin typeface="Arial" charset="0"/>
              </a:rPr>
              <a:t>HA = Human</a:t>
            </a:r>
          </a:p>
          <a:p>
            <a:pPr>
              <a:defRPr/>
            </a:pPr>
            <a:r>
              <a:rPr lang="es-ES_tradnl" sz="1400" b="1" dirty="0">
                <a:solidFill>
                  <a:srgbClr val="09375F"/>
                </a:solidFill>
                <a:effectLst>
                  <a:outerShdw blurRad="38100" dist="38100" dir="2700000" algn="tl">
                    <a:srgbClr val="DDDDDD"/>
                  </a:outerShdw>
                </a:effectLst>
                <a:latin typeface="Arial" charset="0"/>
              </a:rPr>
              <a:t>NP = </a:t>
            </a:r>
            <a:r>
              <a:rPr lang="es-ES_tradnl" sz="1400" b="1" dirty="0" err="1">
                <a:solidFill>
                  <a:srgbClr val="09375F"/>
                </a:solidFill>
                <a:effectLst>
                  <a:outerShdw blurRad="38100" dist="38100" dir="2700000" algn="tl">
                    <a:srgbClr val="DDDDDD"/>
                  </a:outerShdw>
                </a:effectLst>
                <a:latin typeface="Arial" charset="0"/>
              </a:rPr>
              <a:t>Classical</a:t>
            </a:r>
            <a:r>
              <a:rPr lang="es-ES_tradnl" sz="1400" b="1" dirty="0">
                <a:solidFill>
                  <a:srgbClr val="09375F"/>
                </a:solidFill>
                <a:effectLst>
                  <a:outerShdw blurRad="38100" dist="38100" dir="2700000" algn="tl">
                    <a:srgbClr val="DDDDDD"/>
                  </a:outerShdw>
                </a:effectLst>
                <a:latin typeface="Arial" charset="0"/>
              </a:rPr>
              <a:t> </a:t>
            </a:r>
            <a:r>
              <a:rPr lang="es-ES_tradnl" sz="1400" b="1" dirty="0" err="1">
                <a:solidFill>
                  <a:srgbClr val="09375F"/>
                </a:solidFill>
                <a:effectLst>
                  <a:outerShdw blurRad="38100" dist="38100" dir="2700000" algn="tl">
                    <a:srgbClr val="DDDDDD"/>
                  </a:outerShdw>
                </a:effectLst>
                <a:latin typeface="Arial" charset="0"/>
              </a:rPr>
              <a:t>swine</a:t>
            </a:r>
            <a:endParaRPr lang="es-ES_tradnl" sz="1400" b="1" dirty="0">
              <a:solidFill>
                <a:srgbClr val="09375F"/>
              </a:solidFill>
              <a:effectLst>
                <a:outerShdw blurRad="38100" dist="38100" dir="2700000" algn="tl">
                  <a:srgbClr val="DDDDDD"/>
                </a:outerShdw>
              </a:effectLst>
              <a:latin typeface="Arial" charset="0"/>
            </a:endParaRPr>
          </a:p>
          <a:p>
            <a:pPr>
              <a:defRPr/>
            </a:pPr>
            <a:r>
              <a:rPr lang="es-ES_tradnl" sz="1400" b="1" dirty="0">
                <a:solidFill>
                  <a:srgbClr val="BB0000"/>
                </a:solidFill>
                <a:effectLst>
                  <a:outerShdw blurRad="38100" dist="38100" dir="2700000" algn="tl">
                    <a:srgbClr val="DDDDDD"/>
                  </a:outerShdw>
                </a:effectLst>
                <a:latin typeface="Arial" charset="0"/>
              </a:rPr>
              <a:t>NA = Human</a:t>
            </a:r>
          </a:p>
          <a:p>
            <a:pPr>
              <a:defRPr/>
            </a:pPr>
            <a:r>
              <a:rPr lang="es-ES_tradnl" sz="1400" b="1" dirty="0">
                <a:solidFill>
                  <a:srgbClr val="09375F"/>
                </a:solidFill>
                <a:effectLst>
                  <a:outerShdw blurRad="38100" dist="38100" dir="2700000" algn="tl">
                    <a:srgbClr val="DDDDDD"/>
                  </a:outerShdw>
                </a:effectLst>
                <a:latin typeface="Arial" charset="0"/>
              </a:rPr>
              <a:t>M = </a:t>
            </a:r>
            <a:r>
              <a:rPr lang="es-ES_tradnl" sz="1400" b="1" dirty="0" err="1">
                <a:solidFill>
                  <a:srgbClr val="09375F"/>
                </a:solidFill>
                <a:effectLst>
                  <a:outerShdw blurRad="38100" dist="38100" dir="2700000" algn="tl">
                    <a:srgbClr val="DDDDDD"/>
                  </a:outerShdw>
                </a:effectLst>
                <a:latin typeface="Arial" charset="0"/>
              </a:rPr>
              <a:t>Classical</a:t>
            </a:r>
            <a:r>
              <a:rPr lang="es-ES_tradnl" sz="1400" b="1" dirty="0">
                <a:solidFill>
                  <a:srgbClr val="09375F"/>
                </a:solidFill>
                <a:effectLst>
                  <a:outerShdw blurRad="38100" dist="38100" dir="2700000" algn="tl">
                    <a:srgbClr val="DDDDDD"/>
                  </a:outerShdw>
                </a:effectLst>
                <a:latin typeface="Arial" charset="0"/>
              </a:rPr>
              <a:t> </a:t>
            </a:r>
            <a:r>
              <a:rPr lang="es-ES_tradnl" sz="1400" b="1" dirty="0" err="1">
                <a:solidFill>
                  <a:srgbClr val="09375F"/>
                </a:solidFill>
                <a:effectLst>
                  <a:outerShdw blurRad="38100" dist="38100" dir="2700000" algn="tl">
                    <a:srgbClr val="DDDDDD"/>
                  </a:outerShdw>
                </a:effectLst>
                <a:latin typeface="Arial" charset="0"/>
              </a:rPr>
              <a:t>swine</a:t>
            </a:r>
            <a:endParaRPr lang="es-ES_tradnl" sz="1400" b="1" dirty="0">
              <a:solidFill>
                <a:srgbClr val="09375F"/>
              </a:solidFill>
              <a:effectLst>
                <a:outerShdw blurRad="38100" dist="38100" dir="2700000" algn="tl">
                  <a:srgbClr val="DDDDDD"/>
                </a:outerShdw>
              </a:effectLst>
              <a:latin typeface="Arial" charset="0"/>
            </a:endParaRPr>
          </a:p>
          <a:p>
            <a:pPr>
              <a:defRPr/>
            </a:pPr>
            <a:r>
              <a:rPr lang="es-ES_tradnl" sz="1400" b="1" dirty="0">
                <a:solidFill>
                  <a:srgbClr val="09375F"/>
                </a:solidFill>
                <a:effectLst>
                  <a:outerShdw blurRad="38100" dist="38100" dir="2700000" algn="tl">
                    <a:srgbClr val="DDDDDD"/>
                  </a:outerShdw>
                </a:effectLst>
                <a:latin typeface="Arial" charset="0"/>
              </a:rPr>
              <a:t>NS = </a:t>
            </a:r>
            <a:r>
              <a:rPr lang="es-ES_tradnl" sz="1400" b="1" dirty="0" err="1">
                <a:solidFill>
                  <a:srgbClr val="09375F"/>
                </a:solidFill>
                <a:effectLst>
                  <a:outerShdw blurRad="38100" dist="38100" dir="2700000" algn="tl">
                    <a:srgbClr val="DDDDDD"/>
                  </a:outerShdw>
                </a:effectLst>
                <a:latin typeface="Arial" charset="0"/>
              </a:rPr>
              <a:t>Classical</a:t>
            </a:r>
            <a:r>
              <a:rPr lang="es-ES_tradnl" sz="1400" b="1" dirty="0">
                <a:solidFill>
                  <a:srgbClr val="09375F"/>
                </a:solidFill>
                <a:effectLst>
                  <a:outerShdw blurRad="38100" dist="38100" dir="2700000" algn="tl">
                    <a:srgbClr val="DDDDDD"/>
                  </a:outerShdw>
                </a:effectLst>
                <a:latin typeface="Arial" charset="0"/>
              </a:rPr>
              <a:t> </a:t>
            </a:r>
            <a:r>
              <a:rPr lang="es-ES_tradnl" sz="1400" b="1" dirty="0" err="1">
                <a:solidFill>
                  <a:srgbClr val="003762"/>
                </a:solidFill>
                <a:effectLst>
                  <a:outerShdw blurRad="38100" dist="38100" dir="2700000" algn="tl">
                    <a:srgbClr val="DDDDDD"/>
                  </a:outerShdw>
                </a:effectLst>
                <a:latin typeface="Arial" charset="0"/>
              </a:rPr>
              <a:t>swine</a:t>
            </a:r>
            <a:endParaRPr lang="es-ES_tradnl" sz="1400" b="1" dirty="0">
              <a:solidFill>
                <a:srgbClr val="003762"/>
              </a:solidFill>
              <a:effectLst>
                <a:outerShdw blurRad="38100" dist="38100" dir="2700000" algn="tl">
                  <a:srgbClr val="DDDDDD"/>
                </a:outerShdw>
              </a:effectLst>
              <a:latin typeface="Arial" charset="0"/>
            </a:endParaRPr>
          </a:p>
        </p:txBody>
      </p:sp>
      <p:sp>
        <p:nvSpPr>
          <p:cNvPr id="1298440" name="Text Box 8"/>
          <p:cNvSpPr txBox="1">
            <a:spLocks noChangeArrowheads="1"/>
          </p:cNvSpPr>
          <p:nvPr/>
        </p:nvSpPr>
        <p:spPr bwMode="auto">
          <a:xfrm>
            <a:off x="4492626" y="4708525"/>
            <a:ext cx="1946275" cy="49688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lIns="64284" tIns="32142" rIns="64284" bIns="32142">
            <a:spAutoFit/>
          </a:bodyPr>
          <a:lstStyle/>
          <a:p>
            <a:pPr algn="ctr">
              <a:defRPr/>
            </a:pPr>
            <a:r>
              <a:rPr lang="es-ES_tradnl" altLang="zh-TW" sz="1400" b="1">
                <a:effectLst>
                  <a:outerShdw blurRad="38100" dist="38100" dir="2700000" algn="tl">
                    <a:srgbClr val="000000"/>
                  </a:outerShdw>
                </a:effectLst>
                <a:latin typeface="Arial" charset="0"/>
                <a:ea typeface="MS PGothic" pitchFamily="34" charset="-128"/>
              </a:rPr>
              <a:t>2009 swine-like H1N1</a:t>
            </a:r>
          </a:p>
          <a:p>
            <a:pPr algn="ctr">
              <a:defRPr/>
            </a:pPr>
            <a:r>
              <a:rPr lang="es-ES_tradnl" altLang="zh-TW" sz="1400" b="1">
                <a:effectLst>
                  <a:outerShdw blurRad="38100" dist="38100" dir="2700000" algn="tl">
                    <a:srgbClr val="000000"/>
                  </a:outerShdw>
                </a:effectLst>
                <a:latin typeface="Arial" charset="0"/>
                <a:ea typeface="MS PGothic" pitchFamily="34" charset="-128"/>
              </a:rPr>
              <a:t>“American flu”</a:t>
            </a:r>
          </a:p>
        </p:txBody>
      </p:sp>
      <p:grpSp>
        <p:nvGrpSpPr>
          <p:cNvPr id="2" name="Group 1069"/>
          <p:cNvGrpSpPr>
            <a:grpSpLocks/>
          </p:cNvGrpSpPr>
          <p:nvPr/>
        </p:nvGrpSpPr>
        <p:grpSpPr bwMode="auto">
          <a:xfrm>
            <a:off x="5453063" y="4071938"/>
            <a:ext cx="3268662" cy="1358900"/>
            <a:chOff x="5588000" y="5791200"/>
            <a:chExt cx="4648200" cy="1933575"/>
          </a:xfrm>
        </p:grpSpPr>
        <p:grpSp>
          <p:nvGrpSpPr>
            <p:cNvPr id="48146" name="Group 1066"/>
            <p:cNvGrpSpPr>
              <a:grpSpLocks/>
            </p:cNvGrpSpPr>
            <p:nvPr/>
          </p:nvGrpSpPr>
          <p:grpSpPr bwMode="auto">
            <a:xfrm>
              <a:off x="7107238" y="6478588"/>
              <a:ext cx="1666875" cy="1246187"/>
              <a:chOff x="7107238" y="6478588"/>
              <a:chExt cx="1666875" cy="1246187"/>
            </a:xfrm>
          </p:grpSpPr>
          <p:sp>
            <p:nvSpPr>
              <p:cNvPr id="1298672" name="Oval 240"/>
              <p:cNvSpPr>
                <a:spLocks noChangeArrowheads="1"/>
              </p:cNvSpPr>
              <p:nvPr/>
            </p:nvSpPr>
            <p:spPr bwMode="auto">
              <a:xfrm>
                <a:off x="7861305" y="6477891"/>
                <a:ext cx="139965" cy="115201"/>
              </a:xfrm>
              <a:prstGeom prst="ellipse">
                <a:avLst/>
              </a:prstGeom>
              <a:solidFill>
                <a:srgbClr val="003760"/>
              </a:solidFill>
              <a:ln w="9525">
                <a:solidFill>
                  <a:srgbClr val="00376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72" name="Oval 340"/>
              <p:cNvSpPr>
                <a:spLocks noChangeArrowheads="1"/>
              </p:cNvSpPr>
              <p:nvPr/>
            </p:nvSpPr>
            <p:spPr bwMode="auto">
              <a:xfrm>
                <a:off x="7360140" y="6613422"/>
                <a:ext cx="139965" cy="115201"/>
              </a:xfrm>
              <a:prstGeom prst="ellipse">
                <a:avLst/>
              </a:prstGeom>
              <a:solidFill>
                <a:srgbClr val="003760"/>
              </a:solidFill>
              <a:ln w="9525">
                <a:solidFill>
                  <a:srgbClr val="00376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73" name="Oval 341"/>
              <p:cNvSpPr>
                <a:spLocks noChangeArrowheads="1"/>
              </p:cNvSpPr>
              <p:nvPr/>
            </p:nvSpPr>
            <p:spPr bwMode="auto">
              <a:xfrm>
                <a:off x="7107299" y="7076485"/>
                <a:ext cx="142223" cy="115202"/>
              </a:xfrm>
              <a:prstGeom prst="ellipse">
                <a:avLst/>
              </a:prstGeom>
              <a:solidFill>
                <a:srgbClr val="003760"/>
              </a:solidFill>
              <a:ln w="9525">
                <a:solidFill>
                  <a:srgbClr val="00376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74" name="AutoShape 342"/>
              <p:cNvSpPr>
                <a:spLocks noChangeArrowheads="1"/>
              </p:cNvSpPr>
              <p:nvPr/>
            </p:nvSpPr>
            <p:spPr bwMode="auto">
              <a:xfrm rot="20388678">
                <a:off x="7612980" y="6516290"/>
                <a:ext cx="106103" cy="103907"/>
              </a:xfrm>
              <a:prstGeom prst="diamond">
                <a:avLst/>
              </a:prstGeom>
              <a:solidFill>
                <a:srgbClr val="004979"/>
              </a:solidFill>
              <a:ln w="9525">
                <a:solidFill>
                  <a:srgbClr val="00376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75" name="AutoShape 343"/>
              <p:cNvSpPr>
                <a:spLocks noChangeArrowheads="1"/>
              </p:cNvSpPr>
              <p:nvPr/>
            </p:nvSpPr>
            <p:spPr bwMode="auto">
              <a:xfrm rot="1334422">
                <a:off x="7211144" y="6812200"/>
                <a:ext cx="110618" cy="106165"/>
              </a:xfrm>
              <a:prstGeom prst="diamond">
                <a:avLst/>
              </a:prstGeom>
              <a:solidFill>
                <a:srgbClr val="004979"/>
              </a:solidFill>
              <a:ln w="9525">
                <a:solidFill>
                  <a:srgbClr val="00376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76" name="AutoShape 344"/>
              <p:cNvSpPr>
                <a:spLocks noChangeArrowheads="1"/>
              </p:cNvSpPr>
              <p:nvPr/>
            </p:nvSpPr>
            <p:spPr bwMode="auto">
              <a:xfrm rot="1477655">
                <a:off x="8152524" y="6516290"/>
                <a:ext cx="110617" cy="108425"/>
              </a:xfrm>
              <a:prstGeom prst="diamond">
                <a:avLst/>
              </a:prstGeom>
              <a:solidFill>
                <a:srgbClr val="004979"/>
              </a:solidFill>
              <a:ln w="9525">
                <a:solidFill>
                  <a:srgbClr val="00376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77" name="AutoShape 345"/>
              <p:cNvSpPr>
                <a:spLocks noChangeArrowheads="1"/>
              </p:cNvSpPr>
              <p:nvPr/>
            </p:nvSpPr>
            <p:spPr bwMode="auto">
              <a:xfrm rot="20184264">
                <a:off x="7215659" y="7293334"/>
                <a:ext cx="106103" cy="108425"/>
              </a:xfrm>
              <a:prstGeom prst="diamond">
                <a:avLst/>
              </a:prstGeom>
              <a:solidFill>
                <a:srgbClr val="004979"/>
              </a:solidFill>
              <a:ln w="9525">
                <a:solidFill>
                  <a:srgbClr val="00376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78" name="Oval 346"/>
              <p:cNvSpPr>
                <a:spLocks noChangeArrowheads="1"/>
              </p:cNvSpPr>
              <p:nvPr/>
            </p:nvSpPr>
            <p:spPr bwMode="auto">
              <a:xfrm>
                <a:off x="8396334" y="6633751"/>
                <a:ext cx="139965" cy="117460"/>
              </a:xfrm>
              <a:prstGeom prst="ellipse">
                <a:avLst/>
              </a:prstGeom>
              <a:solidFill>
                <a:srgbClr val="003760"/>
              </a:solidFill>
              <a:ln w="9525">
                <a:solidFill>
                  <a:srgbClr val="00376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48156" name="Oval 347"/>
              <p:cNvSpPr>
                <a:spLocks noChangeArrowheads="1"/>
              </p:cNvSpPr>
              <p:nvPr/>
            </p:nvSpPr>
            <p:spPr bwMode="auto">
              <a:xfrm>
                <a:off x="7260319" y="6616953"/>
                <a:ext cx="1357263" cy="975511"/>
              </a:xfrm>
              <a:prstGeom prst="ellipse">
                <a:avLst/>
              </a:prstGeom>
              <a:solidFill>
                <a:srgbClr val="CCFFCC"/>
              </a:solidFill>
              <a:ln w="38100">
                <a:solidFill>
                  <a:srgbClr val="003760"/>
                </a:solidFill>
                <a:round/>
                <a:headEnd/>
                <a:tailEnd/>
              </a:ln>
            </p:spPr>
            <p:txBody>
              <a:bodyPr wrap="none" anchor="ct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kumimoji="0" lang="en-US" altLang="zh-TW" sz="2400">
                  <a:latin typeface="Times" panose="02020603050405020304" pitchFamily="18" charset="0"/>
                  <a:ea typeface="MS PGothic" panose="020B0600070205080204" pitchFamily="34" charset="-128"/>
                </a:endParaRPr>
              </a:p>
            </p:txBody>
          </p:sp>
          <p:sp>
            <p:nvSpPr>
              <p:cNvPr id="48157" name="Line 348"/>
              <p:cNvSpPr>
                <a:spLocks noChangeShapeType="1"/>
              </p:cNvSpPr>
              <p:nvPr/>
            </p:nvSpPr>
            <p:spPr bwMode="auto">
              <a:xfrm flipH="1">
                <a:off x="7734570" y="6818783"/>
                <a:ext cx="686536" cy="0"/>
              </a:xfrm>
              <a:prstGeom prst="line">
                <a:avLst/>
              </a:prstGeom>
              <a:noFill/>
              <a:ln w="38100">
                <a:solidFill>
                  <a:srgbClr val="B843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8158" name="Line 349"/>
              <p:cNvSpPr>
                <a:spLocks noChangeShapeType="1"/>
              </p:cNvSpPr>
              <p:nvPr/>
            </p:nvSpPr>
            <p:spPr bwMode="auto">
              <a:xfrm flipH="1">
                <a:off x="7804578" y="6980248"/>
                <a:ext cx="616527" cy="0"/>
              </a:xfrm>
              <a:prstGeom prst="line">
                <a:avLst/>
              </a:prstGeom>
              <a:noFill/>
              <a:ln w="38100">
                <a:solidFill>
                  <a:srgbClr val="B843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8159" name="Line 350"/>
              <p:cNvSpPr>
                <a:spLocks noChangeShapeType="1"/>
              </p:cNvSpPr>
              <p:nvPr/>
            </p:nvSpPr>
            <p:spPr bwMode="auto">
              <a:xfrm flipH="1">
                <a:off x="7894912" y="7146196"/>
                <a:ext cx="526194" cy="0"/>
              </a:xfrm>
              <a:prstGeom prst="line">
                <a:avLst/>
              </a:prstGeom>
              <a:noFill/>
              <a:ln w="38100">
                <a:solidFill>
                  <a:srgbClr val="003762"/>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8160" name="Line 351"/>
              <p:cNvSpPr>
                <a:spLocks noChangeShapeType="1"/>
              </p:cNvSpPr>
              <p:nvPr/>
            </p:nvSpPr>
            <p:spPr bwMode="auto">
              <a:xfrm flipH="1">
                <a:off x="7940079" y="7226928"/>
                <a:ext cx="481027" cy="0"/>
              </a:xfrm>
              <a:prstGeom prst="line">
                <a:avLst/>
              </a:prstGeom>
              <a:noFill/>
              <a:ln w="38100">
                <a:solidFill>
                  <a:srgbClr val="004979"/>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8161" name="Line 352"/>
              <p:cNvSpPr>
                <a:spLocks noChangeShapeType="1"/>
              </p:cNvSpPr>
              <p:nvPr/>
            </p:nvSpPr>
            <p:spPr bwMode="auto">
              <a:xfrm flipH="1">
                <a:off x="8014604" y="7307660"/>
                <a:ext cx="406501" cy="0"/>
              </a:xfrm>
              <a:prstGeom prst="line">
                <a:avLst/>
              </a:prstGeom>
              <a:noFill/>
              <a:ln w="38100">
                <a:solidFill>
                  <a:srgbClr val="004979"/>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8162" name="Line 353"/>
              <p:cNvSpPr>
                <a:spLocks noChangeShapeType="1"/>
              </p:cNvSpPr>
              <p:nvPr/>
            </p:nvSpPr>
            <p:spPr bwMode="auto">
              <a:xfrm flipH="1">
                <a:off x="8116230" y="7390635"/>
                <a:ext cx="304876" cy="0"/>
              </a:xfrm>
              <a:prstGeom prst="line">
                <a:avLst/>
              </a:prstGeom>
              <a:noFill/>
              <a:ln w="38100">
                <a:solidFill>
                  <a:srgbClr val="00376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8163" name="Line 354"/>
              <p:cNvSpPr>
                <a:spLocks noChangeShapeType="1"/>
              </p:cNvSpPr>
              <p:nvPr/>
            </p:nvSpPr>
            <p:spPr bwMode="auto">
              <a:xfrm flipH="1">
                <a:off x="7734570" y="6899515"/>
                <a:ext cx="686536"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8164" name="Line 355"/>
              <p:cNvSpPr>
                <a:spLocks noChangeShapeType="1"/>
              </p:cNvSpPr>
              <p:nvPr/>
            </p:nvSpPr>
            <p:spPr bwMode="auto">
              <a:xfrm flipH="1">
                <a:off x="7858779" y="7060979"/>
                <a:ext cx="562327" cy="0"/>
              </a:xfrm>
              <a:prstGeom prst="line">
                <a:avLst/>
              </a:prstGeom>
              <a:noFill/>
              <a:ln w="38100">
                <a:solidFill>
                  <a:srgbClr val="003762"/>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48165" name="AutoShape 356"/>
              <p:cNvSpPr>
                <a:spLocks noChangeArrowheads="1"/>
              </p:cNvSpPr>
              <p:nvPr/>
            </p:nvSpPr>
            <p:spPr bwMode="auto">
              <a:xfrm>
                <a:off x="7249027" y="6607983"/>
                <a:ext cx="788161" cy="984481"/>
              </a:xfrm>
              <a:prstGeom prst="moon">
                <a:avLst>
                  <a:gd name="adj" fmla="val 50000"/>
                </a:avLst>
              </a:prstGeom>
              <a:solidFill>
                <a:srgbClr val="003760"/>
              </a:solidFill>
              <a:ln w="9525">
                <a:solidFill>
                  <a:srgbClr val="00376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kumimoji="0" lang="en-US" altLang="zh-TW" sz="2400">
                  <a:latin typeface="Times" panose="02020603050405020304" pitchFamily="18" charset="0"/>
                  <a:ea typeface="MS PGothic" panose="020B0600070205080204" pitchFamily="34" charset="-128"/>
                </a:endParaRPr>
              </a:p>
            </p:txBody>
          </p:sp>
          <p:sp>
            <p:nvSpPr>
              <p:cNvPr id="1298789" name="Oval 357"/>
              <p:cNvSpPr>
                <a:spLocks noChangeArrowheads="1"/>
              </p:cNvSpPr>
              <p:nvPr/>
            </p:nvSpPr>
            <p:spPr bwMode="auto">
              <a:xfrm>
                <a:off x="8631115" y="7076485"/>
                <a:ext cx="142222" cy="115202"/>
              </a:xfrm>
              <a:prstGeom prst="ellipse">
                <a:avLst/>
              </a:prstGeom>
              <a:solidFill>
                <a:srgbClr val="003760"/>
              </a:solidFill>
              <a:ln w="9525">
                <a:solidFill>
                  <a:srgbClr val="00376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90" name="Oval 358"/>
              <p:cNvSpPr>
                <a:spLocks noChangeArrowheads="1"/>
              </p:cNvSpPr>
              <p:nvPr/>
            </p:nvSpPr>
            <p:spPr bwMode="auto">
              <a:xfrm>
                <a:off x="8387304" y="7458231"/>
                <a:ext cx="144480" cy="115201"/>
              </a:xfrm>
              <a:prstGeom prst="ellipse">
                <a:avLst/>
              </a:prstGeom>
              <a:solidFill>
                <a:srgbClr val="003760"/>
              </a:solidFill>
              <a:ln w="9525">
                <a:solidFill>
                  <a:srgbClr val="00376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91" name="Oval 359"/>
              <p:cNvSpPr>
                <a:spLocks noChangeArrowheads="1"/>
              </p:cNvSpPr>
              <p:nvPr/>
            </p:nvSpPr>
            <p:spPr bwMode="auto">
              <a:xfrm>
                <a:off x="7861305" y="7609573"/>
                <a:ext cx="139965" cy="115202"/>
              </a:xfrm>
              <a:prstGeom prst="ellipse">
                <a:avLst/>
              </a:prstGeom>
              <a:solidFill>
                <a:srgbClr val="003760"/>
              </a:solidFill>
              <a:ln w="9525">
                <a:solidFill>
                  <a:srgbClr val="00376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92" name="Oval 360"/>
              <p:cNvSpPr>
                <a:spLocks noChangeArrowheads="1"/>
              </p:cNvSpPr>
              <p:nvPr/>
            </p:nvSpPr>
            <p:spPr bwMode="auto">
              <a:xfrm>
                <a:off x="7366913" y="7469524"/>
                <a:ext cx="137707" cy="115202"/>
              </a:xfrm>
              <a:prstGeom prst="ellipse">
                <a:avLst/>
              </a:prstGeom>
              <a:solidFill>
                <a:srgbClr val="003760"/>
              </a:solidFill>
              <a:ln w="9525">
                <a:solidFill>
                  <a:srgbClr val="00376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93" name="AutoShape 361"/>
              <p:cNvSpPr>
                <a:spLocks noChangeArrowheads="1"/>
              </p:cNvSpPr>
              <p:nvPr/>
            </p:nvSpPr>
            <p:spPr bwMode="auto">
              <a:xfrm rot="19922943">
                <a:off x="8563389" y="6837047"/>
                <a:ext cx="106102" cy="108425"/>
              </a:xfrm>
              <a:prstGeom prst="diamond">
                <a:avLst/>
              </a:prstGeom>
              <a:solidFill>
                <a:srgbClr val="004979"/>
              </a:solidFill>
              <a:ln w="9525">
                <a:solidFill>
                  <a:srgbClr val="00376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94" name="AutoShape 362"/>
              <p:cNvSpPr>
                <a:spLocks noChangeArrowheads="1"/>
              </p:cNvSpPr>
              <p:nvPr/>
            </p:nvSpPr>
            <p:spPr bwMode="auto">
              <a:xfrm rot="1499128">
                <a:off x="8567904" y="7293334"/>
                <a:ext cx="106102" cy="103907"/>
              </a:xfrm>
              <a:prstGeom prst="diamond">
                <a:avLst/>
              </a:prstGeom>
              <a:solidFill>
                <a:srgbClr val="004979"/>
              </a:solidFill>
              <a:ln w="9525">
                <a:solidFill>
                  <a:srgbClr val="00376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95" name="AutoShape 363"/>
              <p:cNvSpPr>
                <a:spLocks noChangeArrowheads="1"/>
              </p:cNvSpPr>
              <p:nvPr/>
            </p:nvSpPr>
            <p:spPr bwMode="auto">
              <a:xfrm rot="1189757">
                <a:off x="7590405" y="7566656"/>
                <a:ext cx="101588" cy="103907"/>
              </a:xfrm>
              <a:prstGeom prst="diamond">
                <a:avLst/>
              </a:prstGeom>
              <a:solidFill>
                <a:srgbClr val="004979"/>
              </a:solidFill>
              <a:ln w="9525">
                <a:solidFill>
                  <a:srgbClr val="00376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sp>
            <p:nvSpPr>
              <p:cNvPr id="1298796" name="AutoShape 364"/>
              <p:cNvSpPr>
                <a:spLocks noChangeArrowheads="1"/>
              </p:cNvSpPr>
              <p:nvPr/>
            </p:nvSpPr>
            <p:spPr bwMode="auto">
              <a:xfrm rot="20251306">
                <a:off x="8163811" y="7571173"/>
                <a:ext cx="110618" cy="103907"/>
              </a:xfrm>
              <a:prstGeom prst="diamond">
                <a:avLst/>
              </a:prstGeom>
              <a:solidFill>
                <a:srgbClr val="004979"/>
              </a:solidFill>
              <a:ln w="9525">
                <a:solidFill>
                  <a:srgbClr val="00376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Times" pitchFamily="124" charset="0"/>
                  <a:ea typeface="MS PGothic" pitchFamily="34" charset="-128"/>
                </a:endParaRPr>
              </a:p>
            </p:txBody>
          </p:sp>
          <p:grpSp>
            <p:nvGrpSpPr>
              <p:cNvPr id="4" name="Group 365"/>
              <p:cNvGrpSpPr>
                <a:grpSpLocks/>
              </p:cNvGrpSpPr>
              <p:nvPr/>
            </p:nvGrpSpPr>
            <p:grpSpPr bwMode="auto">
              <a:xfrm>
                <a:off x="7641978" y="6798600"/>
                <a:ext cx="392951" cy="780409"/>
                <a:chOff x="2676" y="1370"/>
                <a:chExt cx="174" cy="348"/>
              </a:xfrm>
              <a:solidFill>
                <a:srgbClr val="003760"/>
              </a:solidFill>
            </p:grpSpPr>
            <p:sp>
              <p:nvSpPr>
                <p:cNvPr id="204035" name="Freeform 366"/>
                <p:cNvSpPr>
                  <a:spLocks/>
                </p:cNvSpPr>
                <p:nvPr/>
              </p:nvSpPr>
              <p:spPr bwMode="auto">
                <a:xfrm>
                  <a:off x="2815" y="1628"/>
                  <a:ext cx="21" cy="57"/>
                </a:xfrm>
                <a:custGeom>
                  <a:avLst/>
                  <a:gdLst>
                    <a:gd name="T0" fmla="*/ 2 w 79"/>
                    <a:gd name="T1" fmla="*/ 0 h 196"/>
                    <a:gd name="T2" fmla="*/ 2 w 79"/>
                    <a:gd name="T3" fmla="*/ 0 h 196"/>
                    <a:gd name="T4" fmla="*/ 2 w 79"/>
                    <a:gd name="T5" fmla="*/ 0 h 196"/>
                    <a:gd name="T6" fmla="*/ 3 w 79"/>
                    <a:gd name="T7" fmla="*/ 0 h 196"/>
                    <a:gd name="T8" fmla="*/ 3 w 79"/>
                    <a:gd name="T9" fmla="*/ 0 h 196"/>
                    <a:gd name="T10" fmla="*/ 4 w 79"/>
                    <a:gd name="T11" fmla="*/ 1 h 196"/>
                    <a:gd name="T12" fmla="*/ 5 w 79"/>
                    <a:gd name="T13" fmla="*/ 1 h 196"/>
                    <a:gd name="T14" fmla="*/ 5 w 79"/>
                    <a:gd name="T15" fmla="*/ 1 h 196"/>
                    <a:gd name="T16" fmla="*/ 5 w 79"/>
                    <a:gd name="T17" fmla="*/ 2 h 196"/>
                    <a:gd name="T18" fmla="*/ 5 w 79"/>
                    <a:gd name="T19" fmla="*/ 3 h 196"/>
                    <a:gd name="T20" fmla="*/ 5 w 79"/>
                    <a:gd name="T21" fmla="*/ 4 h 196"/>
                    <a:gd name="T22" fmla="*/ 6 w 79"/>
                    <a:gd name="T23" fmla="*/ 5 h 196"/>
                    <a:gd name="T24" fmla="*/ 6 w 79"/>
                    <a:gd name="T25" fmla="*/ 5 h 196"/>
                    <a:gd name="T26" fmla="*/ 5 w 79"/>
                    <a:gd name="T27" fmla="*/ 8 h 196"/>
                    <a:gd name="T28" fmla="*/ 5 w 79"/>
                    <a:gd name="T29" fmla="*/ 9 h 196"/>
                    <a:gd name="T30" fmla="*/ 5 w 79"/>
                    <a:gd name="T31" fmla="*/ 10 h 196"/>
                    <a:gd name="T32" fmla="*/ 5 w 79"/>
                    <a:gd name="T33" fmla="*/ 10 h 196"/>
                    <a:gd name="T34" fmla="*/ 5 w 79"/>
                    <a:gd name="T35" fmla="*/ 11 h 196"/>
                    <a:gd name="T36" fmla="*/ 4 w 79"/>
                    <a:gd name="T37" fmla="*/ 11 h 196"/>
                    <a:gd name="T38" fmla="*/ 4 w 79"/>
                    <a:gd name="T39" fmla="*/ 12 h 196"/>
                    <a:gd name="T40" fmla="*/ 4 w 79"/>
                    <a:gd name="T41" fmla="*/ 13 h 196"/>
                    <a:gd name="T42" fmla="*/ 4 w 79"/>
                    <a:gd name="T43" fmla="*/ 13 h 196"/>
                    <a:gd name="T44" fmla="*/ 4 w 79"/>
                    <a:gd name="T45" fmla="*/ 13 h 196"/>
                    <a:gd name="T46" fmla="*/ 2 w 79"/>
                    <a:gd name="T47" fmla="*/ 17 h 196"/>
                    <a:gd name="T48" fmla="*/ 2 w 79"/>
                    <a:gd name="T49" fmla="*/ 16 h 196"/>
                    <a:gd name="T50" fmla="*/ 2 w 79"/>
                    <a:gd name="T51" fmla="*/ 15 h 196"/>
                    <a:gd name="T52" fmla="*/ 2 w 79"/>
                    <a:gd name="T53" fmla="*/ 14 h 196"/>
                    <a:gd name="T54" fmla="*/ 1 w 79"/>
                    <a:gd name="T55" fmla="*/ 13 h 196"/>
                    <a:gd name="T56" fmla="*/ 1 w 79"/>
                    <a:gd name="T57" fmla="*/ 11 h 196"/>
                    <a:gd name="T58" fmla="*/ 1 w 79"/>
                    <a:gd name="T59" fmla="*/ 9 h 196"/>
                    <a:gd name="T60" fmla="*/ 0 w 79"/>
                    <a:gd name="T61" fmla="*/ 8 h 196"/>
                    <a:gd name="T62" fmla="*/ 0 w 79"/>
                    <a:gd name="T63" fmla="*/ 7 h 196"/>
                    <a:gd name="T64" fmla="*/ 0 w 79"/>
                    <a:gd name="T65" fmla="*/ 6 h 196"/>
                    <a:gd name="T66" fmla="*/ 0 w 79"/>
                    <a:gd name="T67" fmla="*/ 5 h 196"/>
                    <a:gd name="T68" fmla="*/ 1 w 79"/>
                    <a:gd name="T69" fmla="*/ 4 h 196"/>
                    <a:gd name="T70" fmla="*/ 1 w 79"/>
                    <a:gd name="T71" fmla="*/ 3 h 196"/>
                    <a:gd name="T72" fmla="*/ 2 w 79"/>
                    <a:gd name="T73" fmla="*/ 0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196"/>
                    <a:gd name="T113" fmla="*/ 79 w 7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196">
                      <a:moveTo>
                        <a:pt x="29" y="0"/>
                      </a:moveTo>
                      <a:lnTo>
                        <a:pt x="31" y="1"/>
                      </a:lnTo>
                      <a:lnTo>
                        <a:pt x="35" y="1"/>
                      </a:lnTo>
                      <a:lnTo>
                        <a:pt x="42" y="3"/>
                      </a:lnTo>
                      <a:lnTo>
                        <a:pt x="49" y="5"/>
                      </a:lnTo>
                      <a:lnTo>
                        <a:pt x="57" y="8"/>
                      </a:lnTo>
                      <a:lnTo>
                        <a:pt x="63" y="11"/>
                      </a:lnTo>
                      <a:lnTo>
                        <a:pt x="68" y="15"/>
                      </a:lnTo>
                      <a:lnTo>
                        <a:pt x="71" y="20"/>
                      </a:lnTo>
                      <a:lnTo>
                        <a:pt x="74" y="32"/>
                      </a:lnTo>
                      <a:lnTo>
                        <a:pt x="77" y="46"/>
                      </a:lnTo>
                      <a:lnTo>
                        <a:pt x="78" y="58"/>
                      </a:lnTo>
                      <a:lnTo>
                        <a:pt x="79" y="63"/>
                      </a:lnTo>
                      <a:lnTo>
                        <a:pt x="74" y="96"/>
                      </a:lnTo>
                      <a:lnTo>
                        <a:pt x="70" y="111"/>
                      </a:lnTo>
                      <a:lnTo>
                        <a:pt x="69" y="114"/>
                      </a:lnTo>
                      <a:lnTo>
                        <a:pt x="66" y="120"/>
                      </a:lnTo>
                      <a:lnTo>
                        <a:pt x="63" y="127"/>
                      </a:lnTo>
                      <a:lnTo>
                        <a:pt x="62" y="134"/>
                      </a:lnTo>
                      <a:lnTo>
                        <a:pt x="61" y="140"/>
                      </a:lnTo>
                      <a:lnTo>
                        <a:pt x="59" y="148"/>
                      </a:lnTo>
                      <a:lnTo>
                        <a:pt x="57" y="154"/>
                      </a:lnTo>
                      <a:lnTo>
                        <a:pt x="55" y="156"/>
                      </a:lnTo>
                      <a:lnTo>
                        <a:pt x="31" y="196"/>
                      </a:lnTo>
                      <a:lnTo>
                        <a:pt x="29" y="192"/>
                      </a:lnTo>
                      <a:lnTo>
                        <a:pt x="26" y="182"/>
                      </a:lnTo>
                      <a:lnTo>
                        <a:pt x="21" y="166"/>
                      </a:lnTo>
                      <a:lnTo>
                        <a:pt x="16" y="148"/>
                      </a:lnTo>
                      <a:lnTo>
                        <a:pt x="11" y="129"/>
                      </a:lnTo>
                      <a:lnTo>
                        <a:pt x="6" y="111"/>
                      </a:lnTo>
                      <a:lnTo>
                        <a:pt x="2" y="97"/>
                      </a:lnTo>
                      <a:lnTo>
                        <a:pt x="0" y="87"/>
                      </a:lnTo>
                      <a:lnTo>
                        <a:pt x="1" y="72"/>
                      </a:lnTo>
                      <a:lnTo>
                        <a:pt x="5" y="57"/>
                      </a:lnTo>
                      <a:lnTo>
                        <a:pt x="9" y="45"/>
                      </a:lnTo>
                      <a:lnTo>
                        <a:pt x="11" y="39"/>
                      </a:lnTo>
                      <a:lnTo>
                        <a:pt x="29" y="0"/>
                      </a:lnTo>
                      <a:close/>
                    </a:path>
                  </a:pathLst>
                </a:custGeom>
                <a:grpFill/>
                <a:ln w="3175">
                  <a:solidFill>
                    <a:srgbClr val="CCFFCC"/>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204036" name="Freeform 367"/>
                <p:cNvSpPr>
                  <a:spLocks/>
                </p:cNvSpPr>
                <p:nvPr/>
              </p:nvSpPr>
              <p:spPr bwMode="auto">
                <a:xfrm>
                  <a:off x="2709" y="1654"/>
                  <a:ext cx="113" cy="64"/>
                </a:xfrm>
                <a:custGeom>
                  <a:avLst/>
                  <a:gdLst>
                    <a:gd name="T0" fmla="*/ 29 w 434"/>
                    <a:gd name="T1" fmla="*/ 5 h 217"/>
                    <a:gd name="T2" fmla="*/ 29 w 434"/>
                    <a:gd name="T3" fmla="*/ 5 h 217"/>
                    <a:gd name="T4" fmla="*/ 29 w 434"/>
                    <a:gd name="T5" fmla="*/ 4 h 217"/>
                    <a:gd name="T6" fmla="*/ 29 w 434"/>
                    <a:gd name="T7" fmla="*/ 3 h 217"/>
                    <a:gd name="T8" fmla="*/ 28 w 434"/>
                    <a:gd name="T9" fmla="*/ 2 h 217"/>
                    <a:gd name="T10" fmla="*/ 28 w 434"/>
                    <a:gd name="T11" fmla="*/ 1 h 217"/>
                    <a:gd name="T12" fmla="*/ 28 w 434"/>
                    <a:gd name="T13" fmla="*/ 1 h 217"/>
                    <a:gd name="T14" fmla="*/ 28 w 434"/>
                    <a:gd name="T15" fmla="*/ 0 h 217"/>
                    <a:gd name="T16" fmla="*/ 28 w 434"/>
                    <a:gd name="T17" fmla="*/ 0 h 217"/>
                    <a:gd name="T18" fmla="*/ 1 w 434"/>
                    <a:gd name="T19" fmla="*/ 7 h 217"/>
                    <a:gd name="T20" fmla="*/ 1 w 434"/>
                    <a:gd name="T21" fmla="*/ 10 h 217"/>
                    <a:gd name="T22" fmla="*/ 1 w 434"/>
                    <a:gd name="T23" fmla="*/ 10 h 217"/>
                    <a:gd name="T24" fmla="*/ 1 w 434"/>
                    <a:gd name="T25" fmla="*/ 11 h 217"/>
                    <a:gd name="T26" fmla="*/ 1 w 434"/>
                    <a:gd name="T27" fmla="*/ 12 h 217"/>
                    <a:gd name="T28" fmla="*/ 0 w 434"/>
                    <a:gd name="T29" fmla="*/ 13 h 217"/>
                    <a:gd name="T30" fmla="*/ 0 w 434"/>
                    <a:gd name="T31" fmla="*/ 14 h 217"/>
                    <a:gd name="T32" fmla="*/ 0 w 434"/>
                    <a:gd name="T33" fmla="*/ 15 h 217"/>
                    <a:gd name="T34" fmla="*/ 0 w 434"/>
                    <a:gd name="T35" fmla="*/ 17 h 217"/>
                    <a:gd name="T36" fmla="*/ 0 w 434"/>
                    <a:gd name="T37" fmla="*/ 19 h 217"/>
                    <a:gd name="T38" fmla="*/ 29 w 434"/>
                    <a:gd name="T39" fmla="*/ 19 h 217"/>
                    <a:gd name="T40" fmla="*/ 29 w 434"/>
                    <a:gd name="T41" fmla="*/ 9 h 217"/>
                    <a:gd name="T42" fmla="*/ 29 w 434"/>
                    <a:gd name="T43" fmla="*/ 9 h 217"/>
                    <a:gd name="T44" fmla="*/ 29 w 434"/>
                    <a:gd name="T45" fmla="*/ 8 h 217"/>
                    <a:gd name="T46" fmla="*/ 29 w 434"/>
                    <a:gd name="T47" fmla="*/ 6 h 217"/>
                    <a:gd name="T48" fmla="*/ 29 w 434"/>
                    <a:gd name="T49" fmla="*/ 5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4"/>
                    <a:gd name="T76" fmla="*/ 0 h 217"/>
                    <a:gd name="T77" fmla="*/ 434 w 434"/>
                    <a:gd name="T78" fmla="*/ 217 h 2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4" h="217">
                      <a:moveTo>
                        <a:pt x="432" y="62"/>
                      </a:moveTo>
                      <a:lnTo>
                        <a:pt x="431" y="56"/>
                      </a:lnTo>
                      <a:lnTo>
                        <a:pt x="428" y="47"/>
                      </a:lnTo>
                      <a:lnTo>
                        <a:pt x="424" y="37"/>
                      </a:lnTo>
                      <a:lnTo>
                        <a:pt x="419" y="26"/>
                      </a:lnTo>
                      <a:lnTo>
                        <a:pt x="415" y="17"/>
                      </a:lnTo>
                      <a:lnTo>
                        <a:pt x="411" y="8"/>
                      </a:lnTo>
                      <a:lnTo>
                        <a:pt x="408" y="2"/>
                      </a:lnTo>
                      <a:lnTo>
                        <a:pt x="407" y="0"/>
                      </a:lnTo>
                      <a:lnTo>
                        <a:pt x="21" y="79"/>
                      </a:lnTo>
                      <a:lnTo>
                        <a:pt x="10" y="118"/>
                      </a:lnTo>
                      <a:lnTo>
                        <a:pt x="10" y="120"/>
                      </a:lnTo>
                      <a:lnTo>
                        <a:pt x="8" y="126"/>
                      </a:lnTo>
                      <a:lnTo>
                        <a:pt x="6" y="138"/>
                      </a:lnTo>
                      <a:lnTo>
                        <a:pt x="2" y="154"/>
                      </a:lnTo>
                      <a:lnTo>
                        <a:pt x="1" y="164"/>
                      </a:lnTo>
                      <a:lnTo>
                        <a:pt x="0" y="177"/>
                      </a:lnTo>
                      <a:lnTo>
                        <a:pt x="0" y="194"/>
                      </a:lnTo>
                      <a:lnTo>
                        <a:pt x="0" y="217"/>
                      </a:lnTo>
                      <a:lnTo>
                        <a:pt x="432" y="217"/>
                      </a:lnTo>
                      <a:lnTo>
                        <a:pt x="434" y="105"/>
                      </a:lnTo>
                      <a:lnTo>
                        <a:pt x="434" y="100"/>
                      </a:lnTo>
                      <a:lnTo>
                        <a:pt x="433" y="88"/>
                      </a:lnTo>
                      <a:lnTo>
                        <a:pt x="432" y="74"/>
                      </a:lnTo>
                      <a:lnTo>
                        <a:pt x="432" y="62"/>
                      </a:lnTo>
                      <a:close/>
                    </a:path>
                  </a:pathLst>
                </a:custGeom>
                <a:grpFill/>
                <a:ln w="3175">
                  <a:solidFill>
                    <a:srgbClr val="003762"/>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204037" name="Freeform 368"/>
                <p:cNvSpPr>
                  <a:spLocks/>
                </p:cNvSpPr>
                <p:nvPr/>
              </p:nvSpPr>
              <p:spPr bwMode="auto">
                <a:xfrm>
                  <a:off x="2676" y="1449"/>
                  <a:ext cx="174" cy="224"/>
                </a:xfrm>
                <a:custGeom>
                  <a:avLst/>
                  <a:gdLst>
                    <a:gd name="T0" fmla="*/ 27 w 664"/>
                    <a:gd name="T1" fmla="*/ 5 h 758"/>
                    <a:gd name="T2" fmla="*/ 29 w 664"/>
                    <a:gd name="T3" fmla="*/ 6 h 758"/>
                    <a:gd name="T4" fmla="*/ 31 w 664"/>
                    <a:gd name="T5" fmla="*/ 7 h 758"/>
                    <a:gd name="T6" fmla="*/ 34 w 664"/>
                    <a:gd name="T7" fmla="*/ 8 h 758"/>
                    <a:gd name="T8" fmla="*/ 35 w 664"/>
                    <a:gd name="T9" fmla="*/ 8 h 758"/>
                    <a:gd name="T10" fmla="*/ 36 w 664"/>
                    <a:gd name="T11" fmla="*/ 10 h 758"/>
                    <a:gd name="T12" fmla="*/ 37 w 664"/>
                    <a:gd name="T13" fmla="*/ 12 h 758"/>
                    <a:gd name="T14" fmla="*/ 39 w 664"/>
                    <a:gd name="T15" fmla="*/ 13 h 758"/>
                    <a:gd name="T16" fmla="*/ 39 w 664"/>
                    <a:gd name="T17" fmla="*/ 14 h 758"/>
                    <a:gd name="T18" fmla="*/ 40 w 664"/>
                    <a:gd name="T19" fmla="*/ 17 h 758"/>
                    <a:gd name="T20" fmla="*/ 41 w 664"/>
                    <a:gd name="T21" fmla="*/ 20 h 758"/>
                    <a:gd name="T22" fmla="*/ 42 w 664"/>
                    <a:gd name="T23" fmla="*/ 21 h 758"/>
                    <a:gd name="T24" fmla="*/ 45 w 664"/>
                    <a:gd name="T25" fmla="*/ 30 h 758"/>
                    <a:gd name="T26" fmla="*/ 45 w 664"/>
                    <a:gd name="T27" fmla="*/ 33 h 758"/>
                    <a:gd name="T28" fmla="*/ 45 w 664"/>
                    <a:gd name="T29" fmla="*/ 37 h 758"/>
                    <a:gd name="T30" fmla="*/ 44 w 664"/>
                    <a:gd name="T31" fmla="*/ 39 h 758"/>
                    <a:gd name="T32" fmla="*/ 44 w 664"/>
                    <a:gd name="T33" fmla="*/ 42 h 758"/>
                    <a:gd name="T34" fmla="*/ 42 w 664"/>
                    <a:gd name="T35" fmla="*/ 45 h 758"/>
                    <a:gd name="T36" fmla="*/ 41 w 664"/>
                    <a:gd name="T37" fmla="*/ 54 h 758"/>
                    <a:gd name="T38" fmla="*/ 40 w 664"/>
                    <a:gd name="T39" fmla="*/ 53 h 758"/>
                    <a:gd name="T40" fmla="*/ 38 w 664"/>
                    <a:gd name="T41" fmla="*/ 53 h 758"/>
                    <a:gd name="T42" fmla="*/ 37 w 664"/>
                    <a:gd name="T43" fmla="*/ 56 h 758"/>
                    <a:gd name="T44" fmla="*/ 35 w 664"/>
                    <a:gd name="T45" fmla="*/ 60 h 758"/>
                    <a:gd name="T46" fmla="*/ 32 w 664"/>
                    <a:gd name="T47" fmla="*/ 63 h 758"/>
                    <a:gd name="T48" fmla="*/ 30 w 664"/>
                    <a:gd name="T49" fmla="*/ 64 h 758"/>
                    <a:gd name="T50" fmla="*/ 29 w 664"/>
                    <a:gd name="T51" fmla="*/ 64 h 758"/>
                    <a:gd name="T52" fmla="*/ 26 w 664"/>
                    <a:gd name="T53" fmla="*/ 65 h 758"/>
                    <a:gd name="T54" fmla="*/ 24 w 664"/>
                    <a:gd name="T55" fmla="*/ 66 h 758"/>
                    <a:gd name="T56" fmla="*/ 21 w 664"/>
                    <a:gd name="T57" fmla="*/ 66 h 758"/>
                    <a:gd name="T58" fmla="*/ 17 w 664"/>
                    <a:gd name="T59" fmla="*/ 66 h 758"/>
                    <a:gd name="T60" fmla="*/ 13 w 664"/>
                    <a:gd name="T61" fmla="*/ 65 h 758"/>
                    <a:gd name="T62" fmla="*/ 11 w 664"/>
                    <a:gd name="T63" fmla="*/ 64 h 758"/>
                    <a:gd name="T64" fmla="*/ 10 w 664"/>
                    <a:gd name="T65" fmla="*/ 64 h 758"/>
                    <a:gd name="T66" fmla="*/ 9 w 664"/>
                    <a:gd name="T67" fmla="*/ 63 h 758"/>
                    <a:gd name="T68" fmla="*/ 9 w 664"/>
                    <a:gd name="T69" fmla="*/ 61 h 758"/>
                    <a:gd name="T70" fmla="*/ 8 w 664"/>
                    <a:gd name="T71" fmla="*/ 60 h 758"/>
                    <a:gd name="T72" fmla="*/ 7 w 664"/>
                    <a:gd name="T73" fmla="*/ 59 h 758"/>
                    <a:gd name="T74" fmla="*/ 7 w 664"/>
                    <a:gd name="T75" fmla="*/ 56 h 758"/>
                    <a:gd name="T76" fmla="*/ 6 w 664"/>
                    <a:gd name="T77" fmla="*/ 52 h 758"/>
                    <a:gd name="T78" fmla="*/ 6 w 664"/>
                    <a:gd name="T79" fmla="*/ 51 h 758"/>
                    <a:gd name="T80" fmla="*/ 5 w 664"/>
                    <a:gd name="T81" fmla="*/ 48 h 758"/>
                    <a:gd name="T82" fmla="*/ 4 w 664"/>
                    <a:gd name="T83" fmla="*/ 45 h 758"/>
                    <a:gd name="T84" fmla="*/ 3 w 664"/>
                    <a:gd name="T85" fmla="*/ 40 h 758"/>
                    <a:gd name="T86" fmla="*/ 3 w 664"/>
                    <a:gd name="T87" fmla="*/ 38 h 758"/>
                    <a:gd name="T88" fmla="*/ 4 w 664"/>
                    <a:gd name="T89" fmla="*/ 11 h 758"/>
                    <a:gd name="T90" fmla="*/ 6 w 664"/>
                    <a:gd name="T91" fmla="*/ 9 h 758"/>
                    <a:gd name="T92" fmla="*/ 9 w 664"/>
                    <a:gd name="T93" fmla="*/ 7 h 758"/>
                    <a:gd name="T94" fmla="*/ 12 w 664"/>
                    <a:gd name="T95" fmla="*/ 5 h 758"/>
                    <a:gd name="T96" fmla="*/ 14 w 664"/>
                    <a:gd name="T97" fmla="*/ 4 h 758"/>
                    <a:gd name="T98" fmla="*/ 15 w 664"/>
                    <a:gd name="T99" fmla="*/ 3 h 758"/>
                    <a:gd name="T100" fmla="*/ 16 w 664"/>
                    <a:gd name="T101" fmla="*/ 0 h 758"/>
                    <a:gd name="T102" fmla="*/ 17 w 664"/>
                    <a:gd name="T103" fmla="*/ 0 h 758"/>
                    <a:gd name="T104" fmla="*/ 20 w 664"/>
                    <a:gd name="T105" fmla="*/ 1 h 758"/>
                    <a:gd name="T106" fmla="*/ 24 w 664"/>
                    <a:gd name="T107" fmla="*/ 2 h 758"/>
                    <a:gd name="T108" fmla="*/ 27 w 664"/>
                    <a:gd name="T109" fmla="*/ 4 h 7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4"/>
                    <a:gd name="T166" fmla="*/ 0 h 758"/>
                    <a:gd name="T167" fmla="*/ 664 w 664"/>
                    <a:gd name="T168" fmla="*/ 758 h 7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4" h="758">
                      <a:moveTo>
                        <a:pt x="389" y="50"/>
                      </a:moveTo>
                      <a:lnTo>
                        <a:pt x="390" y="50"/>
                      </a:lnTo>
                      <a:lnTo>
                        <a:pt x="393" y="52"/>
                      </a:lnTo>
                      <a:lnTo>
                        <a:pt x="398" y="54"/>
                      </a:lnTo>
                      <a:lnTo>
                        <a:pt x="403" y="58"/>
                      </a:lnTo>
                      <a:lnTo>
                        <a:pt x="409" y="61"/>
                      </a:lnTo>
                      <a:lnTo>
                        <a:pt x="416" y="65"/>
                      </a:lnTo>
                      <a:lnTo>
                        <a:pt x="421" y="68"/>
                      </a:lnTo>
                      <a:lnTo>
                        <a:pt x="427" y="71"/>
                      </a:lnTo>
                      <a:lnTo>
                        <a:pt x="434" y="74"/>
                      </a:lnTo>
                      <a:lnTo>
                        <a:pt x="443" y="78"/>
                      </a:lnTo>
                      <a:lnTo>
                        <a:pt x="454" y="80"/>
                      </a:lnTo>
                      <a:lnTo>
                        <a:pt x="466" y="84"/>
                      </a:lnTo>
                      <a:lnTo>
                        <a:pt x="476" y="87"/>
                      </a:lnTo>
                      <a:lnTo>
                        <a:pt x="485" y="89"/>
                      </a:lnTo>
                      <a:lnTo>
                        <a:pt x="492" y="90"/>
                      </a:lnTo>
                      <a:lnTo>
                        <a:pt x="494" y="91"/>
                      </a:lnTo>
                      <a:lnTo>
                        <a:pt x="495" y="91"/>
                      </a:lnTo>
                      <a:lnTo>
                        <a:pt x="498" y="92"/>
                      </a:lnTo>
                      <a:lnTo>
                        <a:pt x="502" y="95"/>
                      </a:lnTo>
                      <a:lnTo>
                        <a:pt x="508" y="98"/>
                      </a:lnTo>
                      <a:lnTo>
                        <a:pt x="513" y="102"/>
                      </a:lnTo>
                      <a:lnTo>
                        <a:pt x="520" y="106"/>
                      </a:lnTo>
                      <a:lnTo>
                        <a:pt x="527" y="111"/>
                      </a:lnTo>
                      <a:lnTo>
                        <a:pt x="532" y="116"/>
                      </a:lnTo>
                      <a:lnTo>
                        <a:pt x="538" y="121"/>
                      </a:lnTo>
                      <a:lnTo>
                        <a:pt x="543" y="126"/>
                      </a:lnTo>
                      <a:lnTo>
                        <a:pt x="547" y="132"/>
                      </a:lnTo>
                      <a:lnTo>
                        <a:pt x="550" y="136"/>
                      </a:lnTo>
                      <a:lnTo>
                        <a:pt x="554" y="141"/>
                      </a:lnTo>
                      <a:lnTo>
                        <a:pt x="557" y="145"/>
                      </a:lnTo>
                      <a:lnTo>
                        <a:pt x="560" y="150"/>
                      </a:lnTo>
                      <a:lnTo>
                        <a:pt x="564" y="153"/>
                      </a:lnTo>
                      <a:lnTo>
                        <a:pt x="567" y="156"/>
                      </a:lnTo>
                      <a:lnTo>
                        <a:pt x="570" y="160"/>
                      </a:lnTo>
                      <a:lnTo>
                        <a:pt x="574" y="164"/>
                      </a:lnTo>
                      <a:lnTo>
                        <a:pt x="577" y="169"/>
                      </a:lnTo>
                      <a:lnTo>
                        <a:pt x="580" y="174"/>
                      </a:lnTo>
                      <a:lnTo>
                        <a:pt x="583" y="181"/>
                      </a:lnTo>
                      <a:lnTo>
                        <a:pt x="585" y="188"/>
                      </a:lnTo>
                      <a:lnTo>
                        <a:pt x="587" y="197"/>
                      </a:lnTo>
                      <a:lnTo>
                        <a:pt x="588" y="207"/>
                      </a:lnTo>
                      <a:lnTo>
                        <a:pt x="591" y="216"/>
                      </a:lnTo>
                      <a:lnTo>
                        <a:pt x="595" y="223"/>
                      </a:lnTo>
                      <a:lnTo>
                        <a:pt x="599" y="230"/>
                      </a:lnTo>
                      <a:lnTo>
                        <a:pt x="603" y="235"/>
                      </a:lnTo>
                      <a:lnTo>
                        <a:pt x="606" y="239"/>
                      </a:lnTo>
                      <a:lnTo>
                        <a:pt x="608" y="242"/>
                      </a:lnTo>
                      <a:lnTo>
                        <a:pt x="609" y="242"/>
                      </a:lnTo>
                      <a:lnTo>
                        <a:pt x="645" y="327"/>
                      </a:lnTo>
                      <a:lnTo>
                        <a:pt x="646" y="330"/>
                      </a:lnTo>
                      <a:lnTo>
                        <a:pt x="649" y="337"/>
                      </a:lnTo>
                      <a:lnTo>
                        <a:pt x="653" y="345"/>
                      </a:lnTo>
                      <a:lnTo>
                        <a:pt x="656" y="351"/>
                      </a:lnTo>
                      <a:lnTo>
                        <a:pt x="658" y="362"/>
                      </a:lnTo>
                      <a:lnTo>
                        <a:pt x="661" y="381"/>
                      </a:lnTo>
                      <a:lnTo>
                        <a:pt x="664" y="400"/>
                      </a:lnTo>
                      <a:lnTo>
                        <a:pt x="664" y="412"/>
                      </a:lnTo>
                      <a:lnTo>
                        <a:pt x="663" y="416"/>
                      </a:lnTo>
                      <a:lnTo>
                        <a:pt x="660" y="421"/>
                      </a:lnTo>
                      <a:lnTo>
                        <a:pt x="657" y="427"/>
                      </a:lnTo>
                      <a:lnTo>
                        <a:pt x="653" y="433"/>
                      </a:lnTo>
                      <a:lnTo>
                        <a:pt x="649" y="440"/>
                      </a:lnTo>
                      <a:lnTo>
                        <a:pt x="646" y="446"/>
                      </a:lnTo>
                      <a:lnTo>
                        <a:pt x="644" y="451"/>
                      </a:lnTo>
                      <a:lnTo>
                        <a:pt x="642" y="455"/>
                      </a:lnTo>
                      <a:lnTo>
                        <a:pt x="639" y="464"/>
                      </a:lnTo>
                      <a:lnTo>
                        <a:pt x="636" y="479"/>
                      </a:lnTo>
                      <a:lnTo>
                        <a:pt x="632" y="492"/>
                      </a:lnTo>
                      <a:lnTo>
                        <a:pt x="631" y="497"/>
                      </a:lnTo>
                      <a:lnTo>
                        <a:pt x="625" y="508"/>
                      </a:lnTo>
                      <a:lnTo>
                        <a:pt x="615" y="519"/>
                      </a:lnTo>
                      <a:lnTo>
                        <a:pt x="614" y="531"/>
                      </a:lnTo>
                      <a:lnTo>
                        <a:pt x="611" y="559"/>
                      </a:lnTo>
                      <a:lnTo>
                        <a:pt x="607" y="592"/>
                      </a:lnTo>
                      <a:lnTo>
                        <a:pt x="600" y="617"/>
                      </a:lnTo>
                      <a:lnTo>
                        <a:pt x="599" y="615"/>
                      </a:lnTo>
                      <a:lnTo>
                        <a:pt x="595" y="614"/>
                      </a:lnTo>
                      <a:lnTo>
                        <a:pt x="589" y="610"/>
                      </a:lnTo>
                      <a:lnTo>
                        <a:pt x="582" y="607"/>
                      </a:lnTo>
                      <a:lnTo>
                        <a:pt x="574" y="604"/>
                      </a:lnTo>
                      <a:lnTo>
                        <a:pt x="567" y="603"/>
                      </a:lnTo>
                      <a:lnTo>
                        <a:pt x="560" y="602"/>
                      </a:lnTo>
                      <a:lnTo>
                        <a:pt x="555" y="604"/>
                      </a:lnTo>
                      <a:lnTo>
                        <a:pt x="547" y="612"/>
                      </a:lnTo>
                      <a:lnTo>
                        <a:pt x="543" y="624"/>
                      </a:lnTo>
                      <a:lnTo>
                        <a:pt x="540" y="634"/>
                      </a:lnTo>
                      <a:lnTo>
                        <a:pt x="539" y="638"/>
                      </a:lnTo>
                      <a:lnTo>
                        <a:pt x="534" y="671"/>
                      </a:lnTo>
                      <a:lnTo>
                        <a:pt x="531" y="673"/>
                      </a:lnTo>
                      <a:lnTo>
                        <a:pt x="524" y="679"/>
                      </a:lnTo>
                      <a:lnTo>
                        <a:pt x="513" y="688"/>
                      </a:lnTo>
                      <a:lnTo>
                        <a:pt x="500" y="698"/>
                      </a:lnTo>
                      <a:lnTo>
                        <a:pt x="486" y="709"/>
                      </a:lnTo>
                      <a:lnTo>
                        <a:pt x="473" y="718"/>
                      </a:lnTo>
                      <a:lnTo>
                        <a:pt x="462" y="725"/>
                      </a:lnTo>
                      <a:lnTo>
                        <a:pt x="454" y="729"/>
                      </a:lnTo>
                      <a:lnTo>
                        <a:pt x="450" y="730"/>
                      </a:lnTo>
                      <a:lnTo>
                        <a:pt x="446" y="731"/>
                      </a:lnTo>
                      <a:lnTo>
                        <a:pt x="441" y="732"/>
                      </a:lnTo>
                      <a:lnTo>
                        <a:pt x="435" y="733"/>
                      </a:lnTo>
                      <a:lnTo>
                        <a:pt x="429" y="734"/>
                      </a:lnTo>
                      <a:lnTo>
                        <a:pt x="423" y="735"/>
                      </a:lnTo>
                      <a:lnTo>
                        <a:pt x="416" y="736"/>
                      </a:lnTo>
                      <a:lnTo>
                        <a:pt x="408" y="737"/>
                      </a:lnTo>
                      <a:lnTo>
                        <a:pt x="401" y="739"/>
                      </a:lnTo>
                      <a:lnTo>
                        <a:pt x="393" y="740"/>
                      </a:lnTo>
                      <a:lnTo>
                        <a:pt x="385" y="742"/>
                      </a:lnTo>
                      <a:lnTo>
                        <a:pt x="376" y="744"/>
                      </a:lnTo>
                      <a:lnTo>
                        <a:pt x="368" y="746"/>
                      </a:lnTo>
                      <a:lnTo>
                        <a:pt x="360" y="748"/>
                      </a:lnTo>
                      <a:lnTo>
                        <a:pt x="351" y="751"/>
                      </a:lnTo>
                      <a:lnTo>
                        <a:pt x="343" y="753"/>
                      </a:lnTo>
                      <a:lnTo>
                        <a:pt x="334" y="755"/>
                      </a:lnTo>
                      <a:lnTo>
                        <a:pt x="323" y="757"/>
                      </a:lnTo>
                      <a:lnTo>
                        <a:pt x="311" y="758"/>
                      </a:lnTo>
                      <a:lnTo>
                        <a:pt x="297" y="758"/>
                      </a:lnTo>
                      <a:lnTo>
                        <a:pt x="283" y="757"/>
                      </a:lnTo>
                      <a:lnTo>
                        <a:pt x="268" y="756"/>
                      </a:lnTo>
                      <a:lnTo>
                        <a:pt x="253" y="755"/>
                      </a:lnTo>
                      <a:lnTo>
                        <a:pt x="238" y="753"/>
                      </a:lnTo>
                      <a:lnTo>
                        <a:pt x="223" y="751"/>
                      </a:lnTo>
                      <a:lnTo>
                        <a:pt x="209" y="749"/>
                      </a:lnTo>
                      <a:lnTo>
                        <a:pt x="196" y="747"/>
                      </a:lnTo>
                      <a:lnTo>
                        <a:pt x="184" y="745"/>
                      </a:lnTo>
                      <a:lnTo>
                        <a:pt x="174" y="743"/>
                      </a:lnTo>
                      <a:lnTo>
                        <a:pt x="166" y="740"/>
                      </a:lnTo>
                      <a:lnTo>
                        <a:pt x="160" y="739"/>
                      </a:lnTo>
                      <a:lnTo>
                        <a:pt x="157" y="737"/>
                      </a:lnTo>
                      <a:lnTo>
                        <a:pt x="153" y="735"/>
                      </a:lnTo>
                      <a:lnTo>
                        <a:pt x="149" y="733"/>
                      </a:lnTo>
                      <a:lnTo>
                        <a:pt x="146" y="731"/>
                      </a:lnTo>
                      <a:lnTo>
                        <a:pt x="143" y="729"/>
                      </a:lnTo>
                      <a:lnTo>
                        <a:pt x="140" y="726"/>
                      </a:lnTo>
                      <a:lnTo>
                        <a:pt x="138" y="722"/>
                      </a:lnTo>
                      <a:lnTo>
                        <a:pt x="135" y="717"/>
                      </a:lnTo>
                      <a:lnTo>
                        <a:pt x="133" y="710"/>
                      </a:lnTo>
                      <a:lnTo>
                        <a:pt x="132" y="705"/>
                      </a:lnTo>
                      <a:lnTo>
                        <a:pt x="132" y="702"/>
                      </a:lnTo>
                      <a:lnTo>
                        <a:pt x="134" y="700"/>
                      </a:lnTo>
                      <a:lnTo>
                        <a:pt x="134" y="699"/>
                      </a:lnTo>
                      <a:lnTo>
                        <a:pt x="132" y="698"/>
                      </a:lnTo>
                      <a:lnTo>
                        <a:pt x="128" y="696"/>
                      </a:lnTo>
                      <a:lnTo>
                        <a:pt x="121" y="691"/>
                      </a:lnTo>
                      <a:lnTo>
                        <a:pt x="113" y="686"/>
                      </a:lnTo>
                      <a:lnTo>
                        <a:pt x="107" y="680"/>
                      </a:lnTo>
                      <a:lnTo>
                        <a:pt x="103" y="675"/>
                      </a:lnTo>
                      <a:lnTo>
                        <a:pt x="101" y="669"/>
                      </a:lnTo>
                      <a:lnTo>
                        <a:pt x="99" y="663"/>
                      </a:lnTo>
                      <a:lnTo>
                        <a:pt x="98" y="656"/>
                      </a:lnTo>
                      <a:lnTo>
                        <a:pt x="97" y="649"/>
                      </a:lnTo>
                      <a:lnTo>
                        <a:pt x="96" y="641"/>
                      </a:lnTo>
                      <a:lnTo>
                        <a:pt x="93" y="626"/>
                      </a:lnTo>
                      <a:lnTo>
                        <a:pt x="91" y="612"/>
                      </a:lnTo>
                      <a:lnTo>
                        <a:pt x="90" y="603"/>
                      </a:lnTo>
                      <a:lnTo>
                        <a:pt x="90" y="599"/>
                      </a:lnTo>
                      <a:lnTo>
                        <a:pt x="90" y="598"/>
                      </a:lnTo>
                      <a:lnTo>
                        <a:pt x="87" y="594"/>
                      </a:lnTo>
                      <a:lnTo>
                        <a:pt x="85" y="588"/>
                      </a:lnTo>
                      <a:lnTo>
                        <a:pt x="81" y="581"/>
                      </a:lnTo>
                      <a:lnTo>
                        <a:pt x="77" y="574"/>
                      </a:lnTo>
                      <a:lnTo>
                        <a:pt x="74" y="567"/>
                      </a:lnTo>
                      <a:lnTo>
                        <a:pt x="71" y="561"/>
                      </a:lnTo>
                      <a:lnTo>
                        <a:pt x="69" y="555"/>
                      </a:lnTo>
                      <a:lnTo>
                        <a:pt x="67" y="550"/>
                      </a:lnTo>
                      <a:lnTo>
                        <a:pt x="63" y="541"/>
                      </a:lnTo>
                      <a:lnTo>
                        <a:pt x="58" y="528"/>
                      </a:lnTo>
                      <a:lnTo>
                        <a:pt x="53" y="515"/>
                      </a:lnTo>
                      <a:lnTo>
                        <a:pt x="48" y="499"/>
                      </a:lnTo>
                      <a:lnTo>
                        <a:pt x="44" y="484"/>
                      </a:lnTo>
                      <a:lnTo>
                        <a:pt x="41" y="469"/>
                      </a:lnTo>
                      <a:lnTo>
                        <a:pt x="40" y="455"/>
                      </a:lnTo>
                      <a:lnTo>
                        <a:pt x="41" y="444"/>
                      </a:lnTo>
                      <a:lnTo>
                        <a:pt x="41" y="439"/>
                      </a:lnTo>
                      <a:lnTo>
                        <a:pt x="40" y="437"/>
                      </a:lnTo>
                      <a:lnTo>
                        <a:pt x="0" y="198"/>
                      </a:lnTo>
                      <a:lnTo>
                        <a:pt x="10" y="145"/>
                      </a:lnTo>
                      <a:lnTo>
                        <a:pt x="54" y="124"/>
                      </a:lnTo>
                      <a:lnTo>
                        <a:pt x="55" y="124"/>
                      </a:lnTo>
                      <a:lnTo>
                        <a:pt x="59" y="121"/>
                      </a:lnTo>
                      <a:lnTo>
                        <a:pt x="66" y="118"/>
                      </a:lnTo>
                      <a:lnTo>
                        <a:pt x="74" y="113"/>
                      </a:lnTo>
                      <a:lnTo>
                        <a:pt x="83" y="108"/>
                      </a:lnTo>
                      <a:lnTo>
                        <a:pt x="94" y="102"/>
                      </a:lnTo>
                      <a:lnTo>
                        <a:pt x="106" y="96"/>
                      </a:lnTo>
                      <a:lnTo>
                        <a:pt x="118" y="89"/>
                      </a:lnTo>
                      <a:lnTo>
                        <a:pt x="130" y="82"/>
                      </a:lnTo>
                      <a:lnTo>
                        <a:pt x="143" y="76"/>
                      </a:lnTo>
                      <a:lnTo>
                        <a:pt x="154" y="69"/>
                      </a:lnTo>
                      <a:lnTo>
                        <a:pt x="165" y="64"/>
                      </a:lnTo>
                      <a:lnTo>
                        <a:pt x="175" y="59"/>
                      </a:lnTo>
                      <a:lnTo>
                        <a:pt x="184" y="55"/>
                      </a:lnTo>
                      <a:lnTo>
                        <a:pt x="190" y="52"/>
                      </a:lnTo>
                      <a:lnTo>
                        <a:pt x="195" y="50"/>
                      </a:lnTo>
                      <a:lnTo>
                        <a:pt x="200" y="48"/>
                      </a:lnTo>
                      <a:lnTo>
                        <a:pt x="205" y="46"/>
                      </a:lnTo>
                      <a:lnTo>
                        <a:pt x="210" y="44"/>
                      </a:lnTo>
                      <a:lnTo>
                        <a:pt x="213" y="41"/>
                      </a:lnTo>
                      <a:lnTo>
                        <a:pt x="216" y="38"/>
                      </a:lnTo>
                      <a:lnTo>
                        <a:pt x="218" y="36"/>
                      </a:lnTo>
                      <a:lnTo>
                        <a:pt x="219" y="35"/>
                      </a:lnTo>
                      <a:lnTo>
                        <a:pt x="219" y="34"/>
                      </a:lnTo>
                      <a:lnTo>
                        <a:pt x="237" y="0"/>
                      </a:lnTo>
                      <a:lnTo>
                        <a:pt x="238" y="0"/>
                      </a:lnTo>
                      <a:lnTo>
                        <a:pt x="241" y="0"/>
                      </a:lnTo>
                      <a:lnTo>
                        <a:pt x="246" y="0"/>
                      </a:lnTo>
                      <a:lnTo>
                        <a:pt x="253" y="0"/>
                      </a:lnTo>
                      <a:lnTo>
                        <a:pt x="262" y="2"/>
                      </a:lnTo>
                      <a:lnTo>
                        <a:pt x="272" y="3"/>
                      </a:lnTo>
                      <a:lnTo>
                        <a:pt x="283" y="4"/>
                      </a:lnTo>
                      <a:lnTo>
                        <a:pt x="294" y="6"/>
                      </a:lnTo>
                      <a:lnTo>
                        <a:pt x="306" y="9"/>
                      </a:lnTo>
                      <a:lnTo>
                        <a:pt x="319" y="12"/>
                      </a:lnTo>
                      <a:lnTo>
                        <a:pt x="332" y="16"/>
                      </a:lnTo>
                      <a:lnTo>
                        <a:pt x="344" y="21"/>
                      </a:lnTo>
                      <a:lnTo>
                        <a:pt x="356" y="27"/>
                      </a:lnTo>
                      <a:lnTo>
                        <a:pt x="368" y="34"/>
                      </a:lnTo>
                      <a:lnTo>
                        <a:pt x="379" y="41"/>
                      </a:lnTo>
                      <a:lnTo>
                        <a:pt x="389" y="50"/>
                      </a:lnTo>
                      <a:close/>
                    </a:path>
                  </a:pathLst>
                </a:custGeom>
                <a:grpFill/>
                <a:ln w="3175">
                  <a:solidFill>
                    <a:srgbClr val="CCFFCC"/>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204038" name="Freeform 369"/>
                <p:cNvSpPr>
                  <a:spLocks/>
                </p:cNvSpPr>
                <p:nvPr/>
              </p:nvSpPr>
              <p:spPr bwMode="auto">
                <a:xfrm>
                  <a:off x="2730" y="1370"/>
                  <a:ext cx="66" cy="57"/>
                </a:xfrm>
                <a:custGeom>
                  <a:avLst/>
                  <a:gdLst>
                    <a:gd name="T0" fmla="*/ 16 w 256"/>
                    <a:gd name="T1" fmla="*/ 12 h 194"/>
                    <a:gd name="T2" fmla="*/ 16 w 256"/>
                    <a:gd name="T3" fmla="*/ 11 h 194"/>
                    <a:gd name="T4" fmla="*/ 17 w 256"/>
                    <a:gd name="T5" fmla="*/ 10 h 194"/>
                    <a:gd name="T6" fmla="*/ 17 w 256"/>
                    <a:gd name="T7" fmla="*/ 8 h 194"/>
                    <a:gd name="T8" fmla="*/ 17 w 256"/>
                    <a:gd name="T9" fmla="*/ 8 h 194"/>
                    <a:gd name="T10" fmla="*/ 17 w 256"/>
                    <a:gd name="T11" fmla="*/ 7 h 194"/>
                    <a:gd name="T12" fmla="*/ 17 w 256"/>
                    <a:gd name="T13" fmla="*/ 6 h 194"/>
                    <a:gd name="T14" fmla="*/ 16 w 256"/>
                    <a:gd name="T15" fmla="*/ 4 h 194"/>
                    <a:gd name="T16" fmla="*/ 14 w 256"/>
                    <a:gd name="T17" fmla="*/ 3 h 194"/>
                    <a:gd name="T18" fmla="*/ 13 w 256"/>
                    <a:gd name="T19" fmla="*/ 2 h 194"/>
                    <a:gd name="T20" fmla="*/ 12 w 256"/>
                    <a:gd name="T21" fmla="*/ 1 h 194"/>
                    <a:gd name="T22" fmla="*/ 12 w 256"/>
                    <a:gd name="T23" fmla="*/ 0 h 194"/>
                    <a:gd name="T24" fmla="*/ 11 w 256"/>
                    <a:gd name="T25" fmla="*/ 0 h 194"/>
                    <a:gd name="T26" fmla="*/ 11 w 256"/>
                    <a:gd name="T27" fmla="*/ 0 h 194"/>
                    <a:gd name="T28" fmla="*/ 10 w 256"/>
                    <a:gd name="T29" fmla="*/ 0 h 194"/>
                    <a:gd name="T30" fmla="*/ 8 w 256"/>
                    <a:gd name="T31" fmla="*/ 0 h 194"/>
                    <a:gd name="T32" fmla="*/ 7 w 256"/>
                    <a:gd name="T33" fmla="*/ 1 h 194"/>
                    <a:gd name="T34" fmla="*/ 5 w 256"/>
                    <a:gd name="T35" fmla="*/ 2 h 194"/>
                    <a:gd name="T36" fmla="*/ 4 w 256"/>
                    <a:gd name="T37" fmla="*/ 2 h 194"/>
                    <a:gd name="T38" fmla="*/ 3 w 256"/>
                    <a:gd name="T39" fmla="*/ 3 h 194"/>
                    <a:gd name="T40" fmla="*/ 2 w 256"/>
                    <a:gd name="T41" fmla="*/ 4 h 194"/>
                    <a:gd name="T42" fmla="*/ 2 w 256"/>
                    <a:gd name="T43" fmla="*/ 4 h 194"/>
                    <a:gd name="T44" fmla="*/ 1 w 256"/>
                    <a:gd name="T45" fmla="*/ 5 h 194"/>
                    <a:gd name="T46" fmla="*/ 1 w 256"/>
                    <a:gd name="T47" fmla="*/ 6 h 194"/>
                    <a:gd name="T48" fmla="*/ 1 w 256"/>
                    <a:gd name="T49" fmla="*/ 7 h 194"/>
                    <a:gd name="T50" fmla="*/ 0 w 256"/>
                    <a:gd name="T51" fmla="*/ 9 h 194"/>
                    <a:gd name="T52" fmla="*/ 0 w 256"/>
                    <a:gd name="T53" fmla="*/ 9 h 194"/>
                    <a:gd name="T54" fmla="*/ 0 w 256"/>
                    <a:gd name="T55" fmla="*/ 10 h 194"/>
                    <a:gd name="T56" fmla="*/ 0 w 256"/>
                    <a:gd name="T57" fmla="*/ 12 h 194"/>
                    <a:gd name="T58" fmla="*/ 0 w 256"/>
                    <a:gd name="T59" fmla="*/ 14 h 194"/>
                    <a:gd name="T60" fmla="*/ 1 w 256"/>
                    <a:gd name="T61" fmla="*/ 14 h 194"/>
                    <a:gd name="T62" fmla="*/ 2 w 256"/>
                    <a:gd name="T63" fmla="*/ 16 h 194"/>
                    <a:gd name="T64" fmla="*/ 2 w 256"/>
                    <a:gd name="T65" fmla="*/ 16 h 194"/>
                    <a:gd name="T66" fmla="*/ 2 w 256"/>
                    <a:gd name="T67" fmla="*/ 17 h 194"/>
                    <a:gd name="T68" fmla="*/ 3 w 256"/>
                    <a:gd name="T69" fmla="*/ 17 h 194"/>
                    <a:gd name="T70" fmla="*/ 4 w 256"/>
                    <a:gd name="T71" fmla="*/ 16 h 194"/>
                    <a:gd name="T72" fmla="*/ 5 w 256"/>
                    <a:gd name="T73" fmla="*/ 16 h 194"/>
                    <a:gd name="T74" fmla="*/ 7 w 256"/>
                    <a:gd name="T75" fmla="*/ 16 h 194"/>
                    <a:gd name="T76" fmla="*/ 9 w 256"/>
                    <a:gd name="T77" fmla="*/ 15 h 194"/>
                    <a:gd name="T78" fmla="*/ 11 w 256"/>
                    <a:gd name="T79" fmla="*/ 14 h 194"/>
                    <a:gd name="T80" fmla="*/ 13 w 256"/>
                    <a:gd name="T81" fmla="*/ 14 h 194"/>
                    <a:gd name="T82" fmla="*/ 14 w 256"/>
                    <a:gd name="T83" fmla="*/ 13 h 194"/>
                    <a:gd name="T84" fmla="*/ 15 w 256"/>
                    <a:gd name="T85" fmla="*/ 13 h 1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6"/>
                    <a:gd name="T130" fmla="*/ 0 h 194"/>
                    <a:gd name="T131" fmla="*/ 256 w 256"/>
                    <a:gd name="T132" fmla="*/ 194 h 1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6" h="194">
                      <a:moveTo>
                        <a:pt x="234" y="149"/>
                      </a:moveTo>
                      <a:lnTo>
                        <a:pt x="242" y="144"/>
                      </a:lnTo>
                      <a:lnTo>
                        <a:pt x="243" y="140"/>
                      </a:lnTo>
                      <a:lnTo>
                        <a:pt x="245" y="132"/>
                      </a:lnTo>
                      <a:lnTo>
                        <a:pt x="248" y="121"/>
                      </a:lnTo>
                      <a:lnTo>
                        <a:pt x="249" y="113"/>
                      </a:lnTo>
                      <a:lnTo>
                        <a:pt x="251" y="104"/>
                      </a:lnTo>
                      <a:lnTo>
                        <a:pt x="253" y="96"/>
                      </a:lnTo>
                      <a:lnTo>
                        <a:pt x="256" y="90"/>
                      </a:lnTo>
                      <a:lnTo>
                        <a:pt x="256" y="88"/>
                      </a:lnTo>
                      <a:lnTo>
                        <a:pt x="256" y="86"/>
                      </a:lnTo>
                      <a:lnTo>
                        <a:pt x="256" y="82"/>
                      </a:lnTo>
                      <a:lnTo>
                        <a:pt x="256" y="76"/>
                      </a:lnTo>
                      <a:lnTo>
                        <a:pt x="253" y="68"/>
                      </a:lnTo>
                      <a:lnTo>
                        <a:pt x="249" y="59"/>
                      </a:lnTo>
                      <a:lnTo>
                        <a:pt x="242" y="50"/>
                      </a:lnTo>
                      <a:lnTo>
                        <a:pt x="232" y="41"/>
                      </a:lnTo>
                      <a:lnTo>
                        <a:pt x="218" y="33"/>
                      </a:lnTo>
                      <a:lnTo>
                        <a:pt x="204" y="26"/>
                      </a:lnTo>
                      <a:lnTo>
                        <a:pt x="194" y="20"/>
                      </a:lnTo>
                      <a:lnTo>
                        <a:pt x="185" y="15"/>
                      </a:lnTo>
                      <a:lnTo>
                        <a:pt x="180" y="10"/>
                      </a:lnTo>
                      <a:lnTo>
                        <a:pt x="176" y="7"/>
                      </a:lnTo>
                      <a:lnTo>
                        <a:pt x="173" y="4"/>
                      </a:lnTo>
                      <a:lnTo>
                        <a:pt x="172" y="3"/>
                      </a:lnTo>
                      <a:lnTo>
                        <a:pt x="170" y="2"/>
                      </a:lnTo>
                      <a:lnTo>
                        <a:pt x="164" y="1"/>
                      </a:lnTo>
                      <a:lnTo>
                        <a:pt x="156" y="0"/>
                      </a:lnTo>
                      <a:lnTo>
                        <a:pt x="146" y="0"/>
                      </a:lnTo>
                      <a:lnTo>
                        <a:pt x="134" y="0"/>
                      </a:lnTo>
                      <a:lnTo>
                        <a:pt x="122" y="1"/>
                      </a:lnTo>
                      <a:lnTo>
                        <a:pt x="109" y="4"/>
                      </a:lnTo>
                      <a:lnTo>
                        <a:pt x="99" y="9"/>
                      </a:lnTo>
                      <a:lnTo>
                        <a:pt x="90" y="14"/>
                      </a:lnTo>
                      <a:lnTo>
                        <a:pt x="82" y="19"/>
                      </a:lnTo>
                      <a:lnTo>
                        <a:pt x="72" y="24"/>
                      </a:lnTo>
                      <a:lnTo>
                        <a:pt x="63" y="28"/>
                      </a:lnTo>
                      <a:lnTo>
                        <a:pt x="54" y="33"/>
                      </a:lnTo>
                      <a:lnTo>
                        <a:pt x="46" y="37"/>
                      </a:lnTo>
                      <a:lnTo>
                        <a:pt x="39" y="39"/>
                      </a:lnTo>
                      <a:lnTo>
                        <a:pt x="35" y="41"/>
                      </a:lnTo>
                      <a:lnTo>
                        <a:pt x="32" y="43"/>
                      </a:lnTo>
                      <a:lnTo>
                        <a:pt x="28" y="46"/>
                      </a:lnTo>
                      <a:lnTo>
                        <a:pt x="24" y="50"/>
                      </a:lnTo>
                      <a:lnTo>
                        <a:pt x="20" y="55"/>
                      </a:lnTo>
                      <a:lnTo>
                        <a:pt x="16" y="60"/>
                      </a:lnTo>
                      <a:lnTo>
                        <a:pt x="12" y="66"/>
                      </a:lnTo>
                      <a:lnTo>
                        <a:pt x="8" y="72"/>
                      </a:lnTo>
                      <a:lnTo>
                        <a:pt x="6" y="77"/>
                      </a:lnTo>
                      <a:lnTo>
                        <a:pt x="4" y="87"/>
                      </a:lnTo>
                      <a:lnTo>
                        <a:pt x="3" y="98"/>
                      </a:lnTo>
                      <a:lnTo>
                        <a:pt x="4" y="106"/>
                      </a:lnTo>
                      <a:lnTo>
                        <a:pt x="4" y="109"/>
                      </a:lnTo>
                      <a:lnTo>
                        <a:pt x="4" y="111"/>
                      </a:lnTo>
                      <a:lnTo>
                        <a:pt x="3" y="117"/>
                      </a:lnTo>
                      <a:lnTo>
                        <a:pt x="2" y="125"/>
                      </a:lnTo>
                      <a:lnTo>
                        <a:pt x="0" y="135"/>
                      </a:lnTo>
                      <a:lnTo>
                        <a:pt x="0" y="146"/>
                      </a:lnTo>
                      <a:lnTo>
                        <a:pt x="4" y="156"/>
                      </a:lnTo>
                      <a:lnTo>
                        <a:pt x="7" y="164"/>
                      </a:lnTo>
                      <a:lnTo>
                        <a:pt x="9" y="167"/>
                      </a:lnTo>
                      <a:lnTo>
                        <a:pt x="23" y="186"/>
                      </a:lnTo>
                      <a:lnTo>
                        <a:pt x="24" y="186"/>
                      </a:lnTo>
                      <a:lnTo>
                        <a:pt x="25" y="187"/>
                      </a:lnTo>
                      <a:lnTo>
                        <a:pt x="28" y="189"/>
                      </a:lnTo>
                      <a:lnTo>
                        <a:pt x="32" y="191"/>
                      </a:lnTo>
                      <a:lnTo>
                        <a:pt x="36" y="193"/>
                      </a:lnTo>
                      <a:lnTo>
                        <a:pt x="42" y="194"/>
                      </a:lnTo>
                      <a:lnTo>
                        <a:pt x="48" y="194"/>
                      </a:lnTo>
                      <a:lnTo>
                        <a:pt x="55" y="193"/>
                      </a:lnTo>
                      <a:lnTo>
                        <a:pt x="60" y="191"/>
                      </a:lnTo>
                      <a:lnTo>
                        <a:pt x="68" y="189"/>
                      </a:lnTo>
                      <a:lnTo>
                        <a:pt x="78" y="187"/>
                      </a:lnTo>
                      <a:lnTo>
                        <a:pt x="91" y="183"/>
                      </a:lnTo>
                      <a:lnTo>
                        <a:pt x="105" y="180"/>
                      </a:lnTo>
                      <a:lnTo>
                        <a:pt x="120" y="176"/>
                      </a:lnTo>
                      <a:lnTo>
                        <a:pt x="136" y="172"/>
                      </a:lnTo>
                      <a:lnTo>
                        <a:pt x="151" y="169"/>
                      </a:lnTo>
                      <a:lnTo>
                        <a:pt x="168" y="165"/>
                      </a:lnTo>
                      <a:lnTo>
                        <a:pt x="183" y="161"/>
                      </a:lnTo>
                      <a:lnTo>
                        <a:pt x="196" y="158"/>
                      </a:lnTo>
                      <a:lnTo>
                        <a:pt x="209" y="155"/>
                      </a:lnTo>
                      <a:lnTo>
                        <a:pt x="219" y="152"/>
                      </a:lnTo>
                      <a:lnTo>
                        <a:pt x="227" y="151"/>
                      </a:lnTo>
                      <a:lnTo>
                        <a:pt x="233" y="149"/>
                      </a:lnTo>
                      <a:lnTo>
                        <a:pt x="234" y="149"/>
                      </a:lnTo>
                      <a:close/>
                    </a:path>
                  </a:pathLst>
                </a:custGeom>
                <a:grpFill/>
                <a:ln w="3175">
                  <a:solidFill>
                    <a:srgbClr val="CCFFCC"/>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204039" name="Freeform 370"/>
                <p:cNvSpPr>
                  <a:spLocks/>
                </p:cNvSpPr>
                <p:nvPr/>
              </p:nvSpPr>
              <p:spPr bwMode="auto">
                <a:xfrm>
                  <a:off x="2731" y="1383"/>
                  <a:ext cx="62" cy="84"/>
                </a:xfrm>
                <a:custGeom>
                  <a:avLst/>
                  <a:gdLst>
                    <a:gd name="T0" fmla="*/ 15 w 240"/>
                    <a:gd name="T1" fmla="*/ 3 h 284"/>
                    <a:gd name="T2" fmla="*/ 16 w 240"/>
                    <a:gd name="T3" fmla="*/ 7 h 284"/>
                    <a:gd name="T4" fmla="*/ 16 w 240"/>
                    <a:gd name="T5" fmla="*/ 9 h 284"/>
                    <a:gd name="T6" fmla="*/ 16 w 240"/>
                    <a:gd name="T7" fmla="*/ 12 h 284"/>
                    <a:gd name="T8" fmla="*/ 16 w 240"/>
                    <a:gd name="T9" fmla="*/ 14 h 284"/>
                    <a:gd name="T10" fmla="*/ 15 w 240"/>
                    <a:gd name="T11" fmla="*/ 18 h 284"/>
                    <a:gd name="T12" fmla="*/ 14 w 240"/>
                    <a:gd name="T13" fmla="*/ 20 h 284"/>
                    <a:gd name="T14" fmla="*/ 14 w 240"/>
                    <a:gd name="T15" fmla="*/ 22 h 284"/>
                    <a:gd name="T16" fmla="*/ 13 w 240"/>
                    <a:gd name="T17" fmla="*/ 23 h 284"/>
                    <a:gd name="T18" fmla="*/ 13 w 240"/>
                    <a:gd name="T19" fmla="*/ 23 h 284"/>
                    <a:gd name="T20" fmla="*/ 12 w 240"/>
                    <a:gd name="T21" fmla="*/ 24 h 284"/>
                    <a:gd name="T22" fmla="*/ 11 w 240"/>
                    <a:gd name="T23" fmla="*/ 25 h 284"/>
                    <a:gd name="T24" fmla="*/ 11 w 240"/>
                    <a:gd name="T25" fmla="*/ 25 h 284"/>
                    <a:gd name="T26" fmla="*/ 9 w 240"/>
                    <a:gd name="T27" fmla="*/ 25 h 284"/>
                    <a:gd name="T28" fmla="*/ 8 w 240"/>
                    <a:gd name="T29" fmla="*/ 25 h 284"/>
                    <a:gd name="T30" fmla="*/ 7 w 240"/>
                    <a:gd name="T31" fmla="*/ 24 h 284"/>
                    <a:gd name="T32" fmla="*/ 6 w 240"/>
                    <a:gd name="T33" fmla="*/ 23 h 284"/>
                    <a:gd name="T34" fmla="*/ 5 w 240"/>
                    <a:gd name="T35" fmla="*/ 22 h 284"/>
                    <a:gd name="T36" fmla="*/ 4 w 240"/>
                    <a:gd name="T37" fmla="*/ 21 h 284"/>
                    <a:gd name="T38" fmla="*/ 3 w 240"/>
                    <a:gd name="T39" fmla="*/ 20 h 284"/>
                    <a:gd name="T40" fmla="*/ 2 w 240"/>
                    <a:gd name="T41" fmla="*/ 19 h 284"/>
                    <a:gd name="T42" fmla="*/ 2 w 240"/>
                    <a:gd name="T43" fmla="*/ 17 h 284"/>
                    <a:gd name="T44" fmla="*/ 2 w 240"/>
                    <a:gd name="T45" fmla="*/ 17 h 284"/>
                    <a:gd name="T46" fmla="*/ 1 w 240"/>
                    <a:gd name="T47" fmla="*/ 16 h 284"/>
                    <a:gd name="T48" fmla="*/ 0 w 240"/>
                    <a:gd name="T49" fmla="*/ 13 h 284"/>
                    <a:gd name="T50" fmla="*/ 1 w 240"/>
                    <a:gd name="T51" fmla="*/ 10 h 284"/>
                    <a:gd name="T52" fmla="*/ 1 w 240"/>
                    <a:gd name="T53" fmla="*/ 10 h 284"/>
                    <a:gd name="T54" fmla="*/ 2 w 240"/>
                    <a:gd name="T55" fmla="*/ 10 h 284"/>
                    <a:gd name="T56" fmla="*/ 2 w 240"/>
                    <a:gd name="T57" fmla="*/ 11 h 284"/>
                    <a:gd name="T58" fmla="*/ 2 w 240"/>
                    <a:gd name="T59" fmla="*/ 12 h 284"/>
                    <a:gd name="T60" fmla="*/ 3 w 240"/>
                    <a:gd name="T61" fmla="*/ 12 h 284"/>
                    <a:gd name="T62" fmla="*/ 3 w 240"/>
                    <a:gd name="T63" fmla="*/ 10 h 284"/>
                    <a:gd name="T64" fmla="*/ 4 w 240"/>
                    <a:gd name="T65" fmla="*/ 8 h 284"/>
                    <a:gd name="T66" fmla="*/ 4 w 240"/>
                    <a:gd name="T67" fmla="*/ 6 h 284"/>
                    <a:gd name="T68" fmla="*/ 4 w 240"/>
                    <a:gd name="T69" fmla="*/ 4 h 284"/>
                    <a:gd name="T70" fmla="*/ 5 w 240"/>
                    <a:gd name="T71" fmla="*/ 1 h 284"/>
                    <a:gd name="T72" fmla="*/ 6 w 240"/>
                    <a:gd name="T73" fmla="*/ 0 h 284"/>
                    <a:gd name="T74" fmla="*/ 7 w 240"/>
                    <a:gd name="T75" fmla="*/ 0 h 284"/>
                    <a:gd name="T76" fmla="*/ 9 w 240"/>
                    <a:gd name="T77" fmla="*/ 0 h 284"/>
                    <a:gd name="T78" fmla="*/ 10 w 240"/>
                    <a:gd name="T79" fmla="*/ 1 h 284"/>
                    <a:gd name="T80" fmla="*/ 11 w 240"/>
                    <a:gd name="T81" fmla="*/ 1 h 284"/>
                    <a:gd name="T82" fmla="*/ 12 w 240"/>
                    <a:gd name="T83" fmla="*/ 1 h 284"/>
                    <a:gd name="T84" fmla="*/ 13 w 240"/>
                    <a:gd name="T85" fmla="*/ 1 h 284"/>
                    <a:gd name="T86" fmla="*/ 14 w 240"/>
                    <a:gd name="T87" fmla="*/ 1 h 284"/>
                    <a:gd name="T88" fmla="*/ 14 w 240"/>
                    <a:gd name="T89" fmla="*/ 1 h 2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0"/>
                    <a:gd name="T136" fmla="*/ 0 h 284"/>
                    <a:gd name="T137" fmla="*/ 240 w 240"/>
                    <a:gd name="T138" fmla="*/ 284 h 2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0" h="284">
                      <a:moveTo>
                        <a:pt x="223" y="22"/>
                      </a:moveTo>
                      <a:lnTo>
                        <a:pt x="225" y="24"/>
                      </a:lnTo>
                      <a:lnTo>
                        <a:pt x="229" y="30"/>
                      </a:lnTo>
                      <a:lnTo>
                        <a:pt x="233" y="40"/>
                      </a:lnTo>
                      <a:lnTo>
                        <a:pt x="234" y="55"/>
                      </a:lnTo>
                      <a:lnTo>
                        <a:pt x="234" y="73"/>
                      </a:lnTo>
                      <a:lnTo>
                        <a:pt x="235" y="89"/>
                      </a:lnTo>
                      <a:lnTo>
                        <a:pt x="235" y="100"/>
                      </a:lnTo>
                      <a:lnTo>
                        <a:pt x="235" y="105"/>
                      </a:lnTo>
                      <a:lnTo>
                        <a:pt x="236" y="111"/>
                      </a:lnTo>
                      <a:lnTo>
                        <a:pt x="238" y="125"/>
                      </a:lnTo>
                      <a:lnTo>
                        <a:pt x="239" y="141"/>
                      </a:lnTo>
                      <a:lnTo>
                        <a:pt x="240" y="151"/>
                      </a:lnTo>
                      <a:lnTo>
                        <a:pt x="239" y="156"/>
                      </a:lnTo>
                      <a:lnTo>
                        <a:pt x="237" y="165"/>
                      </a:lnTo>
                      <a:lnTo>
                        <a:pt x="234" y="176"/>
                      </a:lnTo>
                      <a:lnTo>
                        <a:pt x="231" y="189"/>
                      </a:lnTo>
                      <a:lnTo>
                        <a:pt x="227" y="202"/>
                      </a:lnTo>
                      <a:lnTo>
                        <a:pt x="223" y="214"/>
                      </a:lnTo>
                      <a:lnTo>
                        <a:pt x="219" y="224"/>
                      </a:lnTo>
                      <a:lnTo>
                        <a:pt x="216" y="231"/>
                      </a:lnTo>
                      <a:lnTo>
                        <a:pt x="213" y="236"/>
                      </a:lnTo>
                      <a:lnTo>
                        <a:pt x="209" y="242"/>
                      </a:lnTo>
                      <a:lnTo>
                        <a:pt x="207" y="248"/>
                      </a:lnTo>
                      <a:lnTo>
                        <a:pt x="204" y="255"/>
                      </a:lnTo>
                      <a:lnTo>
                        <a:pt x="201" y="260"/>
                      </a:lnTo>
                      <a:lnTo>
                        <a:pt x="199" y="264"/>
                      </a:lnTo>
                      <a:lnTo>
                        <a:pt x="197" y="267"/>
                      </a:lnTo>
                      <a:lnTo>
                        <a:pt x="197" y="268"/>
                      </a:lnTo>
                      <a:lnTo>
                        <a:pt x="196" y="268"/>
                      </a:lnTo>
                      <a:lnTo>
                        <a:pt x="193" y="270"/>
                      </a:lnTo>
                      <a:lnTo>
                        <a:pt x="190" y="272"/>
                      </a:lnTo>
                      <a:lnTo>
                        <a:pt x="186" y="275"/>
                      </a:lnTo>
                      <a:lnTo>
                        <a:pt x="181" y="278"/>
                      </a:lnTo>
                      <a:lnTo>
                        <a:pt x="176" y="281"/>
                      </a:lnTo>
                      <a:lnTo>
                        <a:pt x="171" y="283"/>
                      </a:lnTo>
                      <a:lnTo>
                        <a:pt x="166" y="284"/>
                      </a:lnTo>
                      <a:lnTo>
                        <a:pt x="162" y="284"/>
                      </a:lnTo>
                      <a:lnTo>
                        <a:pt x="157" y="284"/>
                      </a:lnTo>
                      <a:lnTo>
                        <a:pt x="151" y="284"/>
                      </a:lnTo>
                      <a:lnTo>
                        <a:pt x="146" y="284"/>
                      </a:lnTo>
                      <a:lnTo>
                        <a:pt x="140" y="283"/>
                      </a:lnTo>
                      <a:lnTo>
                        <a:pt x="134" y="283"/>
                      </a:lnTo>
                      <a:lnTo>
                        <a:pt x="128" y="282"/>
                      </a:lnTo>
                      <a:lnTo>
                        <a:pt x="123" y="282"/>
                      </a:lnTo>
                      <a:lnTo>
                        <a:pt x="118" y="280"/>
                      </a:lnTo>
                      <a:lnTo>
                        <a:pt x="113" y="279"/>
                      </a:lnTo>
                      <a:lnTo>
                        <a:pt x="107" y="277"/>
                      </a:lnTo>
                      <a:lnTo>
                        <a:pt x="101" y="274"/>
                      </a:lnTo>
                      <a:lnTo>
                        <a:pt x="95" y="271"/>
                      </a:lnTo>
                      <a:lnTo>
                        <a:pt x="89" y="268"/>
                      </a:lnTo>
                      <a:lnTo>
                        <a:pt x="82" y="264"/>
                      </a:lnTo>
                      <a:lnTo>
                        <a:pt x="75" y="260"/>
                      </a:lnTo>
                      <a:lnTo>
                        <a:pt x="68" y="255"/>
                      </a:lnTo>
                      <a:lnTo>
                        <a:pt x="62" y="251"/>
                      </a:lnTo>
                      <a:lnTo>
                        <a:pt x="58" y="246"/>
                      </a:lnTo>
                      <a:lnTo>
                        <a:pt x="53" y="241"/>
                      </a:lnTo>
                      <a:lnTo>
                        <a:pt x="50" y="236"/>
                      </a:lnTo>
                      <a:lnTo>
                        <a:pt x="47" y="232"/>
                      </a:lnTo>
                      <a:lnTo>
                        <a:pt x="45" y="228"/>
                      </a:lnTo>
                      <a:lnTo>
                        <a:pt x="43" y="225"/>
                      </a:lnTo>
                      <a:lnTo>
                        <a:pt x="39" y="219"/>
                      </a:lnTo>
                      <a:lnTo>
                        <a:pt x="36" y="213"/>
                      </a:lnTo>
                      <a:lnTo>
                        <a:pt x="34" y="208"/>
                      </a:lnTo>
                      <a:lnTo>
                        <a:pt x="34" y="207"/>
                      </a:lnTo>
                      <a:lnTo>
                        <a:pt x="28" y="188"/>
                      </a:lnTo>
                      <a:lnTo>
                        <a:pt x="25" y="188"/>
                      </a:lnTo>
                      <a:lnTo>
                        <a:pt x="22" y="188"/>
                      </a:lnTo>
                      <a:lnTo>
                        <a:pt x="19" y="187"/>
                      </a:lnTo>
                      <a:lnTo>
                        <a:pt x="15" y="184"/>
                      </a:lnTo>
                      <a:lnTo>
                        <a:pt x="11" y="180"/>
                      </a:lnTo>
                      <a:lnTo>
                        <a:pt x="8" y="174"/>
                      </a:lnTo>
                      <a:lnTo>
                        <a:pt x="5" y="165"/>
                      </a:lnTo>
                      <a:lnTo>
                        <a:pt x="2" y="145"/>
                      </a:lnTo>
                      <a:lnTo>
                        <a:pt x="0" y="129"/>
                      </a:lnTo>
                      <a:lnTo>
                        <a:pt x="2" y="118"/>
                      </a:lnTo>
                      <a:lnTo>
                        <a:pt x="7" y="112"/>
                      </a:lnTo>
                      <a:lnTo>
                        <a:pt x="11" y="111"/>
                      </a:lnTo>
                      <a:lnTo>
                        <a:pt x="14" y="111"/>
                      </a:lnTo>
                      <a:lnTo>
                        <a:pt x="17" y="111"/>
                      </a:lnTo>
                      <a:lnTo>
                        <a:pt x="20" y="111"/>
                      </a:lnTo>
                      <a:lnTo>
                        <a:pt x="22" y="112"/>
                      </a:lnTo>
                      <a:lnTo>
                        <a:pt x="25" y="114"/>
                      </a:lnTo>
                      <a:lnTo>
                        <a:pt x="26" y="116"/>
                      </a:lnTo>
                      <a:lnTo>
                        <a:pt x="28" y="120"/>
                      </a:lnTo>
                      <a:lnTo>
                        <a:pt x="29" y="126"/>
                      </a:lnTo>
                      <a:lnTo>
                        <a:pt x="30" y="129"/>
                      </a:lnTo>
                      <a:lnTo>
                        <a:pt x="30" y="130"/>
                      </a:lnTo>
                      <a:lnTo>
                        <a:pt x="31" y="132"/>
                      </a:lnTo>
                      <a:lnTo>
                        <a:pt x="33" y="136"/>
                      </a:lnTo>
                      <a:lnTo>
                        <a:pt x="36" y="138"/>
                      </a:lnTo>
                      <a:lnTo>
                        <a:pt x="40" y="132"/>
                      </a:lnTo>
                      <a:lnTo>
                        <a:pt x="42" y="126"/>
                      </a:lnTo>
                      <a:lnTo>
                        <a:pt x="44" y="119"/>
                      </a:lnTo>
                      <a:lnTo>
                        <a:pt x="47" y="111"/>
                      </a:lnTo>
                      <a:lnTo>
                        <a:pt x="50" y="102"/>
                      </a:lnTo>
                      <a:lnTo>
                        <a:pt x="53" y="94"/>
                      </a:lnTo>
                      <a:lnTo>
                        <a:pt x="56" y="88"/>
                      </a:lnTo>
                      <a:lnTo>
                        <a:pt x="59" y="82"/>
                      </a:lnTo>
                      <a:lnTo>
                        <a:pt x="61" y="79"/>
                      </a:lnTo>
                      <a:lnTo>
                        <a:pt x="62" y="71"/>
                      </a:lnTo>
                      <a:lnTo>
                        <a:pt x="60" y="59"/>
                      </a:lnTo>
                      <a:lnTo>
                        <a:pt x="57" y="47"/>
                      </a:lnTo>
                      <a:lnTo>
                        <a:pt x="57" y="39"/>
                      </a:lnTo>
                      <a:lnTo>
                        <a:pt x="63" y="30"/>
                      </a:lnTo>
                      <a:lnTo>
                        <a:pt x="69" y="21"/>
                      </a:lnTo>
                      <a:lnTo>
                        <a:pt x="75" y="15"/>
                      </a:lnTo>
                      <a:lnTo>
                        <a:pt x="82" y="9"/>
                      </a:lnTo>
                      <a:lnTo>
                        <a:pt x="88" y="5"/>
                      </a:lnTo>
                      <a:lnTo>
                        <a:pt x="94" y="2"/>
                      </a:lnTo>
                      <a:lnTo>
                        <a:pt x="101" y="1"/>
                      </a:lnTo>
                      <a:lnTo>
                        <a:pt x="107" y="0"/>
                      </a:lnTo>
                      <a:lnTo>
                        <a:pt x="113" y="0"/>
                      </a:lnTo>
                      <a:lnTo>
                        <a:pt x="119" y="1"/>
                      </a:lnTo>
                      <a:lnTo>
                        <a:pt x="125" y="1"/>
                      </a:lnTo>
                      <a:lnTo>
                        <a:pt x="131" y="2"/>
                      </a:lnTo>
                      <a:lnTo>
                        <a:pt x="136" y="3"/>
                      </a:lnTo>
                      <a:lnTo>
                        <a:pt x="140" y="5"/>
                      </a:lnTo>
                      <a:lnTo>
                        <a:pt x="145" y="8"/>
                      </a:lnTo>
                      <a:lnTo>
                        <a:pt x="149" y="12"/>
                      </a:lnTo>
                      <a:lnTo>
                        <a:pt x="153" y="14"/>
                      </a:lnTo>
                      <a:lnTo>
                        <a:pt x="158" y="17"/>
                      </a:lnTo>
                      <a:lnTo>
                        <a:pt x="163" y="18"/>
                      </a:lnTo>
                      <a:lnTo>
                        <a:pt x="168" y="18"/>
                      </a:lnTo>
                      <a:lnTo>
                        <a:pt x="174" y="18"/>
                      </a:lnTo>
                      <a:lnTo>
                        <a:pt x="181" y="18"/>
                      </a:lnTo>
                      <a:lnTo>
                        <a:pt x="188" y="17"/>
                      </a:lnTo>
                      <a:lnTo>
                        <a:pt x="195" y="17"/>
                      </a:lnTo>
                      <a:lnTo>
                        <a:pt x="201" y="16"/>
                      </a:lnTo>
                      <a:lnTo>
                        <a:pt x="206" y="16"/>
                      </a:lnTo>
                      <a:lnTo>
                        <a:pt x="210" y="15"/>
                      </a:lnTo>
                      <a:lnTo>
                        <a:pt x="214" y="15"/>
                      </a:lnTo>
                      <a:lnTo>
                        <a:pt x="216" y="16"/>
                      </a:lnTo>
                      <a:lnTo>
                        <a:pt x="218" y="17"/>
                      </a:lnTo>
                      <a:lnTo>
                        <a:pt x="220" y="19"/>
                      </a:lnTo>
                      <a:lnTo>
                        <a:pt x="223" y="22"/>
                      </a:lnTo>
                      <a:close/>
                    </a:path>
                  </a:pathLst>
                </a:custGeom>
                <a:grpFill/>
                <a:ln w="3175">
                  <a:solidFill>
                    <a:srgbClr val="CCFFCC"/>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grpSp>
        </p:grpSp>
        <p:sp>
          <p:nvSpPr>
            <p:cNvPr id="582" name="Right Brace 581"/>
            <p:cNvSpPr>
              <a:spLocks/>
            </p:cNvSpPr>
            <p:nvPr/>
          </p:nvSpPr>
          <p:spPr bwMode="auto">
            <a:xfrm rot="5400000">
              <a:off x="7607155" y="3772045"/>
              <a:ext cx="609889" cy="4648200"/>
            </a:xfrm>
            <a:prstGeom prst="rightBrace">
              <a:avLst>
                <a:gd name="adj1" fmla="val 8331"/>
                <a:gd name="adj2" fmla="val 50000"/>
              </a:avLst>
            </a:prstGeom>
            <a:noFill/>
            <a:ln w="38100">
              <a:solidFill>
                <a:schemeClr val="tx1"/>
              </a:solidFill>
              <a:round/>
              <a:headEnd/>
              <a:tailEnd/>
            </a:ln>
            <a:effectLst>
              <a:outerShdw blurRad="40000" dist="20000" dir="5400000" rotWithShape="0">
                <a:srgbClr val="808080">
                  <a:alpha val="37999"/>
                </a:srgbClr>
              </a:outerShdw>
            </a:effectLst>
            <a:extLst/>
          </p:spPr>
          <p:txBody>
            <a:bodyPr anchor="ctr"/>
            <a:lstStyle/>
            <a:p>
              <a:pPr algn="ctr">
                <a:defRPr/>
              </a:pPr>
              <a:endParaRPr lang="en-US" sz="2400">
                <a:latin typeface="Calibri" pitchFamily="34" charset="0"/>
                <a:ea typeface="MS PGothic" pitchFamily="34" charset="-128"/>
              </a:endParaRPr>
            </a:p>
          </p:txBody>
        </p:sp>
      </p:grpSp>
      <p:sp>
        <p:nvSpPr>
          <p:cNvPr id="652" name="Text Box 4"/>
          <p:cNvSpPr txBox="1">
            <a:spLocks noChangeArrowheads="1"/>
          </p:cNvSpPr>
          <p:nvPr/>
        </p:nvSpPr>
        <p:spPr bwMode="auto">
          <a:xfrm>
            <a:off x="3243263" y="214314"/>
            <a:ext cx="5810250" cy="32702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lIns="64270" tIns="32135" rIns="64270" bIns="32135">
            <a:spAutoFit/>
          </a:bodyPr>
          <a:lstStyle/>
          <a:p>
            <a:pPr algn="ctr">
              <a:defRPr/>
            </a:pPr>
            <a:r>
              <a:rPr lang="es-ES_tradnl" sz="1700" b="1" dirty="0" err="1">
                <a:effectLst>
                  <a:outerShdw blurRad="38100" dist="38100" dir="2700000" algn="tl">
                    <a:srgbClr val="DDDDDD"/>
                  </a:outerShdw>
                </a:effectLst>
                <a:latin typeface="Times" charset="0"/>
              </a:rPr>
              <a:t>Pandemic</a:t>
            </a:r>
            <a:r>
              <a:rPr lang="es-ES_tradnl" sz="1700" b="1" dirty="0">
                <a:effectLst>
                  <a:outerShdw blurRad="38100" dist="38100" dir="2700000" algn="tl">
                    <a:srgbClr val="DDDDDD"/>
                  </a:outerShdw>
                </a:effectLst>
                <a:latin typeface="Times" charset="0"/>
              </a:rPr>
              <a:t> Influenza 2009 - Natural </a:t>
            </a:r>
            <a:r>
              <a:rPr lang="es-ES_tradnl" sz="1700" b="1" dirty="0" err="1">
                <a:effectLst>
                  <a:outerShdw blurRad="38100" dist="38100" dir="2700000" algn="tl">
                    <a:srgbClr val="DDDDDD"/>
                  </a:outerShdw>
                </a:effectLst>
                <a:latin typeface="Times" charset="0"/>
              </a:rPr>
              <a:t>history</a:t>
            </a:r>
            <a:r>
              <a:rPr lang="es-ES_tradnl" sz="1700" b="1" dirty="0">
                <a:effectLst>
                  <a:outerShdw blurRad="38100" dist="38100" dir="2700000" algn="tl">
                    <a:srgbClr val="DDDDDD"/>
                  </a:outerShdw>
                </a:effectLst>
                <a:latin typeface="Times" charset="0"/>
              </a:rPr>
              <a:t> </a:t>
            </a:r>
            <a:r>
              <a:rPr lang="es-ES_tradnl" sz="1700" b="1" dirty="0" err="1">
                <a:effectLst>
                  <a:outerShdw blurRad="38100" dist="38100" dir="2700000" algn="tl">
                    <a:srgbClr val="DDDDDD"/>
                  </a:outerShdw>
                </a:effectLst>
                <a:latin typeface="Times" charset="0"/>
              </a:rPr>
              <a:t>of</a:t>
            </a:r>
            <a:r>
              <a:rPr lang="es-ES_tradnl" sz="1700" b="1" dirty="0">
                <a:effectLst>
                  <a:outerShdw blurRad="38100" dist="38100" dir="2700000" algn="tl">
                    <a:srgbClr val="DDDDDD"/>
                  </a:outerShdw>
                </a:effectLst>
                <a:latin typeface="Times" charset="0"/>
              </a:rPr>
              <a:t> </a:t>
            </a:r>
            <a:r>
              <a:rPr lang="es-ES_tradnl" sz="1700" b="1" dirty="0" err="1">
                <a:effectLst>
                  <a:outerShdw blurRad="38100" dist="38100" dir="2700000" algn="tl">
                    <a:srgbClr val="DDDDDD"/>
                  </a:outerShdw>
                </a:effectLst>
                <a:latin typeface="Times" charset="0"/>
              </a:rPr>
              <a:t>swine</a:t>
            </a:r>
            <a:r>
              <a:rPr lang="es-ES_tradnl" sz="1700" b="1" dirty="0">
                <a:effectLst>
                  <a:outerShdw blurRad="38100" dist="38100" dir="2700000" algn="tl">
                    <a:srgbClr val="DDDDDD"/>
                  </a:outerShdw>
                </a:effectLst>
                <a:latin typeface="Times" charset="0"/>
              </a:rPr>
              <a:t> influenza</a:t>
            </a:r>
          </a:p>
        </p:txBody>
      </p:sp>
      <p:sp>
        <p:nvSpPr>
          <p:cNvPr id="698" name="Text Box 404"/>
          <p:cNvSpPr txBox="1">
            <a:spLocks noChangeArrowheads="1"/>
          </p:cNvSpPr>
          <p:nvPr/>
        </p:nvSpPr>
        <p:spPr bwMode="auto">
          <a:xfrm>
            <a:off x="7810501" y="4392613"/>
            <a:ext cx="1914525" cy="178911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lIns="64270" tIns="32135" rIns="64270" bIns="32135">
            <a:spAutoFit/>
          </a:bodyPr>
          <a:lstStyle/>
          <a:p>
            <a:pPr>
              <a:defRPr/>
            </a:pPr>
            <a:r>
              <a:rPr lang="es-ES_tradnl" sz="1400" b="1" dirty="0">
                <a:solidFill>
                  <a:srgbClr val="B84300"/>
                </a:solidFill>
                <a:effectLst>
                  <a:outerShdw blurRad="38100" dist="38100" dir="2700000" algn="tl">
                    <a:srgbClr val="DDDDDD"/>
                  </a:outerShdw>
                </a:effectLst>
                <a:latin typeface="Arial" charset="0"/>
              </a:rPr>
              <a:t>PB2 = H3N2 </a:t>
            </a:r>
            <a:r>
              <a:rPr lang="es-ES_tradnl" sz="1400" b="1" dirty="0" err="1">
                <a:solidFill>
                  <a:srgbClr val="B84300"/>
                </a:solidFill>
                <a:effectLst>
                  <a:outerShdw blurRad="38100" dist="38100" dir="2700000" algn="tl">
                    <a:srgbClr val="DDDDDD"/>
                  </a:outerShdw>
                </a:effectLst>
                <a:latin typeface="Arial" charset="0"/>
              </a:rPr>
              <a:t>swine</a:t>
            </a:r>
            <a:endParaRPr lang="es-ES_tradnl" sz="1400" b="1" dirty="0">
              <a:solidFill>
                <a:srgbClr val="B84300"/>
              </a:solidFill>
              <a:effectLst>
                <a:outerShdw blurRad="38100" dist="38100" dir="2700000" algn="tl">
                  <a:srgbClr val="DDDDDD"/>
                </a:outerShdw>
              </a:effectLst>
              <a:latin typeface="Arial" charset="0"/>
            </a:endParaRPr>
          </a:p>
          <a:p>
            <a:pPr>
              <a:defRPr/>
            </a:pPr>
            <a:r>
              <a:rPr lang="es-ES_tradnl" sz="1400" b="1" dirty="0">
                <a:solidFill>
                  <a:srgbClr val="008000"/>
                </a:solidFill>
                <a:effectLst>
                  <a:outerShdw blurRad="38100" dist="38100" dir="2700000" algn="tl">
                    <a:srgbClr val="DDDDDD"/>
                  </a:outerShdw>
                </a:effectLst>
                <a:latin typeface="Arial" charset="0"/>
              </a:rPr>
              <a:t>PB1 = H3N2 </a:t>
            </a:r>
            <a:r>
              <a:rPr lang="es-ES_tradnl" sz="1400" b="1" dirty="0" err="1">
                <a:solidFill>
                  <a:srgbClr val="008000"/>
                </a:solidFill>
                <a:effectLst>
                  <a:outerShdw blurRad="38100" dist="38100" dir="2700000" algn="tl">
                    <a:srgbClr val="DDDDDD"/>
                  </a:outerShdw>
                </a:effectLst>
                <a:latin typeface="Arial" charset="0"/>
              </a:rPr>
              <a:t>swine</a:t>
            </a:r>
            <a:endParaRPr lang="es-ES_tradnl" sz="1400" b="1" dirty="0">
              <a:solidFill>
                <a:srgbClr val="008000"/>
              </a:solidFill>
              <a:effectLst>
                <a:outerShdw blurRad="38100" dist="38100" dir="2700000" algn="tl">
                  <a:srgbClr val="DDDDDD"/>
                </a:outerShdw>
              </a:effectLst>
              <a:latin typeface="Arial" charset="0"/>
            </a:endParaRPr>
          </a:p>
          <a:p>
            <a:pPr>
              <a:defRPr/>
            </a:pPr>
            <a:r>
              <a:rPr lang="es-ES_tradnl" sz="1400" b="1" dirty="0">
                <a:solidFill>
                  <a:srgbClr val="B84300"/>
                </a:solidFill>
                <a:effectLst>
                  <a:outerShdw blurRad="38100" dist="38100" dir="2700000" algn="tl">
                    <a:srgbClr val="DDDDDD"/>
                  </a:outerShdw>
                </a:effectLst>
                <a:latin typeface="Arial" charset="0"/>
              </a:rPr>
              <a:t>PA = H3N2 </a:t>
            </a:r>
            <a:r>
              <a:rPr lang="es-ES_tradnl" sz="1400" b="1" dirty="0" err="1">
                <a:solidFill>
                  <a:srgbClr val="B84300"/>
                </a:solidFill>
                <a:effectLst>
                  <a:outerShdw blurRad="38100" dist="38100" dir="2700000" algn="tl">
                    <a:srgbClr val="DDDDDD"/>
                  </a:outerShdw>
                </a:effectLst>
                <a:latin typeface="Arial" charset="0"/>
              </a:rPr>
              <a:t>swine</a:t>
            </a:r>
            <a:endParaRPr lang="es-ES_tradnl" sz="1400" b="1" dirty="0">
              <a:solidFill>
                <a:srgbClr val="B84300"/>
              </a:solidFill>
              <a:effectLst>
                <a:outerShdw blurRad="38100" dist="38100" dir="2700000" algn="tl">
                  <a:srgbClr val="DDDDDD"/>
                </a:outerShdw>
              </a:effectLst>
              <a:latin typeface="Arial" charset="0"/>
            </a:endParaRPr>
          </a:p>
          <a:p>
            <a:pPr>
              <a:defRPr/>
            </a:pPr>
            <a:r>
              <a:rPr lang="es-ES_tradnl" sz="1400" b="1" dirty="0">
                <a:solidFill>
                  <a:srgbClr val="003762"/>
                </a:solidFill>
                <a:effectLst>
                  <a:outerShdw blurRad="38100" dist="38100" dir="2700000" algn="tl">
                    <a:srgbClr val="DDDDDD"/>
                  </a:outerShdw>
                </a:effectLst>
                <a:latin typeface="Arial" charset="0"/>
              </a:rPr>
              <a:t>HA = </a:t>
            </a:r>
            <a:r>
              <a:rPr lang="es-ES_tradnl" sz="1400" b="1" dirty="0" err="1">
                <a:solidFill>
                  <a:srgbClr val="003762"/>
                </a:solidFill>
                <a:effectLst>
                  <a:outerShdw blurRad="38100" dist="38100" dir="2700000" algn="tl">
                    <a:srgbClr val="DDDDDD"/>
                  </a:outerShdw>
                </a:effectLst>
                <a:latin typeface="Arial" charset="0"/>
              </a:rPr>
              <a:t>Classical</a:t>
            </a:r>
            <a:r>
              <a:rPr lang="es-ES_tradnl" sz="1400" b="1" dirty="0">
                <a:solidFill>
                  <a:srgbClr val="003762"/>
                </a:solidFill>
                <a:effectLst>
                  <a:outerShdw blurRad="38100" dist="38100" dir="2700000" algn="tl">
                    <a:srgbClr val="DDDDDD"/>
                  </a:outerShdw>
                </a:effectLst>
                <a:latin typeface="Arial" charset="0"/>
              </a:rPr>
              <a:t> </a:t>
            </a:r>
            <a:r>
              <a:rPr lang="es-ES_tradnl" sz="1400" b="1" dirty="0" err="1">
                <a:solidFill>
                  <a:srgbClr val="003762"/>
                </a:solidFill>
                <a:effectLst>
                  <a:outerShdw blurRad="38100" dist="38100" dir="2700000" algn="tl">
                    <a:srgbClr val="DDDDDD"/>
                  </a:outerShdw>
                </a:effectLst>
                <a:latin typeface="Arial" charset="0"/>
              </a:rPr>
              <a:t>swine</a:t>
            </a:r>
            <a:endParaRPr lang="es-ES_tradnl" sz="1400" b="1" dirty="0">
              <a:solidFill>
                <a:srgbClr val="003762"/>
              </a:solidFill>
              <a:effectLst>
                <a:outerShdw blurRad="38100" dist="38100" dir="2700000" algn="tl">
                  <a:srgbClr val="DDDDDD"/>
                </a:outerShdw>
              </a:effectLst>
              <a:latin typeface="Arial" charset="0"/>
            </a:endParaRPr>
          </a:p>
          <a:p>
            <a:pPr>
              <a:defRPr/>
            </a:pPr>
            <a:r>
              <a:rPr lang="es-ES_tradnl" sz="1400" b="1" dirty="0">
                <a:solidFill>
                  <a:srgbClr val="003762"/>
                </a:solidFill>
                <a:effectLst>
                  <a:outerShdw blurRad="38100" dist="38100" dir="2700000" algn="tl">
                    <a:srgbClr val="DDDDDD"/>
                  </a:outerShdw>
                </a:effectLst>
                <a:latin typeface="Arial" charset="0"/>
              </a:rPr>
              <a:t>NP = </a:t>
            </a:r>
            <a:r>
              <a:rPr lang="es-ES_tradnl" sz="1400" b="1" dirty="0" err="1">
                <a:solidFill>
                  <a:srgbClr val="003762"/>
                </a:solidFill>
                <a:effectLst>
                  <a:outerShdw blurRad="38100" dist="38100" dir="2700000" algn="tl">
                    <a:srgbClr val="DDDDDD"/>
                  </a:outerShdw>
                </a:effectLst>
                <a:latin typeface="Arial" charset="0"/>
              </a:rPr>
              <a:t>Classical</a:t>
            </a:r>
            <a:r>
              <a:rPr lang="es-ES_tradnl" sz="1400" b="1" dirty="0">
                <a:solidFill>
                  <a:srgbClr val="003762"/>
                </a:solidFill>
                <a:effectLst>
                  <a:outerShdw blurRad="38100" dist="38100" dir="2700000" algn="tl">
                    <a:srgbClr val="DDDDDD"/>
                  </a:outerShdw>
                </a:effectLst>
                <a:latin typeface="Arial" charset="0"/>
              </a:rPr>
              <a:t> </a:t>
            </a:r>
            <a:r>
              <a:rPr lang="es-ES_tradnl" sz="1400" b="1" dirty="0" err="1">
                <a:solidFill>
                  <a:srgbClr val="003762"/>
                </a:solidFill>
                <a:effectLst>
                  <a:outerShdw blurRad="38100" dist="38100" dir="2700000" algn="tl">
                    <a:srgbClr val="DDDDDD"/>
                  </a:outerShdw>
                </a:effectLst>
                <a:latin typeface="Arial" charset="0"/>
              </a:rPr>
              <a:t>swine</a:t>
            </a:r>
            <a:endParaRPr lang="es-ES_tradnl" sz="1400" b="1" dirty="0">
              <a:solidFill>
                <a:srgbClr val="003762"/>
              </a:solidFill>
              <a:effectLst>
                <a:outerShdw blurRad="38100" dist="38100" dir="2700000" algn="tl">
                  <a:srgbClr val="DDDDDD"/>
                </a:outerShdw>
              </a:effectLst>
              <a:latin typeface="Arial" charset="0"/>
            </a:endParaRPr>
          </a:p>
          <a:p>
            <a:pPr>
              <a:defRPr/>
            </a:pPr>
            <a:r>
              <a:rPr lang="es-ES_tradnl" sz="1400" b="1" dirty="0">
                <a:solidFill>
                  <a:srgbClr val="004979"/>
                </a:solidFill>
                <a:effectLst>
                  <a:outerShdw blurRad="38100" dist="38100" dir="2700000" algn="tl">
                    <a:srgbClr val="DDDDDD"/>
                  </a:outerShdw>
                </a:effectLst>
                <a:latin typeface="Arial" charset="0"/>
              </a:rPr>
              <a:t>NA = </a:t>
            </a:r>
            <a:r>
              <a:rPr lang="es-ES_tradnl" sz="1400" b="1" dirty="0" err="1">
                <a:solidFill>
                  <a:srgbClr val="004979"/>
                </a:solidFill>
                <a:effectLst>
                  <a:outerShdw blurRad="38100" dist="38100" dir="2700000" algn="tl">
                    <a:srgbClr val="DDDDDD"/>
                  </a:outerShdw>
                </a:effectLst>
                <a:latin typeface="Arial" charset="0"/>
              </a:rPr>
              <a:t>Eurasian</a:t>
            </a:r>
            <a:r>
              <a:rPr lang="es-ES_tradnl" sz="1400" b="1" dirty="0">
                <a:solidFill>
                  <a:srgbClr val="004979"/>
                </a:solidFill>
                <a:effectLst>
                  <a:outerShdw blurRad="38100" dist="38100" dir="2700000" algn="tl">
                    <a:srgbClr val="DDDDDD"/>
                  </a:outerShdw>
                </a:effectLst>
                <a:latin typeface="Arial" charset="0"/>
              </a:rPr>
              <a:t> </a:t>
            </a:r>
            <a:r>
              <a:rPr lang="es-ES_tradnl" sz="1400" b="1" dirty="0" err="1">
                <a:solidFill>
                  <a:srgbClr val="004979"/>
                </a:solidFill>
                <a:effectLst>
                  <a:outerShdw blurRad="38100" dist="38100" dir="2700000" algn="tl">
                    <a:srgbClr val="DDDDDD"/>
                  </a:outerShdw>
                </a:effectLst>
                <a:latin typeface="Arial" charset="0"/>
              </a:rPr>
              <a:t>swine</a:t>
            </a:r>
            <a:endParaRPr lang="es-ES_tradnl" sz="1400" b="1" dirty="0">
              <a:solidFill>
                <a:srgbClr val="004979"/>
              </a:solidFill>
              <a:effectLst>
                <a:outerShdw blurRad="38100" dist="38100" dir="2700000" algn="tl">
                  <a:srgbClr val="DDDDDD"/>
                </a:outerShdw>
              </a:effectLst>
              <a:latin typeface="Arial" charset="0"/>
            </a:endParaRPr>
          </a:p>
          <a:p>
            <a:pPr>
              <a:defRPr/>
            </a:pPr>
            <a:r>
              <a:rPr lang="es-ES_tradnl" sz="1400" b="1" dirty="0">
                <a:solidFill>
                  <a:srgbClr val="004979"/>
                </a:solidFill>
                <a:effectLst>
                  <a:outerShdw blurRad="38100" dist="38100" dir="2700000" algn="tl">
                    <a:srgbClr val="DDDDDD"/>
                  </a:outerShdw>
                </a:effectLst>
                <a:latin typeface="Arial" charset="0"/>
              </a:rPr>
              <a:t>M = </a:t>
            </a:r>
            <a:r>
              <a:rPr lang="es-ES_tradnl" sz="1400" b="1" dirty="0" err="1">
                <a:solidFill>
                  <a:srgbClr val="004979"/>
                </a:solidFill>
                <a:effectLst>
                  <a:outerShdw blurRad="38100" dist="38100" dir="2700000" algn="tl">
                    <a:srgbClr val="DDDDDD"/>
                  </a:outerShdw>
                </a:effectLst>
                <a:latin typeface="Arial" charset="0"/>
              </a:rPr>
              <a:t>Eurasian</a:t>
            </a:r>
            <a:r>
              <a:rPr lang="es-ES_tradnl" sz="1400" b="1" dirty="0">
                <a:solidFill>
                  <a:srgbClr val="004979"/>
                </a:solidFill>
                <a:effectLst>
                  <a:outerShdw blurRad="38100" dist="38100" dir="2700000" algn="tl">
                    <a:srgbClr val="DDDDDD"/>
                  </a:outerShdw>
                </a:effectLst>
                <a:latin typeface="Arial" charset="0"/>
              </a:rPr>
              <a:t> </a:t>
            </a:r>
            <a:r>
              <a:rPr lang="es-ES_tradnl" sz="1400" b="1" dirty="0" err="1">
                <a:solidFill>
                  <a:srgbClr val="004979"/>
                </a:solidFill>
                <a:effectLst>
                  <a:outerShdw blurRad="38100" dist="38100" dir="2700000" algn="tl">
                    <a:srgbClr val="DDDDDD"/>
                  </a:outerShdw>
                </a:effectLst>
                <a:latin typeface="Arial" charset="0"/>
              </a:rPr>
              <a:t>swine</a:t>
            </a:r>
            <a:endParaRPr lang="es-ES_tradnl" sz="1400" b="1" dirty="0">
              <a:solidFill>
                <a:srgbClr val="004979"/>
              </a:solidFill>
              <a:effectLst>
                <a:outerShdw blurRad="38100" dist="38100" dir="2700000" algn="tl">
                  <a:srgbClr val="DDDDDD"/>
                </a:outerShdw>
              </a:effectLst>
              <a:latin typeface="Arial" charset="0"/>
            </a:endParaRPr>
          </a:p>
          <a:p>
            <a:pPr>
              <a:defRPr/>
            </a:pPr>
            <a:r>
              <a:rPr lang="es-ES_tradnl" sz="1400" b="1" dirty="0">
                <a:solidFill>
                  <a:srgbClr val="003762"/>
                </a:solidFill>
                <a:effectLst>
                  <a:outerShdw blurRad="38100" dist="38100" dir="2700000" algn="tl">
                    <a:srgbClr val="DDDDDD"/>
                  </a:outerShdw>
                </a:effectLst>
                <a:latin typeface="Arial" charset="0"/>
              </a:rPr>
              <a:t>NS = </a:t>
            </a:r>
            <a:r>
              <a:rPr lang="es-ES_tradnl" sz="1400" b="1" dirty="0" err="1">
                <a:solidFill>
                  <a:srgbClr val="003762"/>
                </a:solidFill>
                <a:effectLst>
                  <a:outerShdw blurRad="38100" dist="38100" dir="2700000" algn="tl">
                    <a:srgbClr val="DDDDDD"/>
                  </a:outerShdw>
                </a:effectLst>
                <a:latin typeface="Arial" charset="0"/>
              </a:rPr>
              <a:t>Classical</a:t>
            </a:r>
            <a:r>
              <a:rPr lang="es-ES_tradnl" sz="1400" b="1" dirty="0">
                <a:solidFill>
                  <a:srgbClr val="003762"/>
                </a:solidFill>
                <a:effectLst>
                  <a:outerShdw blurRad="38100" dist="38100" dir="2700000" algn="tl">
                    <a:srgbClr val="DDDDDD"/>
                  </a:outerShdw>
                </a:effectLst>
                <a:latin typeface="Arial" charset="0"/>
              </a:rPr>
              <a:t> </a:t>
            </a:r>
            <a:r>
              <a:rPr lang="es-ES_tradnl" sz="1400" b="1" dirty="0" err="1">
                <a:solidFill>
                  <a:srgbClr val="003762"/>
                </a:solidFill>
                <a:effectLst>
                  <a:outerShdw blurRad="38100" dist="38100" dir="2700000" algn="tl">
                    <a:srgbClr val="DDDDDD"/>
                  </a:outerShdw>
                </a:effectLst>
                <a:latin typeface="Arial" charset="0"/>
              </a:rPr>
              <a:t>swine</a:t>
            </a:r>
            <a:endParaRPr lang="es-ES_tradnl" sz="1400" b="1" dirty="0">
              <a:solidFill>
                <a:srgbClr val="003762"/>
              </a:solidFill>
              <a:effectLst>
                <a:outerShdw blurRad="38100" dist="38100" dir="2700000" algn="tl">
                  <a:srgbClr val="DDDDDD"/>
                </a:outerShdw>
              </a:effectLst>
              <a:latin typeface="Arial" charset="0"/>
            </a:endParaRPr>
          </a:p>
        </p:txBody>
      </p:sp>
      <p:grpSp>
        <p:nvGrpSpPr>
          <p:cNvPr id="5" name="Group 910"/>
          <p:cNvGrpSpPr/>
          <p:nvPr/>
        </p:nvGrpSpPr>
        <p:grpSpPr>
          <a:xfrm>
            <a:off x="2029645" y="2002911"/>
            <a:ext cx="1178719" cy="856133"/>
            <a:chOff x="704850" y="2795588"/>
            <a:chExt cx="1676400" cy="1217612"/>
          </a:xfrm>
          <a:effectLst>
            <a:outerShdw blurRad="50800" dist="38100" dir="2700000">
              <a:srgbClr val="000000">
                <a:alpha val="43000"/>
              </a:srgbClr>
            </a:outerShdw>
          </a:effectLst>
        </p:grpSpPr>
        <p:sp>
          <p:nvSpPr>
            <p:cNvPr id="420" name="Oval 76"/>
            <p:cNvSpPr>
              <a:spLocks noChangeArrowheads="1"/>
            </p:cNvSpPr>
            <p:nvPr/>
          </p:nvSpPr>
          <p:spPr bwMode="auto">
            <a:xfrm>
              <a:off x="965200" y="2930525"/>
              <a:ext cx="139700" cy="120650"/>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21" name="Oval 77"/>
            <p:cNvSpPr>
              <a:spLocks noChangeArrowheads="1"/>
            </p:cNvSpPr>
            <p:nvPr/>
          </p:nvSpPr>
          <p:spPr bwMode="auto">
            <a:xfrm>
              <a:off x="1465263" y="2795588"/>
              <a:ext cx="142875" cy="115887"/>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22" name="Oval 78"/>
            <p:cNvSpPr>
              <a:spLocks noChangeArrowheads="1"/>
            </p:cNvSpPr>
            <p:nvPr/>
          </p:nvSpPr>
          <p:spPr bwMode="auto">
            <a:xfrm>
              <a:off x="704850" y="3367088"/>
              <a:ext cx="142875" cy="111125"/>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23" name="AutoShape 79"/>
            <p:cNvSpPr>
              <a:spLocks noChangeArrowheads="1"/>
            </p:cNvSpPr>
            <p:nvPr/>
          </p:nvSpPr>
          <p:spPr bwMode="auto">
            <a:xfrm rot="20388678">
              <a:off x="1217613" y="2833688"/>
              <a:ext cx="107950" cy="106362"/>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24" name="AutoShape 80"/>
            <p:cNvSpPr>
              <a:spLocks noChangeArrowheads="1"/>
            </p:cNvSpPr>
            <p:nvPr/>
          </p:nvSpPr>
          <p:spPr bwMode="auto">
            <a:xfrm rot="1334422">
              <a:off x="793750" y="3128963"/>
              <a:ext cx="107950" cy="106362"/>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25" name="AutoShape 81"/>
            <p:cNvSpPr>
              <a:spLocks noChangeArrowheads="1"/>
            </p:cNvSpPr>
            <p:nvPr/>
          </p:nvSpPr>
          <p:spPr bwMode="auto">
            <a:xfrm rot="1477655">
              <a:off x="1752600" y="2835275"/>
              <a:ext cx="107950" cy="107950"/>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26" name="AutoShape 82"/>
            <p:cNvSpPr>
              <a:spLocks noChangeArrowheads="1"/>
            </p:cNvSpPr>
            <p:nvPr/>
          </p:nvSpPr>
          <p:spPr bwMode="auto">
            <a:xfrm rot="20184264">
              <a:off x="812800" y="3584575"/>
              <a:ext cx="101600" cy="104775"/>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27" name="Oval 83"/>
            <p:cNvSpPr>
              <a:spLocks noChangeArrowheads="1"/>
            </p:cNvSpPr>
            <p:nvPr/>
          </p:nvSpPr>
          <p:spPr bwMode="auto">
            <a:xfrm>
              <a:off x="1982788" y="2935288"/>
              <a:ext cx="141287" cy="114300"/>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71" name="Oval 84"/>
            <p:cNvSpPr>
              <a:spLocks noChangeArrowheads="1"/>
            </p:cNvSpPr>
            <p:nvPr/>
          </p:nvSpPr>
          <p:spPr bwMode="auto">
            <a:xfrm>
              <a:off x="857838" y="2907625"/>
              <a:ext cx="1357496" cy="974512"/>
            </a:xfrm>
            <a:prstGeom prst="ellipse">
              <a:avLst/>
            </a:prstGeom>
            <a:solidFill>
              <a:schemeClr val="accent6">
                <a:lumMod val="20000"/>
                <a:lumOff val="80000"/>
              </a:schemeClr>
            </a:solid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80" name="AutoShape 93"/>
            <p:cNvSpPr>
              <a:spLocks noChangeArrowheads="1"/>
            </p:cNvSpPr>
            <p:nvPr/>
          </p:nvSpPr>
          <p:spPr bwMode="auto">
            <a:xfrm>
              <a:off x="847064" y="2899170"/>
              <a:ext cx="788641" cy="980854"/>
            </a:xfrm>
            <a:prstGeom prst="moon">
              <a:avLst>
                <a:gd name="adj" fmla="val 50000"/>
              </a:avLst>
            </a:prstGeom>
            <a:solidFill>
              <a:srgbClr val="09375F"/>
            </a:solidFill>
            <a:ln w="9525">
              <a:solidFill>
                <a:srgbClr val="09375F"/>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6" name="Group 94"/>
            <p:cNvGrpSpPr>
              <a:grpSpLocks/>
            </p:cNvGrpSpPr>
            <p:nvPr/>
          </p:nvGrpSpPr>
          <p:grpSpPr bwMode="auto">
            <a:xfrm>
              <a:off x="1040992" y="3421305"/>
              <a:ext cx="928700" cy="395301"/>
              <a:chOff x="3010" y="2248"/>
              <a:chExt cx="431" cy="187"/>
            </a:xfrm>
            <a:solidFill>
              <a:srgbClr val="09375F"/>
            </a:solidFill>
          </p:grpSpPr>
          <p:sp>
            <p:nvSpPr>
              <p:cNvPr id="243044" name="Freeform 95"/>
              <p:cNvSpPr>
                <a:spLocks/>
              </p:cNvSpPr>
              <p:nvPr/>
            </p:nvSpPr>
            <p:spPr bwMode="auto">
              <a:xfrm rot="21393792" flipH="1">
                <a:off x="3010" y="2248"/>
                <a:ext cx="431" cy="186"/>
              </a:xfrm>
              <a:custGeom>
                <a:avLst/>
                <a:gdLst>
                  <a:gd name="T0" fmla="*/ 0 w 906"/>
                  <a:gd name="T1" fmla="*/ 0 h 427"/>
                  <a:gd name="T2" fmla="*/ 0 w 906"/>
                  <a:gd name="T3" fmla="*/ 0 h 427"/>
                  <a:gd name="T4" fmla="*/ 0 w 906"/>
                  <a:gd name="T5" fmla="*/ 0 h 427"/>
                  <a:gd name="T6" fmla="*/ 0 w 906"/>
                  <a:gd name="T7" fmla="*/ 0 h 427"/>
                  <a:gd name="T8" fmla="*/ 0 w 906"/>
                  <a:gd name="T9" fmla="*/ 0 h 427"/>
                  <a:gd name="T10" fmla="*/ 0 w 906"/>
                  <a:gd name="T11" fmla="*/ 0 h 427"/>
                  <a:gd name="T12" fmla="*/ 0 w 906"/>
                  <a:gd name="T13" fmla="*/ 0 h 427"/>
                  <a:gd name="T14" fmla="*/ 0 w 906"/>
                  <a:gd name="T15" fmla="*/ 0 h 427"/>
                  <a:gd name="T16" fmla="*/ 0 w 906"/>
                  <a:gd name="T17" fmla="*/ 0 h 427"/>
                  <a:gd name="T18" fmla="*/ 0 w 906"/>
                  <a:gd name="T19" fmla="*/ 0 h 427"/>
                  <a:gd name="T20" fmla="*/ 0 w 906"/>
                  <a:gd name="T21" fmla="*/ 0 h 427"/>
                  <a:gd name="T22" fmla="*/ 0 w 906"/>
                  <a:gd name="T23" fmla="*/ 0 h 427"/>
                  <a:gd name="T24" fmla="*/ 0 w 906"/>
                  <a:gd name="T25" fmla="*/ 0 h 427"/>
                  <a:gd name="T26" fmla="*/ 0 w 906"/>
                  <a:gd name="T27" fmla="*/ 0 h 427"/>
                  <a:gd name="T28" fmla="*/ 0 w 906"/>
                  <a:gd name="T29" fmla="*/ 0 h 427"/>
                  <a:gd name="T30" fmla="*/ 0 w 906"/>
                  <a:gd name="T31" fmla="*/ 0 h 427"/>
                  <a:gd name="T32" fmla="*/ 0 w 906"/>
                  <a:gd name="T33" fmla="*/ 0 h 427"/>
                  <a:gd name="T34" fmla="*/ 0 w 906"/>
                  <a:gd name="T35" fmla="*/ 0 h 427"/>
                  <a:gd name="T36" fmla="*/ 0 w 906"/>
                  <a:gd name="T37" fmla="*/ 0 h 427"/>
                  <a:gd name="T38" fmla="*/ 0 w 906"/>
                  <a:gd name="T39" fmla="*/ 0 h 427"/>
                  <a:gd name="T40" fmla="*/ 0 w 906"/>
                  <a:gd name="T41" fmla="*/ 0 h 427"/>
                  <a:gd name="T42" fmla="*/ 0 w 906"/>
                  <a:gd name="T43" fmla="*/ 0 h 427"/>
                  <a:gd name="T44" fmla="*/ 0 w 906"/>
                  <a:gd name="T45" fmla="*/ 0 h 427"/>
                  <a:gd name="T46" fmla="*/ 0 w 906"/>
                  <a:gd name="T47" fmla="*/ 0 h 427"/>
                  <a:gd name="T48" fmla="*/ 0 w 906"/>
                  <a:gd name="T49" fmla="*/ 0 h 427"/>
                  <a:gd name="T50" fmla="*/ 0 w 906"/>
                  <a:gd name="T51" fmla="*/ 0 h 427"/>
                  <a:gd name="T52" fmla="*/ 0 w 906"/>
                  <a:gd name="T53" fmla="*/ 0 h 427"/>
                  <a:gd name="T54" fmla="*/ 0 w 906"/>
                  <a:gd name="T55" fmla="*/ 0 h 427"/>
                  <a:gd name="T56" fmla="*/ 0 w 906"/>
                  <a:gd name="T57" fmla="*/ 0 h 427"/>
                  <a:gd name="T58" fmla="*/ 0 w 906"/>
                  <a:gd name="T59" fmla="*/ 0 h 427"/>
                  <a:gd name="T60" fmla="*/ 0 w 906"/>
                  <a:gd name="T61" fmla="*/ 0 h 427"/>
                  <a:gd name="T62" fmla="*/ 0 w 906"/>
                  <a:gd name="T63" fmla="*/ 0 h 427"/>
                  <a:gd name="T64" fmla="*/ 0 w 906"/>
                  <a:gd name="T65" fmla="*/ 0 h 427"/>
                  <a:gd name="T66" fmla="*/ 0 w 906"/>
                  <a:gd name="T67" fmla="*/ 0 h 427"/>
                  <a:gd name="T68" fmla="*/ 0 w 906"/>
                  <a:gd name="T69" fmla="*/ 0 h 427"/>
                  <a:gd name="T70" fmla="*/ 0 w 906"/>
                  <a:gd name="T71" fmla="*/ 0 h 427"/>
                  <a:gd name="T72" fmla="*/ 0 w 906"/>
                  <a:gd name="T73" fmla="*/ 0 h 427"/>
                  <a:gd name="T74" fmla="*/ 0 w 906"/>
                  <a:gd name="T75" fmla="*/ 0 h 427"/>
                  <a:gd name="T76" fmla="*/ 0 w 906"/>
                  <a:gd name="T77" fmla="*/ 0 h 427"/>
                  <a:gd name="T78" fmla="*/ 0 w 906"/>
                  <a:gd name="T79" fmla="*/ 0 h 427"/>
                  <a:gd name="T80" fmla="*/ 0 w 906"/>
                  <a:gd name="T81" fmla="*/ 0 h 427"/>
                  <a:gd name="T82" fmla="*/ 0 w 906"/>
                  <a:gd name="T83" fmla="*/ 0 h 427"/>
                  <a:gd name="T84" fmla="*/ 0 w 906"/>
                  <a:gd name="T85" fmla="*/ 0 h 427"/>
                  <a:gd name="T86" fmla="*/ 0 w 906"/>
                  <a:gd name="T87" fmla="*/ 0 h 427"/>
                  <a:gd name="T88" fmla="*/ 0 w 906"/>
                  <a:gd name="T89" fmla="*/ 0 h 427"/>
                  <a:gd name="T90" fmla="*/ 0 w 906"/>
                  <a:gd name="T91" fmla="*/ 0 h 427"/>
                  <a:gd name="T92" fmla="*/ 0 w 906"/>
                  <a:gd name="T93" fmla="*/ 0 h 427"/>
                  <a:gd name="T94" fmla="*/ 0 w 906"/>
                  <a:gd name="T95" fmla="*/ 0 h 427"/>
                  <a:gd name="T96" fmla="*/ 0 w 906"/>
                  <a:gd name="T97" fmla="*/ 0 h 427"/>
                  <a:gd name="T98" fmla="*/ 0 w 906"/>
                  <a:gd name="T99" fmla="*/ 0 h 427"/>
                  <a:gd name="T100" fmla="*/ 0 w 906"/>
                  <a:gd name="T101" fmla="*/ 0 h 427"/>
                  <a:gd name="T102" fmla="*/ 0 w 906"/>
                  <a:gd name="T103" fmla="*/ 0 h 427"/>
                  <a:gd name="T104" fmla="*/ 0 w 906"/>
                  <a:gd name="T105" fmla="*/ 0 h 427"/>
                  <a:gd name="T106" fmla="*/ 0 w 906"/>
                  <a:gd name="T107" fmla="*/ 0 h 427"/>
                  <a:gd name="T108" fmla="*/ 0 w 906"/>
                  <a:gd name="T109" fmla="*/ 0 h 427"/>
                  <a:gd name="T110" fmla="*/ 0 w 906"/>
                  <a:gd name="T111" fmla="*/ 0 h 427"/>
                  <a:gd name="T112" fmla="*/ 0 w 906"/>
                  <a:gd name="T113" fmla="*/ 0 h 427"/>
                  <a:gd name="T114" fmla="*/ 0 w 906"/>
                  <a:gd name="T115" fmla="*/ 0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045" name="Freeform 96"/>
              <p:cNvSpPr>
                <a:spLocks/>
              </p:cNvSpPr>
              <p:nvPr/>
            </p:nvSpPr>
            <p:spPr bwMode="auto">
              <a:xfrm rot="21393792" flipH="1">
                <a:off x="3262" y="2397"/>
                <a:ext cx="30" cy="32"/>
              </a:xfrm>
              <a:custGeom>
                <a:avLst/>
                <a:gdLst>
                  <a:gd name="T0" fmla="*/ 0 w 63"/>
                  <a:gd name="T1" fmla="*/ 0 h 74"/>
                  <a:gd name="T2" fmla="*/ 0 w 63"/>
                  <a:gd name="T3" fmla="*/ 0 h 74"/>
                  <a:gd name="T4" fmla="*/ 0 w 63"/>
                  <a:gd name="T5" fmla="*/ 0 h 74"/>
                  <a:gd name="T6" fmla="*/ 0 w 63"/>
                  <a:gd name="T7" fmla="*/ 0 h 74"/>
                  <a:gd name="T8" fmla="*/ 0 w 63"/>
                  <a:gd name="T9" fmla="*/ 0 h 74"/>
                  <a:gd name="T10" fmla="*/ 0 w 63"/>
                  <a:gd name="T11" fmla="*/ 0 h 74"/>
                  <a:gd name="T12" fmla="*/ 0 w 63"/>
                  <a:gd name="T13" fmla="*/ 0 h 74"/>
                  <a:gd name="T14" fmla="*/ 0 w 63"/>
                  <a:gd name="T15" fmla="*/ 0 h 74"/>
                  <a:gd name="T16" fmla="*/ 0 w 63"/>
                  <a:gd name="T17" fmla="*/ 0 h 74"/>
                  <a:gd name="T18" fmla="*/ 0 w 63"/>
                  <a:gd name="T19" fmla="*/ 0 h 74"/>
                  <a:gd name="T20" fmla="*/ 0 w 63"/>
                  <a:gd name="T21" fmla="*/ 0 h 74"/>
                  <a:gd name="T22" fmla="*/ 0 w 63"/>
                  <a:gd name="T23" fmla="*/ 0 h 74"/>
                  <a:gd name="T24" fmla="*/ 0 w 63"/>
                  <a:gd name="T25" fmla="*/ 0 h 74"/>
                  <a:gd name="T26" fmla="*/ 0 w 63"/>
                  <a:gd name="T27" fmla="*/ 0 h 74"/>
                  <a:gd name="T28" fmla="*/ 0 w 63"/>
                  <a:gd name="T29" fmla="*/ 0 h 74"/>
                  <a:gd name="T30" fmla="*/ 0 w 63"/>
                  <a:gd name="T31" fmla="*/ 0 h 74"/>
                  <a:gd name="T32" fmla="*/ 0 w 63"/>
                  <a:gd name="T33" fmla="*/ 0 h 74"/>
                  <a:gd name="T34" fmla="*/ 0 w 63"/>
                  <a:gd name="T35" fmla="*/ 0 h 74"/>
                  <a:gd name="T36" fmla="*/ 0 w 63"/>
                  <a:gd name="T37" fmla="*/ 0 h 74"/>
                  <a:gd name="T38" fmla="*/ 0 w 63"/>
                  <a:gd name="T39" fmla="*/ 0 h 74"/>
                  <a:gd name="T40" fmla="*/ 0 w 63"/>
                  <a:gd name="T41" fmla="*/ 0 h 74"/>
                  <a:gd name="T42" fmla="*/ 0 w 63"/>
                  <a:gd name="T43" fmla="*/ 0 h 74"/>
                  <a:gd name="T44" fmla="*/ 0 w 63"/>
                  <a:gd name="T45" fmla="*/ 0 h 74"/>
                  <a:gd name="T46" fmla="*/ 0 w 63"/>
                  <a:gd name="T47" fmla="*/ 0 h 74"/>
                  <a:gd name="T48" fmla="*/ 0 w 63"/>
                  <a:gd name="T49" fmla="*/ 0 h 74"/>
                  <a:gd name="T50" fmla="*/ 0 w 63"/>
                  <a:gd name="T51" fmla="*/ 0 h 74"/>
                  <a:gd name="T52" fmla="*/ 0 w 63"/>
                  <a:gd name="T53" fmla="*/ 0 h 74"/>
                  <a:gd name="T54" fmla="*/ 0 w 63"/>
                  <a:gd name="T55" fmla="*/ 0 h 74"/>
                  <a:gd name="T56" fmla="*/ 0 w 63"/>
                  <a:gd name="T57" fmla="*/ 0 h 74"/>
                  <a:gd name="T58" fmla="*/ 0 w 63"/>
                  <a:gd name="T59" fmla="*/ 0 h 74"/>
                  <a:gd name="T60" fmla="*/ 0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046" name="Freeform 97"/>
              <p:cNvSpPr>
                <a:spLocks/>
              </p:cNvSpPr>
              <p:nvPr/>
            </p:nvSpPr>
            <p:spPr bwMode="auto">
              <a:xfrm rot="21393792" flipH="1">
                <a:off x="3139" y="2396"/>
                <a:ext cx="39" cy="39"/>
              </a:xfrm>
              <a:custGeom>
                <a:avLst/>
                <a:gdLst>
                  <a:gd name="T0" fmla="*/ 0 w 82"/>
                  <a:gd name="T1" fmla="*/ 0 h 89"/>
                  <a:gd name="T2" fmla="*/ 0 w 82"/>
                  <a:gd name="T3" fmla="*/ 0 h 89"/>
                  <a:gd name="T4" fmla="*/ 0 w 82"/>
                  <a:gd name="T5" fmla="*/ 0 h 89"/>
                  <a:gd name="T6" fmla="*/ 0 w 82"/>
                  <a:gd name="T7" fmla="*/ 0 h 89"/>
                  <a:gd name="T8" fmla="*/ 0 w 82"/>
                  <a:gd name="T9" fmla="*/ 0 h 89"/>
                  <a:gd name="T10" fmla="*/ 0 w 82"/>
                  <a:gd name="T11" fmla="*/ 0 h 89"/>
                  <a:gd name="T12" fmla="*/ 0 w 82"/>
                  <a:gd name="T13" fmla="*/ 0 h 89"/>
                  <a:gd name="T14" fmla="*/ 0 w 82"/>
                  <a:gd name="T15" fmla="*/ 0 h 89"/>
                  <a:gd name="T16" fmla="*/ 0 w 82"/>
                  <a:gd name="T17" fmla="*/ 0 h 89"/>
                  <a:gd name="T18" fmla="*/ 0 w 82"/>
                  <a:gd name="T19" fmla="*/ 0 h 89"/>
                  <a:gd name="T20" fmla="*/ 0 w 82"/>
                  <a:gd name="T21" fmla="*/ 0 h 89"/>
                  <a:gd name="T22" fmla="*/ 0 w 82"/>
                  <a:gd name="T23" fmla="*/ 0 h 89"/>
                  <a:gd name="T24" fmla="*/ 0 w 82"/>
                  <a:gd name="T25" fmla="*/ 0 h 89"/>
                  <a:gd name="T26" fmla="*/ 0 w 82"/>
                  <a:gd name="T27" fmla="*/ 0 h 89"/>
                  <a:gd name="T28" fmla="*/ 0 w 82"/>
                  <a:gd name="T29" fmla="*/ 0 h 89"/>
                  <a:gd name="T30" fmla="*/ 0 w 82"/>
                  <a:gd name="T31" fmla="*/ 0 h 89"/>
                  <a:gd name="T32" fmla="*/ 0 w 82"/>
                  <a:gd name="T33" fmla="*/ 0 h 89"/>
                  <a:gd name="T34" fmla="*/ 0 w 82"/>
                  <a:gd name="T35" fmla="*/ 0 h 89"/>
                  <a:gd name="T36" fmla="*/ 0 w 82"/>
                  <a:gd name="T37" fmla="*/ 0 h 89"/>
                  <a:gd name="T38" fmla="*/ 0 w 82"/>
                  <a:gd name="T39" fmla="*/ 0 h 89"/>
                  <a:gd name="T40" fmla="*/ 0 w 82"/>
                  <a:gd name="T41" fmla="*/ 0 h 89"/>
                  <a:gd name="T42" fmla="*/ 0 w 82"/>
                  <a:gd name="T43" fmla="*/ 0 h 89"/>
                  <a:gd name="T44" fmla="*/ 0 w 82"/>
                  <a:gd name="T45" fmla="*/ 0 h 89"/>
                  <a:gd name="T46" fmla="*/ 0 w 82"/>
                  <a:gd name="T47" fmla="*/ 0 h 89"/>
                  <a:gd name="T48" fmla="*/ 0 w 82"/>
                  <a:gd name="T49" fmla="*/ 0 h 89"/>
                  <a:gd name="T50" fmla="*/ 0 w 82"/>
                  <a:gd name="T51" fmla="*/ 0 h 89"/>
                  <a:gd name="T52" fmla="*/ 0 w 82"/>
                  <a:gd name="T53" fmla="*/ 0 h 89"/>
                  <a:gd name="T54" fmla="*/ 0 w 82"/>
                  <a:gd name="T55" fmla="*/ 0 h 89"/>
                  <a:gd name="T56" fmla="*/ 0 w 82"/>
                  <a:gd name="T57" fmla="*/ 0 h 89"/>
                  <a:gd name="T58" fmla="*/ 0 w 82"/>
                  <a:gd name="T59" fmla="*/ 0 h 89"/>
                  <a:gd name="T60" fmla="*/ 0 w 82"/>
                  <a:gd name="T61" fmla="*/ 0 h 89"/>
                  <a:gd name="T62" fmla="*/ 0 w 82"/>
                  <a:gd name="T63" fmla="*/ 0 h 89"/>
                  <a:gd name="T64" fmla="*/ 0 w 82"/>
                  <a:gd name="T65" fmla="*/ 0 h 89"/>
                  <a:gd name="T66" fmla="*/ 0 w 82"/>
                  <a:gd name="T67" fmla="*/ 0 h 89"/>
                  <a:gd name="T68" fmla="*/ 0 w 82"/>
                  <a:gd name="T69" fmla="*/ 0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439" name="Oval 98"/>
            <p:cNvSpPr>
              <a:spLocks noChangeArrowheads="1"/>
            </p:cNvSpPr>
            <p:nvPr/>
          </p:nvSpPr>
          <p:spPr bwMode="auto">
            <a:xfrm>
              <a:off x="2238375" y="3367088"/>
              <a:ext cx="142875" cy="115887"/>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40" name="Oval 99"/>
            <p:cNvSpPr>
              <a:spLocks noChangeArrowheads="1"/>
            </p:cNvSpPr>
            <p:nvPr/>
          </p:nvSpPr>
          <p:spPr bwMode="auto">
            <a:xfrm>
              <a:off x="1987550" y="3746500"/>
              <a:ext cx="144463" cy="114300"/>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41" name="Oval 100"/>
            <p:cNvSpPr>
              <a:spLocks noChangeArrowheads="1"/>
            </p:cNvSpPr>
            <p:nvPr/>
          </p:nvSpPr>
          <p:spPr bwMode="auto">
            <a:xfrm>
              <a:off x="1465263" y="3897313"/>
              <a:ext cx="142875" cy="115887"/>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42" name="Oval 101"/>
            <p:cNvSpPr>
              <a:spLocks noChangeArrowheads="1"/>
            </p:cNvSpPr>
            <p:nvPr/>
          </p:nvSpPr>
          <p:spPr bwMode="auto">
            <a:xfrm>
              <a:off x="965200" y="3762375"/>
              <a:ext cx="139700" cy="111125"/>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43" name="AutoShape 102"/>
            <p:cNvSpPr>
              <a:spLocks noChangeArrowheads="1"/>
            </p:cNvSpPr>
            <p:nvPr/>
          </p:nvSpPr>
          <p:spPr bwMode="auto">
            <a:xfrm rot="19922943">
              <a:off x="2170113" y="3127375"/>
              <a:ext cx="98425" cy="107950"/>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44" name="AutoShape 103"/>
            <p:cNvSpPr>
              <a:spLocks noChangeArrowheads="1"/>
            </p:cNvSpPr>
            <p:nvPr/>
          </p:nvSpPr>
          <p:spPr bwMode="auto">
            <a:xfrm rot="1499128">
              <a:off x="2170113" y="3581400"/>
              <a:ext cx="103187" cy="106363"/>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45" name="AutoShape 104"/>
            <p:cNvSpPr>
              <a:spLocks noChangeArrowheads="1"/>
            </p:cNvSpPr>
            <p:nvPr/>
          </p:nvSpPr>
          <p:spPr bwMode="auto">
            <a:xfrm rot="1189757">
              <a:off x="1187450" y="3854450"/>
              <a:ext cx="98425" cy="106363"/>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46" name="AutoShape 105"/>
            <p:cNvSpPr>
              <a:spLocks noChangeArrowheads="1"/>
            </p:cNvSpPr>
            <p:nvPr/>
          </p:nvSpPr>
          <p:spPr bwMode="auto">
            <a:xfrm rot="20251306">
              <a:off x="1771650" y="3860800"/>
              <a:ext cx="107950" cy="101600"/>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nvGrpSpPr>
          <p:cNvPr id="7" name="Group 1059"/>
          <p:cNvGrpSpPr/>
          <p:nvPr/>
        </p:nvGrpSpPr>
        <p:grpSpPr>
          <a:xfrm>
            <a:off x="2021618" y="1017988"/>
            <a:ext cx="1342639" cy="3802931"/>
            <a:chOff x="707719" y="1447800"/>
            <a:chExt cx="1909531" cy="5408613"/>
          </a:xfrm>
          <a:effectLst>
            <a:outerShdw blurRad="50800" dist="38100" dir="2700000">
              <a:srgbClr val="000000">
                <a:alpha val="43000"/>
              </a:srgbClr>
            </a:outerShdw>
          </a:effectLst>
        </p:grpSpPr>
        <p:grpSp>
          <p:nvGrpSpPr>
            <p:cNvPr id="8" name="Group 911"/>
            <p:cNvGrpSpPr/>
            <p:nvPr/>
          </p:nvGrpSpPr>
          <p:grpSpPr>
            <a:xfrm>
              <a:off x="719931" y="5640388"/>
              <a:ext cx="1674813" cy="1216025"/>
              <a:chOff x="711200" y="5640388"/>
              <a:chExt cx="1674813" cy="1216025"/>
            </a:xfrm>
            <a:effectLst>
              <a:outerShdw blurRad="50800" dist="38100" dir="2700000">
                <a:srgbClr val="000000">
                  <a:alpha val="43000"/>
                </a:srgbClr>
              </a:outerShdw>
            </a:effectLst>
          </p:grpSpPr>
          <p:sp>
            <p:nvSpPr>
              <p:cNvPr id="1298602" name="Oval 170"/>
              <p:cNvSpPr>
                <a:spLocks noChangeArrowheads="1"/>
              </p:cNvSpPr>
              <p:nvPr/>
            </p:nvSpPr>
            <p:spPr bwMode="auto">
              <a:xfrm>
                <a:off x="711200" y="6208713"/>
                <a:ext cx="139700" cy="115887"/>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03" name="AutoShape 171"/>
              <p:cNvSpPr>
                <a:spLocks noChangeArrowheads="1"/>
              </p:cNvSpPr>
              <p:nvPr/>
            </p:nvSpPr>
            <p:spPr bwMode="auto">
              <a:xfrm rot="1334422">
                <a:off x="801688" y="5973763"/>
                <a:ext cx="106362" cy="104775"/>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04" name="AutoShape 172"/>
              <p:cNvSpPr>
                <a:spLocks noChangeArrowheads="1"/>
              </p:cNvSpPr>
              <p:nvPr/>
            </p:nvSpPr>
            <p:spPr bwMode="auto">
              <a:xfrm rot="20184264">
                <a:off x="817563" y="6427788"/>
                <a:ext cx="107950" cy="106362"/>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05" name="Oval 173"/>
              <p:cNvSpPr>
                <a:spLocks noChangeArrowheads="1"/>
              </p:cNvSpPr>
              <p:nvPr/>
            </p:nvSpPr>
            <p:spPr bwMode="auto">
              <a:xfrm>
                <a:off x="1471613" y="5640388"/>
                <a:ext cx="142875" cy="114300"/>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06" name="Oval 174"/>
              <p:cNvSpPr>
                <a:spLocks noChangeArrowheads="1"/>
              </p:cNvSpPr>
              <p:nvPr/>
            </p:nvSpPr>
            <p:spPr bwMode="auto">
              <a:xfrm>
                <a:off x="1989138" y="5783263"/>
                <a:ext cx="141287" cy="112712"/>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07" name="AutoShape 175"/>
              <p:cNvSpPr>
                <a:spLocks noChangeArrowheads="1"/>
              </p:cNvSpPr>
              <p:nvPr/>
            </p:nvSpPr>
            <p:spPr bwMode="auto">
              <a:xfrm rot="1477655">
                <a:off x="1766888" y="5681663"/>
                <a:ext cx="104775" cy="104775"/>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08" name="Oval 176"/>
              <p:cNvSpPr>
                <a:spLocks noChangeArrowheads="1"/>
              </p:cNvSpPr>
              <p:nvPr/>
            </p:nvSpPr>
            <p:spPr bwMode="auto">
              <a:xfrm>
                <a:off x="971550" y="5775325"/>
                <a:ext cx="141288" cy="115888"/>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09" name="AutoShape 177"/>
              <p:cNvSpPr>
                <a:spLocks noChangeArrowheads="1"/>
              </p:cNvSpPr>
              <p:nvPr/>
            </p:nvSpPr>
            <p:spPr bwMode="auto">
              <a:xfrm rot="20388678">
                <a:off x="1225550" y="5678488"/>
                <a:ext cx="104775" cy="107950"/>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834" name="Oval 178"/>
              <p:cNvSpPr>
                <a:spLocks noChangeArrowheads="1"/>
              </p:cNvSpPr>
              <p:nvPr/>
            </p:nvSpPr>
            <p:spPr bwMode="auto">
              <a:xfrm>
                <a:off x="864687" y="5752155"/>
                <a:ext cx="1356553" cy="974609"/>
              </a:xfrm>
              <a:prstGeom prst="ellipse">
                <a:avLst/>
              </a:prstGeom>
              <a:solidFill>
                <a:srgbClr val="D3EFF1"/>
              </a:solidFill>
              <a:ln w="38100">
                <a:solidFill>
                  <a:srgbClr val="2044F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836" name="AutoShape 188"/>
              <p:cNvSpPr>
                <a:spLocks noChangeArrowheads="1"/>
              </p:cNvSpPr>
              <p:nvPr/>
            </p:nvSpPr>
            <p:spPr bwMode="auto">
              <a:xfrm>
                <a:off x="851144" y="5729801"/>
                <a:ext cx="774205" cy="992491"/>
              </a:xfrm>
              <a:prstGeom prst="moon">
                <a:avLst>
                  <a:gd name="adj" fmla="val 50000"/>
                </a:avLst>
              </a:prstGeom>
              <a:solidFill>
                <a:srgbClr val="2044FF"/>
              </a:solidFill>
              <a:ln w="9525">
                <a:solidFill>
                  <a:srgbClr val="2044FF"/>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21" name="Oval 189"/>
              <p:cNvSpPr>
                <a:spLocks noChangeArrowheads="1"/>
              </p:cNvSpPr>
              <p:nvPr/>
            </p:nvSpPr>
            <p:spPr bwMode="auto">
              <a:xfrm>
                <a:off x="2246313" y="6211888"/>
                <a:ext cx="139700" cy="112712"/>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22" name="Oval 190"/>
              <p:cNvSpPr>
                <a:spLocks noChangeArrowheads="1"/>
              </p:cNvSpPr>
              <p:nvPr/>
            </p:nvSpPr>
            <p:spPr bwMode="auto">
              <a:xfrm>
                <a:off x="2001838" y="6592888"/>
                <a:ext cx="142875" cy="114300"/>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23" name="Oval 191"/>
              <p:cNvSpPr>
                <a:spLocks noChangeArrowheads="1"/>
              </p:cNvSpPr>
              <p:nvPr/>
            </p:nvSpPr>
            <p:spPr bwMode="auto">
              <a:xfrm>
                <a:off x="1471613" y="6742113"/>
                <a:ext cx="142875" cy="114300"/>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24" name="Oval 192"/>
              <p:cNvSpPr>
                <a:spLocks noChangeArrowheads="1"/>
              </p:cNvSpPr>
              <p:nvPr/>
            </p:nvSpPr>
            <p:spPr bwMode="auto">
              <a:xfrm>
                <a:off x="971550" y="6604000"/>
                <a:ext cx="141288" cy="114300"/>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25" name="AutoShape 193"/>
              <p:cNvSpPr>
                <a:spLocks noChangeArrowheads="1"/>
              </p:cNvSpPr>
              <p:nvPr/>
            </p:nvSpPr>
            <p:spPr bwMode="auto">
              <a:xfrm rot="19922943">
                <a:off x="2176463" y="5972175"/>
                <a:ext cx="106362" cy="106363"/>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26" name="AutoShape 194"/>
              <p:cNvSpPr>
                <a:spLocks noChangeArrowheads="1"/>
              </p:cNvSpPr>
              <p:nvPr/>
            </p:nvSpPr>
            <p:spPr bwMode="auto">
              <a:xfrm rot="1499128">
                <a:off x="2181225" y="6427788"/>
                <a:ext cx="104775" cy="101600"/>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27" name="AutoShape 195"/>
              <p:cNvSpPr>
                <a:spLocks noChangeArrowheads="1"/>
              </p:cNvSpPr>
              <p:nvPr/>
            </p:nvSpPr>
            <p:spPr bwMode="auto">
              <a:xfrm rot="1189757">
                <a:off x="1193800" y="6699250"/>
                <a:ext cx="106363" cy="103188"/>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628" name="AutoShape 196"/>
              <p:cNvSpPr>
                <a:spLocks noChangeArrowheads="1"/>
              </p:cNvSpPr>
              <p:nvPr/>
            </p:nvSpPr>
            <p:spPr bwMode="auto">
              <a:xfrm rot="20251306">
                <a:off x="1776413" y="6702425"/>
                <a:ext cx="106362" cy="104775"/>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9" name="Group 197"/>
              <p:cNvGrpSpPr>
                <a:grpSpLocks/>
              </p:cNvGrpSpPr>
              <p:nvPr/>
            </p:nvGrpSpPr>
            <p:grpSpPr bwMode="auto">
              <a:xfrm>
                <a:off x="1237118" y="5926511"/>
                <a:ext cx="392746" cy="777899"/>
                <a:chOff x="2676" y="1370"/>
                <a:chExt cx="174" cy="348"/>
              </a:xfrm>
            </p:grpSpPr>
            <p:sp>
              <p:nvSpPr>
                <p:cNvPr id="243846" name="Freeform 198"/>
                <p:cNvSpPr>
                  <a:spLocks/>
                </p:cNvSpPr>
                <p:nvPr/>
              </p:nvSpPr>
              <p:spPr bwMode="auto">
                <a:xfrm>
                  <a:off x="2815" y="1628"/>
                  <a:ext cx="21" cy="57"/>
                </a:xfrm>
                <a:custGeom>
                  <a:avLst/>
                  <a:gdLst>
                    <a:gd name="T0" fmla="*/ 0 w 79"/>
                    <a:gd name="T1" fmla="*/ 0 h 196"/>
                    <a:gd name="T2" fmla="*/ 0 w 79"/>
                    <a:gd name="T3" fmla="*/ 0 h 196"/>
                    <a:gd name="T4" fmla="*/ 0 w 79"/>
                    <a:gd name="T5" fmla="*/ 0 h 196"/>
                    <a:gd name="T6" fmla="*/ 0 w 79"/>
                    <a:gd name="T7" fmla="*/ 0 h 196"/>
                    <a:gd name="T8" fmla="*/ 0 w 79"/>
                    <a:gd name="T9" fmla="*/ 0 h 196"/>
                    <a:gd name="T10" fmla="*/ 0 w 79"/>
                    <a:gd name="T11" fmla="*/ 0 h 196"/>
                    <a:gd name="T12" fmla="*/ 0 w 79"/>
                    <a:gd name="T13" fmla="*/ 0 h 196"/>
                    <a:gd name="T14" fmla="*/ 0 w 79"/>
                    <a:gd name="T15" fmla="*/ 0 h 196"/>
                    <a:gd name="T16" fmla="*/ 0 w 79"/>
                    <a:gd name="T17" fmla="*/ 0 h 196"/>
                    <a:gd name="T18" fmla="*/ 0 w 79"/>
                    <a:gd name="T19" fmla="*/ 0 h 196"/>
                    <a:gd name="T20" fmla="*/ 0 w 79"/>
                    <a:gd name="T21" fmla="*/ 0 h 196"/>
                    <a:gd name="T22" fmla="*/ 0 w 79"/>
                    <a:gd name="T23" fmla="*/ 0 h 196"/>
                    <a:gd name="T24" fmla="*/ 0 w 79"/>
                    <a:gd name="T25" fmla="*/ 0 h 196"/>
                    <a:gd name="T26" fmla="*/ 0 w 79"/>
                    <a:gd name="T27" fmla="*/ 0 h 196"/>
                    <a:gd name="T28" fmla="*/ 0 w 79"/>
                    <a:gd name="T29" fmla="*/ 0 h 196"/>
                    <a:gd name="T30" fmla="*/ 0 w 79"/>
                    <a:gd name="T31" fmla="*/ 0 h 196"/>
                    <a:gd name="T32" fmla="*/ 0 w 79"/>
                    <a:gd name="T33" fmla="*/ 0 h 196"/>
                    <a:gd name="T34" fmla="*/ 0 w 79"/>
                    <a:gd name="T35" fmla="*/ 0 h 196"/>
                    <a:gd name="T36" fmla="*/ 0 w 79"/>
                    <a:gd name="T37" fmla="*/ 0 h 196"/>
                    <a:gd name="T38" fmla="*/ 0 w 79"/>
                    <a:gd name="T39" fmla="*/ 0 h 196"/>
                    <a:gd name="T40" fmla="*/ 0 w 79"/>
                    <a:gd name="T41" fmla="*/ 0 h 196"/>
                    <a:gd name="T42" fmla="*/ 0 w 79"/>
                    <a:gd name="T43" fmla="*/ 0 h 196"/>
                    <a:gd name="T44" fmla="*/ 0 w 79"/>
                    <a:gd name="T45" fmla="*/ 0 h 196"/>
                    <a:gd name="T46" fmla="*/ 0 w 79"/>
                    <a:gd name="T47" fmla="*/ 0 h 196"/>
                    <a:gd name="T48" fmla="*/ 0 w 79"/>
                    <a:gd name="T49" fmla="*/ 0 h 196"/>
                    <a:gd name="T50" fmla="*/ 0 w 79"/>
                    <a:gd name="T51" fmla="*/ 0 h 196"/>
                    <a:gd name="T52" fmla="*/ 0 w 79"/>
                    <a:gd name="T53" fmla="*/ 0 h 196"/>
                    <a:gd name="T54" fmla="*/ 0 w 79"/>
                    <a:gd name="T55" fmla="*/ 0 h 196"/>
                    <a:gd name="T56" fmla="*/ 0 w 79"/>
                    <a:gd name="T57" fmla="*/ 0 h 196"/>
                    <a:gd name="T58" fmla="*/ 0 w 79"/>
                    <a:gd name="T59" fmla="*/ 0 h 196"/>
                    <a:gd name="T60" fmla="*/ 0 w 79"/>
                    <a:gd name="T61" fmla="*/ 0 h 196"/>
                    <a:gd name="T62" fmla="*/ 0 w 79"/>
                    <a:gd name="T63" fmla="*/ 0 h 196"/>
                    <a:gd name="T64" fmla="*/ 0 w 79"/>
                    <a:gd name="T65" fmla="*/ 0 h 196"/>
                    <a:gd name="T66" fmla="*/ 0 w 79"/>
                    <a:gd name="T67" fmla="*/ 0 h 196"/>
                    <a:gd name="T68" fmla="*/ 0 w 79"/>
                    <a:gd name="T69" fmla="*/ 0 h 196"/>
                    <a:gd name="T70" fmla="*/ 0 w 79"/>
                    <a:gd name="T71" fmla="*/ 0 h 196"/>
                    <a:gd name="T72" fmla="*/ 0 w 79"/>
                    <a:gd name="T73" fmla="*/ 0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196"/>
                    <a:gd name="T113" fmla="*/ 79 w 7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196">
                      <a:moveTo>
                        <a:pt x="29" y="0"/>
                      </a:moveTo>
                      <a:lnTo>
                        <a:pt x="31" y="1"/>
                      </a:lnTo>
                      <a:lnTo>
                        <a:pt x="35" y="1"/>
                      </a:lnTo>
                      <a:lnTo>
                        <a:pt x="42" y="3"/>
                      </a:lnTo>
                      <a:lnTo>
                        <a:pt x="49" y="5"/>
                      </a:lnTo>
                      <a:lnTo>
                        <a:pt x="57" y="8"/>
                      </a:lnTo>
                      <a:lnTo>
                        <a:pt x="63" y="11"/>
                      </a:lnTo>
                      <a:lnTo>
                        <a:pt x="68" y="15"/>
                      </a:lnTo>
                      <a:lnTo>
                        <a:pt x="71" y="20"/>
                      </a:lnTo>
                      <a:lnTo>
                        <a:pt x="74" y="32"/>
                      </a:lnTo>
                      <a:lnTo>
                        <a:pt x="77" y="46"/>
                      </a:lnTo>
                      <a:lnTo>
                        <a:pt x="78" y="58"/>
                      </a:lnTo>
                      <a:lnTo>
                        <a:pt x="79" y="63"/>
                      </a:lnTo>
                      <a:lnTo>
                        <a:pt x="74" y="96"/>
                      </a:lnTo>
                      <a:lnTo>
                        <a:pt x="70" y="111"/>
                      </a:lnTo>
                      <a:lnTo>
                        <a:pt x="69" y="114"/>
                      </a:lnTo>
                      <a:lnTo>
                        <a:pt x="66" y="120"/>
                      </a:lnTo>
                      <a:lnTo>
                        <a:pt x="63" y="127"/>
                      </a:lnTo>
                      <a:lnTo>
                        <a:pt x="62" y="134"/>
                      </a:lnTo>
                      <a:lnTo>
                        <a:pt x="61" y="140"/>
                      </a:lnTo>
                      <a:lnTo>
                        <a:pt x="59" y="148"/>
                      </a:lnTo>
                      <a:lnTo>
                        <a:pt x="57" y="154"/>
                      </a:lnTo>
                      <a:lnTo>
                        <a:pt x="55" y="156"/>
                      </a:lnTo>
                      <a:lnTo>
                        <a:pt x="31" y="196"/>
                      </a:lnTo>
                      <a:lnTo>
                        <a:pt x="29" y="192"/>
                      </a:lnTo>
                      <a:lnTo>
                        <a:pt x="26" y="182"/>
                      </a:lnTo>
                      <a:lnTo>
                        <a:pt x="21" y="166"/>
                      </a:lnTo>
                      <a:lnTo>
                        <a:pt x="16" y="148"/>
                      </a:lnTo>
                      <a:lnTo>
                        <a:pt x="11" y="129"/>
                      </a:lnTo>
                      <a:lnTo>
                        <a:pt x="6" y="111"/>
                      </a:lnTo>
                      <a:lnTo>
                        <a:pt x="2" y="97"/>
                      </a:lnTo>
                      <a:lnTo>
                        <a:pt x="0" y="87"/>
                      </a:lnTo>
                      <a:lnTo>
                        <a:pt x="1" y="72"/>
                      </a:lnTo>
                      <a:lnTo>
                        <a:pt x="5" y="57"/>
                      </a:lnTo>
                      <a:lnTo>
                        <a:pt x="9" y="45"/>
                      </a:lnTo>
                      <a:lnTo>
                        <a:pt x="11" y="39"/>
                      </a:lnTo>
                      <a:lnTo>
                        <a:pt x="29" y="0"/>
                      </a:lnTo>
                      <a:close/>
                    </a:path>
                  </a:pathLst>
                </a:custGeom>
                <a:solidFill>
                  <a:srgbClr val="2044FF"/>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847" name="Freeform 199"/>
                <p:cNvSpPr>
                  <a:spLocks/>
                </p:cNvSpPr>
                <p:nvPr/>
              </p:nvSpPr>
              <p:spPr bwMode="auto">
                <a:xfrm>
                  <a:off x="2709" y="1654"/>
                  <a:ext cx="113" cy="64"/>
                </a:xfrm>
                <a:custGeom>
                  <a:avLst/>
                  <a:gdLst>
                    <a:gd name="T0" fmla="*/ 0 w 434"/>
                    <a:gd name="T1" fmla="*/ 0 h 217"/>
                    <a:gd name="T2" fmla="*/ 0 w 434"/>
                    <a:gd name="T3" fmla="*/ 0 h 217"/>
                    <a:gd name="T4" fmla="*/ 0 w 434"/>
                    <a:gd name="T5" fmla="*/ 0 h 217"/>
                    <a:gd name="T6" fmla="*/ 0 w 434"/>
                    <a:gd name="T7" fmla="*/ 0 h 217"/>
                    <a:gd name="T8" fmla="*/ 0 w 434"/>
                    <a:gd name="T9" fmla="*/ 0 h 217"/>
                    <a:gd name="T10" fmla="*/ 0 w 434"/>
                    <a:gd name="T11" fmla="*/ 0 h 217"/>
                    <a:gd name="T12" fmla="*/ 0 w 434"/>
                    <a:gd name="T13" fmla="*/ 0 h 217"/>
                    <a:gd name="T14" fmla="*/ 0 w 434"/>
                    <a:gd name="T15" fmla="*/ 0 h 217"/>
                    <a:gd name="T16" fmla="*/ 0 w 434"/>
                    <a:gd name="T17" fmla="*/ 0 h 217"/>
                    <a:gd name="T18" fmla="*/ 0 w 434"/>
                    <a:gd name="T19" fmla="*/ 0 h 217"/>
                    <a:gd name="T20" fmla="*/ 0 w 434"/>
                    <a:gd name="T21" fmla="*/ 0 h 217"/>
                    <a:gd name="T22" fmla="*/ 0 w 434"/>
                    <a:gd name="T23" fmla="*/ 0 h 217"/>
                    <a:gd name="T24" fmla="*/ 0 w 434"/>
                    <a:gd name="T25" fmla="*/ 0 h 217"/>
                    <a:gd name="T26" fmla="*/ 0 w 434"/>
                    <a:gd name="T27" fmla="*/ 0 h 217"/>
                    <a:gd name="T28" fmla="*/ 0 w 434"/>
                    <a:gd name="T29" fmla="*/ 0 h 217"/>
                    <a:gd name="T30" fmla="*/ 0 w 434"/>
                    <a:gd name="T31" fmla="*/ 0 h 217"/>
                    <a:gd name="T32" fmla="*/ 0 w 434"/>
                    <a:gd name="T33" fmla="*/ 0 h 217"/>
                    <a:gd name="T34" fmla="*/ 0 w 434"/>
                    <a:gd name="T35" fmla="*/ 0 h 217"/>
                    <a:gd name="T36" fmla="*/ 0 w 434"/>
                    <a:gd name="T37" fmla="*/ 0 h 217"/>
                    <a:gd name="T38" fmla="*/ 0 w 434"/>
                    <a:gd name="T39" fmla="*/ 0 h 217"/>
                    <a:gd name="T40" fmla="*/ 0 w 434"/>
                    <a:gd name="T41" fmla="*/ 0 h 217"/>
                    <a:gd name="T42" fmla="*/ 0 w 434"/>
                    <a:gd name="T43" fmla="*/ 0 h 217"/>
                    <a:gd name="T44" fmla="*/ 0 w 434"/>
                    <a:gd name="T45" fmla="*/ 0 h 217"/>
                    <a:gd name="T46" fmla="*/ 0 w 434"/>
                    <a:gd name="T47" fmla="*/ 0 h 217"/>
                    <a:gd name="T48" fmla="*/ 0 w 434"/>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4"/>
                    <a:gd name="T76" fmla="*/ 0 h 217"/>
                    <a:gd name="T77" fmla="*/ 434 w 434"/>
                    <a:gd name="T78" fmla="*/ 217 h 2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4" h="217">
                      <a:moveTo>
                        <a:pt x="432" y="62"/>
                      </a:moveTo>
                      <a:lnTo>
                        <a:pt x="431" y="56"/>
                      </a:lnTo>
                      <a:lnTo>
                        <a:pt x="428" y="47"/>
                      </a:lnTo>
                      <a:lnTo>
                        <a:pt x="424" y="37"/>
                      </a:lnTo>
                      <a:lnTo>
                        <a:pt x="419" y="26"/>
                      </a:lnTo>
                      <a:lnTo>
                        <a:pt x="415" y="17"/>
                      </a:lnTo>
                      <a:lnTo>
                        <a:pt x="411" y="8"/>
                      </a:lnTo>
                      <a:lnTo>
                        <a:pt x="408" y="2"/>
                      </a:lnTo>
                      <a:lnTo>
                        <a:pt x="407" y="0"/>
                      </a:lnTo>
                      <a:lnTo>
                        <a:pt x="21" y="79"/>
                      </a:lnTo>
                      <a:lnTo>
                        <a:pt x="10" y="118"/>
                      </a:lnTo>
                      <a:lnTo>
                        <a:pt x="10" y="120"/>
                      </a:lnTo>
                      <a:lnTo>
                        <a:pt x="8" y="126"/>
                      </a:lnTo>
                      <a:lnTo>
                        <a:pt x="6" y="138"/>
                      </a:lnTo>
                      <a:lnTo>
                        <a:pt x="2" y="154"/>
                      </a:lnTo>
                      <a:lnTo>
                        <a:pt x="1" y="164"/>
                      </a:lnTo>
                      <a:lnTo>
                        <a:pt x="0" y="177"/>
                      </a:lnTo>
                      <a:lnTo>
                        <a:pt x="0" y="194"/>
                      </a:lnTo>
                      <a:lnTo>
                        <a:pt x="0" y="217"/>
                      </a:lnTo>
                      <a:lnTo>
                        <a:pt x="432" y="217"/>
                      </a:lnTo>
                      <a:lnTo>
                        <a:pt x="434" y="105"/>
                      </a:lnTo>
                      <a:lnTo>
                        <a:pt x="434" y="100"/>
                      </a:lnTo>
                      <a:lnTo>
                        <a:pt x="433" y="88"/>
                      </a:lnTo>
                      <a:lnTo>
                        <a:pt x="432" y="74"/>
                      </a:lnTo>
                      <a:lnTo>
                        <a:pt x="432" y="62"/>
                      </a:lnTo>
                      <a:close/>
                    </a:path>
                  </a:pathLst>
                </a:custGeom>
                <a:solidFill>
                  <a:srgbClr val="2044FF"/>
                </a:solidFill>
                <a:ln w="3175">
                  <a:solidFill>
                    <a:srgbClr val="1F3EFF"/>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848" name="Freeform 200"/>
                <p:cNvSpPr>
                  <a:spLocks/>
                </p:cNvSpPr>
                <p:nvPr/>
              </p:nvSpPr>
              <p:spPr bwMode="auto">
                <a:xfrm>
                  <a:off x="2676" y="1449"/>
                  <a:ext cx="174" cy="224"/>
                </a:xfrm>
                <a:custGeom>
                  <a:avLst/>
                  <a:gdLst>
                    <a:gd name="T0" fmla="*/ 0 w 664"/>
                    <a:gd name="T1" fmla="*/ 0 h 758"/>
                    <a:gd name="T2" fmla="*/ 0 w 664"/>
                    <a:gd name="T3" fmla="*/ 0 h 758"/>
                    <a:gd name="T4" fmla="*/ 0 w 664"/>
                    <a:gd name="T5" fmla="*/ 0 h 758"/>
                    <a:gd name="T6" fmla="*/ 0 w 664"/>
                    <a:gd name="T7" fmla="*/ 0 h 758"/>
                    <a:gd name="T8" fmla="*/ 0 w 664"/>
                    <a:gd name="T9" fmla="*/ 0 h 758"/>
                    <a:gd name="T10" fmla="*/ 0 w 664"/>
                    <a:gd name="T11" fmla="*/ 0 h 758"/>
                    <a:gd name="T12" fmla="*/ 0 w 664"/>
                    <a:gd name="T13" fmla="*/ 0 h 758"/>
                    <a:gd name="T14" fmla="*/ 0 w 664"/>
                    <a:gd name="T15" fmla="*/ 0 h 758"/>
                    <a:gd name="T16" fmla="*/ 0 w 664"/>
                    <a:gd name="T17" fmla="*/ 0 h 758"/>
                    <a:gd name="T18" fmla="*/ 0 w 664"/>
                    <a:gd name="T19" fmla="*/ 0 h 758"/>
                    <a:gd name="T20" fmla="*/ 0 w 664"/>
                    <a:gd name="T21" fmla="*/ 0 h 758"/>
                    <a:gd name="T22" fmla="*/ 0 w 664"/>
                    <a:gd name="T23" fmla="*/ 0 h 758"/>
                    <a:gd name="T24" fmla="*/ 0 w 664"/>
                    <a:gd name="T25" fmla="*/ 0 h 758"/>
                    <a:gd name="T26" fmla="*/ 0 w 664"/>
                    <a:gd name="T27" fmla="*/ 0 h 758"/>
                    <a:gd name="T28" fmla="*/ 0 w 664"/>
                    <a:gd name="T29" fmla="*/ 0 h 758"/>
                    <a:gd name="T30" fmla="*/ 0 w 664"/>
                    <a:gd name="T31" fmla="*/ 0 h 758"/>
                    <a:gd name="T32" fmla="*/ 0 w 664"/>
                    <a:gd name="T33" fmla="*/ 0 h 758"/>
                    <a:gd name="T34" fmla="*/ 0 w 664"/>
                    <a:gd name="T35" fmla="*/ 0 h 758"/>
                    <a:gd name="T36" fmla="*/ 0 w 664"/>
                    <a:gd name="T37" fmla="*/ 0 h 758"/>
                    <a:gd name="T38" fmla="*/ 0 w 664"/>
                    <a:gd name="T39" fmla="*/ 0 h 758"/>
                    <a:gd name="T40" fmla="*/ 0 w 664"/>
                    <a:gd name="T41" fmla="*/ 0 h 758"/>
                    <a:gd name="T42" fmla="*/ 0 w 664"/>
                    <a:gd name="T43" fmla="*/ 0 h 758"/>
                    <a:gd name="T44" fmla="*/ 0 w 664"/>
                    <a:gd name="T45" fmla="*/ 0 h 758"/>
                    <a:gd name="T46" fmla="*/ 0 w 664"/>
                    <a:gd name="T47" fmla="*/ 0 h 758"/>
                    <a:gd name="T48" fmla="*/ 0 w 664"/>
                    <a:gd name="T49" fmla="*/ 0 h 758"/>
                    <a:gd name="T50" fmla="*/ 0 w 664"/>
                    <a:gd name="T51" fmla="*/ 0 h 758"/>
                    <a:gd name="T52" fmla="*/ 0 w 664"/>
                    <a:gd name="T53" fmla="*/ 0 h 758"/>
                    <a:gd name="T54" fmla="*/ 0 w 664"/>
                    <a:gd name="T55" fmla="*/ 0 h 758"/>
                    <a:gd name="T56" fmla="*/ 0 w 664"/>
                    <a:gd name="T57" fmla="*/ 0 h 758"/>
                    <a:gd name="T58" fmla="*/ 0 w 664"/>
                    <a:gd name="T59" fmla="*/ 0 h 758"/>
                    <a:gd name="T60" fmla="*/ 0 w 664"/>
                    <a:gd name="T61" fmla="*/ 0 h 758"/>
                    <a:gd name="T62" fmla="*/ 0 w 664"/>
                    <a:gd name="T63" fmla="*/ 0 h 758"/>
                    <a:gd name="T64" fmla="*/ 0 w 664"/>
                    <a:gd name="T65" fmla="*/ 0 h 758"/>
                    <a:gd name="T66" fmla="*/ 0 w 664"/>
                    <a:gd name="T67" fmla="*/ 0 h 758"/>
                    <a:gd name="T68" fmla="*/ 0 w 664"/>
                    <a:gd name="T69" fmla="*/ 0 h 758"/>
                    <a:gd name="T70" fmla="*/ 0 w 664"/>
                    <a:gd name="T71" fmla="*/ 0 h 758"/>
                    <a:gd name="T72" fmla="*/ 0 w 664"/>
                    <a:gd name="T73" fmla="*/ 0 h 758"/>
                    <a:gd name="T74" fmla="*/ 0 w 664"/>
                    <a:gd name="T75" fmla="*/ 0 h 758"/>
                    <a:gd name="T76" fmla="*/ 0 w 664"/>
                    <a:gd name="T77" fmla="*/ 0 h 758"/>
                    <a:gd name="T78" fmla="*/ 0 w 664"/>
                    <a:gd name="T79" fmla="*/ 0 h 758"/>
                    <a:gd name="T80" fmla="*/ 0 w 664"/>
                    <a:gd name="T81" fmla="*/ 0 h 758"/>
                    <a:gd name="T82" fmla="*/ 0 w 664"/>
                    <a:gd name="T83" fmla="*/ 0 h 758"/>
                    <a:gd name="T84" fmla="*/ 0 w 664"/>
                    <a:gd name="T85" fmla="*/ 0 h 758"/>
                    <a:gd name="T86" fmla="*/ 0 w 664"/>
                    <a:gd name="T87" fmla="*/ 0 h 758"/>
                    <a:gd name="T88" fmla="*/ 0 w 664"/>
                    <a:gd name="T89" fmla="*/ 0 h 758"/>
                    <a:gd name="T90" fmla="*/ 0 w 664"/>
                    <a:gd name="T91" fmla="*/ 0 h 758"/>
                    <a:gd name="T92" fmla="*/ 0 w 664"/>
                    <a:gd name="T93" fmla="*/ 0 h 758"/>
                    <a:gd name="T94" fmla="*/ 0 w 664"/>
                    <a:gd name="T95" fmla="*/ 0 h 758"/>
                    <a:gd name="T96" fmla="*/ 0 w 664"/>
                    <a:gd name="T97" fmla="*/ 0 h 758"/>
                    <a:gd name="T98" fmla="*/ 0 w 664"/>
                    <a:gd name="T99" fmla="*/ 0 h 758"/>
                    <a:gd name="T100" fmla="*/ 0 w 664"/>
                    <a:gd name="T101" fmla="*/ 0 h 758"/>
                    <a:gd name="T102" fmla="*/ 0 w 664"/>
                    <a:gd name="T103" fmla="*/ 0 h 758"/>
                    <a:gd name="T104" fmla="*/ 0 w 664"/>
                    <a:gd name="T105" fmla="*/ 0 h 758"/>
                    <a:gd name="T106" fmla="*/ 0 w 664"/>
                    <a:gd name="T107" fmla="*/ 0 h 758"/>
                    <a:gd name="T108" fmla="*/ 0 w 664"/>
                    <a:gd name="T109" fmla="*/ 0 h 7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4"/>
                    <a:gd name="T166" fmla="*/ 0 h 758"/>
                    <a:gd name="T167" fmla="*/ 664 w 664"/>
                    <a:gd name="T168" fmla="*/ 758 h 7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4" h="758">
                      <a:moveTo>
                        <a:pt x="389" y="50"/>
                      </a:moveTo>
                      <a:lnTo>
                        <a:pt x="390" y="50"/>
                      </a:lnTo>
                      <a:lnTo>
                        <a:pt x="393" y="52"/>
                      </a:lnTo>
                      <a:lnTo>
                        <a:pt x="398" y="54"/>
                      </a:lnTo>
                      <a:lnTo>
                        <a:pt x="403" y="58"/>
                      </a:lnTo>
                      <a:lnTo>
                        <a:pt x="409" y="61"/>
                      </a:lnTo>
                      <a:lnTo>
                        <a:pt x="416" y="65"/>
                      </a:lnTo>
                      <a:lnTo>
                        <a:pt x="421" y="68"/>
                      </a:lnTo>
                      <a:lnTo>
                        <a:pt x="427" y="71"/>
                      </a:lnTo>
                      <a:lnTo>
                        <a:pt x="434" y="74"/>
                      </a:lnTo>
                      <a:lnTo>
                        <a:pt x="443" y="78"/>
                      </a:lnTo>
                      <a:lnTo>
                        <a:pt x="454" y="80"/>
                      </a:lnTo>
                      <a:lnTo>
                        <a:pt x="466" y="84"/>
                      </a:lnTo>
                      <a:lnTo>
                        <a:pt x="476" y="87"/>
                      </a:lnTo>
                      <a:lnTo>
                        <a:pt x="485" y="89"/>
                      </a:lnTo>
                      <a:lnTo>
                        <a:pt x="492" y="90"/>
                      </a:lnTo>
                      <a:lnTo>
                        <a:pt x="494" y="91"/>
                      </a:lnTo>
                      <a:lnTo>
                        <a:pt x="495" y="91"/>
                      </a:lnTo>
                      <a:lnTo>
                        <a:pt x="498" y="92"/>
                      </a:lnTo>
                      <a:lnTo>
                        <a:pt x="502" y="95"/>
                      </a:lnTo>
                      <a:lnTo>
                        <a:pt x="508" y="98"/>
                      </a:lnTo>
                      <a:lnTo>
                        <a:pt x="513" y="102"/>
                      </a:lnTo>
                      <a:lnTo>
                        <a:pt x="520" y="106"/>
                      </a:lnTo>
                      <a:lnTo>
                        <a:pt x="527" y="111"/>
                      </a:lnTo>
                      <a:lnTo>
                        <a:pt x="532" y="116"/>
                      </a:lnTo>
                      <a:lnTo>
                        <a:pt x="538" y="121"/>
                      </a:lnTo>
                      <a:lnTo>
                        <a:pt x="543" y="126"/>
                      </a:lnTo>
                      <a:lnTo>
                        <a:pt x="547" y="132"/>
                      </a:lnTo>
                      <a:lnTo>
                        <a:pt x="550" y="136"/>
                      </a:lnTo>
                      <a:lnTo>
                        <a:pt x="554" y="141"/>
                      </a:lnTo>
                      <a:lnTo>
                        <a:pt x="557" y="145"/>
                      </a:lnTo>
                      <a:lnTo>
                        <a:pt x="560" y="150"/>
                      </a:lnTo>
                      <a:lnTo>
                        <a:pt x="564" y="153"/>
                      </a:lnTo>
                      <a:lnTo>
                        <a:pt x="567" y="156"/>
                      </a:lnTo>
                      <a:lnTo>
                        <a:pt x="570" y="160"/>
                      </a:lnTo>
                      <a:lnTo>
                        <a:pt x="574" y="164"/>
                      </a:lnTo>
                      <a:lnTo>
                        <a:pt x="577" y="169"/>
                      </a:lnTo>
                      <a:lnTo>
                        <a:pt x="580" y="174"/>
                      </a:lnTo>
                      <a:lnTo>
                        <a:pt x="583" y="181"/>
                      </a:lnTo>
                      <a:lnTo>
                        <a:pt x="585" y="188"/>
                      </a:lnTo>
                      <a:lnTo>
                        <a:pt x="587" y="197"/>
                      </a:lnTo>
                      <a:lnTo>
                        <a:pt x="588" y="207"/>
                      </a:lnTo>
                      <a:lnTo>
                        <a:pt x="591" y="216"/>
                      </a:lnTo>
                      <a:lnTo>
                        <a:pt x="595" y="223"/>
                      </a:lnTo>
                      <a:lnTo>
                        <a:pt x="599" y="230"/>
                      </a:lnTo>
                      <a:lnTo>
                        <a:pt x="603" y="235"/>
                      </a:lnTo>
                      <a:lnTo>
                        <a:pt x="606" y="239"/>
                      </a:lnTo>
                      <a:lnTo>
                        <a:pt x="608" y="242"/>
                      </a:lnTo>
                      <a:lnTo>
                        <a:pt x="609" y="242"/>
                      </a:lnTo>
                      <a:lnTo>
                        <a:pt x="645" y="327"/>
                      </a:lnTo>
                      <a:lnTo>
                        <a:pt x="646" y="330"/>
                      </a:lnTo>
                      <a:lnTo>
                        <a:pt x="649" y="337"/>
                      </a:lnTo>
                      <a:lnTo>
                        <a:pt x="653" y="345"/>
                      </a:lnTo>
                      <a:lnTo>
                        <a:pt x="656" y="351"/>
                      </a:lnTo>
                      <a:lnTo>
                        <a:pt x="658" y="362"/>
                      </a:lnTo>
                      <a:lnTo>
                        <a:pt x="661" y="381"/>
                      </a:lnTo>
                      <a:lnTo>
                        <a:pt x="664" y="400"/>
                      </a:lnTo>
                      <a:lnTo>
                        <a:pt x="664" y="412"/>
                      </a:lnTo>
                      <a:lnTo>
                        <a:pt x="663" y="416"/>
                      </a:lnTo>
                      <a:lnTo>
                        <a:pt x="660" y="421"/>
                      </a:lnTo>
                      <a:lnTo>
                        <a:pt x="657" y="427"/>
                      </a:lnTo>
                      <a:lnTo>
                        <a:pt x="653" y="433"/>
                      </a:lnTo>
                      <a:lnTo>
                        <a:pt x="649" y="440"/>
                      </a:lnTo>
                      <a:lnTo>
                        <a:pt x="646" y="446"/>
                      </a:lnTo>
                      <a:lnTo>
                        <a:pt x="644" y="451"/>
                      </a:lnTo>
                      <a:lnTo>
                        <a:pt x="642" y="455"/>
                      </a:lnTo>
                      <a:lnTo>
                        <a:pt x="639" y="464"/>
                      </a:lnTo>
                      <a:lnTo>
                        <a:pt x="636" y="479"/>
                      </a:lnTo>
                      <a:lnTo>
                        <a:pt x="632" y="492"/>
                      </a:lnTo>
                      <a:lnTo>
                        <a:pt x="631" y="497"/>
                      </a:lnTo>
                      <a:lnTo>
                        <a:pt x="625" y="508"/>
                      </a:lnTo>
                      <a:lnTo>
                        <a:pt x="615" y="519"/>
                      </a:lnTo>
                      <a:lnTo>
                        <a:pt x="614" y="531"/>
                      </a:lnTo>
                      <a:lnTo>
                        <a:pt x="611" y="559"/>
                      </a:lnTo>
                      <a:lnTo>
                        <a:pt x="607" y="592"/>
                      </a:lnTo>
                      <a:lnTo>
                        <a:pt x="600" y="617"/>
                      </a:lnTo>
                      <a:lnTo>
                        <a:pt x="599" y="615"/>
                      </a:lnTo>
                      <a:lnTo>
                        <a:pt x="595" y="614"/>
                      </a:lnTo>
                      <a:lnTo>
                        <a:pt x="589" y="610"/>
                      </a:lnTo>
                      <a:lnTo>
                        <a:pt x="582" y="607"/>
                      </a:lnTo>
                      <a:lnTo>
                        <a:pt x="574" y="604"/>
                      </a:lnTo>
                      <a:lnTo>
                        <a:pt x="567" y="603"/>
                      </a:lnTo>
                      <a:lnTo>
                        <a:pt x="560" y="602"/>
                      </a:lnTo>
                      <a:lnTo>
                        <a:pt x="555" y="604"/>
                      </a:lnTo>
                      <a:lnTo>
                        <a:pt x="547" y="612"/>
                      </a:lnTo>
                      <a:lnTo>
                        <a:pt x="543" y="624"/>
                      </a:lnTo>
                      <a:lnTo>
                        <a:pt x="540" y="634"/>
                      </a:lnTo>
                      <a:lnTo>
                        <a:pt x="539" y="638"/>
                      </a:lnTo>
                      <a:lnTo>
                        <a:pt x="534" y="671"/>
                      </a:lnTo>
                      <a:lnTo>
                        <a:pt x="531" y="673"/>
                      </a:lnTo>
                      <a:lnTo>
                        <a:pt x="524" y="679"/>
                      </a:lnTo>
                      <a:lnTo>
                        <a:pt x="513" y="688"/>
                      </a:lnTo>
                      <a:lnTo>
                        <a:pt x="500" y="698"/>
                      </a:lnTo>
                      <a:lnTo>
                        <a:pt x="486" y="709"/>
                      </a:lnTo>
                      <a:lnTo>
                        <a:pt x="473" y="718"/>
                      </a:lnTo>
                      <a:lnTo>
                        <a:pt x="462" y="725"/>
                      </a:lnTo>
                      <a:lnTo>
                        <a:pt x="454" y="729"/>
                      </a:lnTo>
                      <a:lnTo>
                        <a:pt x="450" y="730"/>
                      </a:lnTo>
                      <a:lnTo>
                        <a:pt x="446" y="731"/>
                      </a:lnTo>
                      <a:lnTo>
                        <a:pt x="441" y="732"/>
                      </a:lnTo>
                      <a:lnTo>
                        <a:pt x="435" y="733"/>
                      </a:lnTo>
                      <a:lnTo>
                        <a:pt x="429" y="734"/>
                      </a:lnTo>
                      <a:lnTo>
                        <a:pt x="423" y="735"/>
                      </a:lnTo>
                      <a:lnTo>
                        <a:pt x="416" y="736"/>
                      </a:lnTo>
                      <a:lnTo>
                        <a:pt x="408" y="737"/>
                      </a:lnTo>
                      <a:lnTo>
                        <a:pt x="401" y="739"/>
                      </a:lnTo>
                      <a:lnTo>
                        <a:pt x="393" y="740"/>
                      </a:lnTo>
                      <a:lnTo>
                        <a:pt x="385" y="742"/>
                      </a:lnTo>
                      <a:lnTo>
                        <a:pt x="376" y="744"/>
                      </a:lnTo>
                      <a:lnTo>
                        <a:pt x="368" y="746"/>
                      </a:lnTo>
                      <a:lnTo>
                        <a:pt x="360" y="748"/>
                      </a:lnTo>
                      <a:lnTo>
                        <a:pt x="351" y="751"/>
                      </a:lnTo>
                      <a:lnTo>
                        <a:pt x="343" y="753"/>
                      </a:lnTo>
                      <a:lnTo>
                        <a:pt x="334" y="755"/>
                      </a:lnTo>
                      <a:lnTo>
                        <a:pt x="323" y="757"/>
                      </a:lnTo>
                      <a:lnTo>
                        <a:pt x="311" y="758"/>
                      </a:lnTo>
                      <a:lnTo>
                        <a:pt x="297" y="758"/>
                      </a:lnTo>
                      <a:lnTo>
                        <a:pt x="283" y="757"/>
                      </a:lnTo>
                      <a:lnTo>
                        <a:pt x="268" y="756"/>
                      </a:lnTo>
                      <a:lnTo>
                        <a:pt x="253" y="755"/>
                      </a:lnTo>
                      <a:lnTo>
                        <a:pt x="238" y="753"/>
                      </a:lnTo>
                      <a:lnTo>
                        <a:pt x="223" y="751"/>
                      </a:lnTo>
                      <a:lnTo>
                        <a:pt x="209" y="749"/>
                      </a:lnTo>
                      <a:lnTo>
                        <a:pt x="196" y="747"/>
                      </a:lnTo>
                      <a:lnTo>
                        <a:pt x="184" y="745"/>
                      </a:lnTo>
                      <a:lnTo>
                        <a:pt x="174" y="743"/>
                      </a:lnTo>
                      <a:lnTo>
                        <a:pt x="166" y="740"/>
                      </a:lnTo>
                      <a:lnTo>
                        <a:pt x="160" y="739"/>
                      </a:lnTo>
                      <a:lnTo>
                        <a:pt x="157" y="737"/>
                      </a:lnTo>
                      <a:lnTo>
                        <a:pt x="153" y="735"/>
                      </a:lnTo>
                      <a:lnTo>
                        <a:pt x="149" y="733"/>
                      </a:lnTo>
                      <a:lnTo>
                        <a:pt x="146" y="731"/>
                      </a:lnTo>
                      <a:lnTo>
                        <a:pt x="143" y="729"/>
                      </a:lnTo>
                      <a:lnTo>
                        <a:pt x="140" y="726"/>
                      </a:lnTo>
                      <a:lnTo>
                        <a:pt x="138" y="722"/>
                      </a:lnTo>
                      <a:lnTo>
                        <a:pt x="135" y="717"/>
                      </a:lnTo>
                      <a:lnTo>
                        <a:pt x="133" y="710"/>
                      </a:lnTo>
                      <a:lnTo>
                        <a:pt x="132" y="705"/>
                      </a:lnTo>
                      <a:lnTo>
                        <a:pt x="132" y="702"/>
                      </a:lnTo>
                      <a:lnTo>
                        <a:pt x="134" y="700"/>
                      </a:lnTo>
                      <a:lnTo>
                        <a:pt x="134" y="699"/>
                      </a:lnTo>
                      <a:lnTo>
                        <a:pt x="132" y="698"/>
                      </a:lnTo>
                      <a:lnTo>
                        <a:pt x="128" y="696"/>
                      </a:lnTo>
                      <a:lnTo>
                        <a:pt x="121" y="691"/>
                      </a:lnTo>
                      <a:lnTo>
                        <a:pt x="113" y="686"/>
                      </a:lnTo>
                      <a:lnTo>
                        <a:pt x="107" y="680"/>
                      </a:lnTo>
                      <a:lnTo>
                        <a:pt x="103" y="675"/>
                      </a:lnTo>
                      <a:lnTo>
                        <a:pt x="101" y="669"/>
                      </a:lnTo>
                      <a:lnTo>
                        <a:pt x="99" y="663"/>
                      </a:lnTo>
                      <a:lnTo>
                        <a:pt x="98" y="656"/>
                      </a:lnTo>
                      <a:lnTo>
                        <a:pt x="97" y="649"/>
                      </a:lnTo>
                      <a:lnTo>
                        <a:pt x="96" y="641"/>
                      </a:lnTo>
                      <a:lnTo>
                        <a:pt x="93" y="626"/>
                      </a:lnTo>
                      <a:lnTo>
                        <a:pt x="91" y="612"/>
                      </a:lnTo>
                      <a:lnTo>
                        <a:pt x="90" y="603"/>
                      </a:lnTo>
                      <a:lnTo>
                        <a:pt x="90" y="599"/>
                      </a:lnTo>
                      <a:lnTo>
                        <a:pt x="90" y="598"/>
                      </a:lnTo>
                      <a:lnTo>
                        <a:pt x="87" y="594"/>
                      </a:lnTo>
                      <a:lnTo>
                        <a:pt x="85" y="588"/>
                      </a:lnTo>
                      <a:lnTo>
                        <a:pt x="81" y="581"/>
                      </a:lnTo>
                      <a:lnTo>
                        <a:pt x="77" y="574"/>
                      </a:lnTo>
                      <a:lnTo>
                        <a:pt x="74" y="567"/>
                      </a:lnTo>
                      <a:lnTo>
                        <a:pt x="71" y="561"/>
                      </a:lnTo>
                      <a:lnTo>
                        <a:pt x="69" y="555"/>
                      </a:lnTo>
                      <a:lnTo>
                        <a:pt x="67" y="550"/>
                      </a:lnTo>
                      <a:lnTo>
                        <a:pt x="63" y="541"/>
                      </a:lnTo>
                      <a:lnTo>
                        <a:pt x="58" y="528"/>
                      </a:lnTo>
                      <a:lnTo>
                        <a:pt x="53" y="515"/>
                      </a:lnTo>
                      <a:lnTo>
                        <a:pt x="48" y="499"/>
                      </a:lnTo>
                      <a:lnTo>
                        <a:pt x="44" y="484"/>
                      </a:lnTo>
                      <a:lnTo>
                        <a:pt x="41" y="469"/>
                      </a:lnTo>
                      <a:lnTo>
                        <a:pt x="40" y="455"/>
                      </a:lnTo>
                      <a:lnTo>
                        <a:pt x="41" y="444"/>
                      </a:lnTo>
                      <a:lnTo>
                        <a:pt x="41" y="439"/>
                      </a:lnTo>
                      <a:lnTo>
                        <a:pt x="40" y="437"/>
                      </a:lnTo>
                      <a:lnTo>
                        <a:pt x="0" y="198"/>
                      </a:lnTo>
                      <a:lnTo>
                        <a:pt x="10" y="145"/>
                      </a:lnTo>
                      <a:lnTo>
                        <a:pt x="54" y="124"/>
                      </a:lnTo>
                      <a:lnTo>
                        <a:pt x="55" y="124"/>
                      </a:lnTo>
                      <a:lnTo>
                        <a:pt x="59" y="121"/>
                      </a:lnTo>
                      <a:lnTo>
                        <a:pt x="66" y="118"/>
                      </a:lnTo>
                      <a:lnTo>
                        <a:pt x="74" y="113"/>
                      </a:lnTo>
                      <a:lnTo>
                        <a:pt x="83" y="108"/>
                      </a:lnTo>
                      <a:lnTo>
                        <a:pt x="94" y="102"/>
                      </a:lnTo>
                      <a:lnTo>
                        <a:pt x="106" y="96"/>
                      </a:lnTo>
                      <a:lnTo>
                        <a:pt x="118" y="89"/>
                      </a:lnTo>
                      <a:lnTo>
                        <a:pt x="130" y="82"/>
                      </a:lnTo>
                      <a:lnTo>
                        <a:pt x="143" y="76"/>
                      </a:lnTo>
                      <a:lnTo>
                        <a:pt x="154" y="69"/>
                      </a:lnTo>
                      <a:lnTo>
                        <a:pt x="165" y="64"/>
                      </a:lnTo>
                      <a:lnTo>
                        <a:pt x="175" y="59"/>
                      </a:lnTo>
                      <a:lnTo>
                        <a:pt x="184" y="55"/>
                      </a:lnTo>
                      <a:lnTo>
                        <a:pt x="190" y="52"/>
                      </a:lnTo>
                      <a:lnTo>
                        <a:pt x="195" y="50"/>
                      </a:lnTo>
                      <a:lnTo>
                        <a:pt x="200" y="48"/>
                      </a:lnTo>
                      <a:lnTo>
                        <a:pt x="205" y="46"/>
                      </a:lnTo>
                      <a:lnTo>
                        <a:pt x="210" y="44"/>
                      </a:lnTo>
                      <a:lnTo>
                        <a:pt x="213" y="41"/>
                      </a:lnTo>
                      <a:lnTo>
                        <a:pt x="216" y="38"/>
                      </a:lnTo>
                      <a:lnTo>
                        <a:pt x="218" y="36"/>
                      </a:lnTo>
                      <a:lnTo>
                        <a:pt x="219" y="35"/>
                      </a:lnTo>
                      <a:lnTo>
                        <a:pt x="219" y="34"/>
                      </a:lnTo>
                      <a:lnTo>
                        <a:pt x="237" y="0"/>
                      </a:lnTo>
                      <a:lnTo>
                        <a:pt x="238" y="0"/>
                      </a:lnTo>
                      <a:lnTo>
                        <a:pt x="241" y="0"/>
                      </a:lnTo>
                      <a:lnTo>
                        <a:pt x="246" y="0"/>
                      </a:lnTo>
                      <a:lnTo>
                        <a:pt x="253" y="0"/>
                      </a:lnTo>
                      <a:lnTo>
                        <a:pt x="262" y="2"/>
                      </a:lnTo>
                      <a:lnTo>
                        <a:pt x="272" y="3"/>
                      </a:lnTo>
                      <a:lnTo>
                        <a:pt x="283" y="4"/>
                      </a:lnTo>
                      <a:lnTo>
                        <a:pt x="294" y="6"/>
                      </a:lnTo>
                      <a:lnTo>
                        <a:pt x="306" y="9"/>
                      </a:lnTo>
                      <a:lnTo>
                        <a:pt x="319" y="12"/>
                      </a:lnTo>
                      <a:lnTo>
                        <a:pt x="332" y="16"/>
                      </a:lnTo>
                      <a:lnTo>
                        <a:pt x="344" y="21"/>
                      </a:lnTo>
                      <a:lnTo>
                        <a:pt x="356" y="27"/>
                      </a:lnTo>
                      <a:lnTo>
                        <a:pt x="368" y="34"/>
                      </a:lnTo>
                      <a:lnTo>
                        <a:pt x="379" y="41"/>
                      </a:lnTo>
                      <a:lnTo>
                        <a:pt x="389" y="50"/>
                      </a:lnTo>
                      <a:close/>
                    </a:path>
                  </a:pathLst>
                </a:custGeom>
                <a:solidFill>
                  <a:srgbClr val="2044FF"/>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849" name="Freeform 201"/>
                <p:cNvSpPr>
                  <a:spLocks/>
                </p:cNvSpPr>
                <p:nvPr/>
              </p:nvSpPr>
              <p:spPr bwMode="auto">
                <a:xfrm>
                  <a:off x="2730" y="1370"/>
                  <a:ext cx="66" cy="57"/>
                </a:xfrm>
                <a:custGeom>
                  <a:avLst/>
                  <a:gdLst>
                    <a:gd name="T0" fmla="*/ 0 w 256"/>
                    <a:gd name="T1" fmla="*/ 0 h 194"/>
                    <a:gd name="T2" fmla="*/ 0 w 256"/>
                    <a:gd name="T3" fmla="*/ 0 h 194"/>
                    <a:gd name="T4" fmla="*/ 0 w 256"/>
                    <a:gd name="T5" fmla="*/ 0 h 194"/>
                    <a:gd name="T6" fmla="*/ 0 w 256"/>
                    <a:gd name="T7" fmla="*/ 0 h 194"/>
                    <a:gd name="T8" fmla="*/ 0 w 256"/>
                    <a:gd name="T9" fmla="*/ 0 h 194"/>
                    <a:gd name="T10" fmla="*/ 0 w 256"/>
                    <a:gd name="T11" fmla="*/ 0 h 194"/>
                    <a:gd name="T12" fmla="*/ 0 w 256"/>
                    <a:gd name="T13" fmla="*/ 0 h 194"/>
                    <a:gd name="T14" fmla="*/ 0 w 256"/>
                    <a:gd name="T15" fmla="*/ 0 h 194"/>
                    <a:gd name="T16" fmla="*/ 0 w 256"/>
                    <a:gd name="T17" fmla="*/ 0 h 194"/>
                    <a:gd name="T18" fmla="*/ 0 w 256"/>
                    <a:gd name="T19" fmla="*/ 0 h 194"/>
                    <a:gd name="T20" fmla="*/ 0 w 256"/>
                    <a:gd name="T21" fmla="*/ 0 h 194"/>
                    <a:gd name="T22" fmla="*/ 0 w 256"/>
                    <a:gd name="T23" fmla="*/ 0 h 194"/>
                    <a:gd name="T24" fmla="*/ 0 w 256"/>
                    <a:gd name="T25" fmla="*/ 0 h 194"/>
                    <a:gd name="T26" fmla="*/ 0 w 256"/>
                    <a:gd name="T27" fmla="*/ 0 h 194"/>
                    <a:gd name="T28" fmla="*/ 0 w 256"/>
                    <a:gd name="T29" fmla="*/ 0 h 194"/>
                    <a:gd name="T30" fmla="*/ 0 w 256"/>
                    <a:gd name="T31" fmla="*/ 0 h 194"/>
                    <a:gd name="T32" fmla="*/ 0 w 256"/>
                    <a:gd name="T33" fmla="*/ 0 h 194"/>
                    <a:gd name="T34" fmla="*/ 0 w 256"/>
                    <a:gd name="T35" fmla="*/ 0 h 194"/>
                    <a:gd name="T36" fmla="*/ 0 w 256"/>
                    <a:gd name="T37" fmla="*/ 0 h 194"/>
                    <a:gd name="T38" fmla="*/ 0 w 256"/>
                    <a:gd name="T39" fmla="*/ 0 h 194"/>
                    <a:gd name="T40" fmla="*/ 0 w 256"/>
                    <a:gd name="T41" fmla="*/ 0 h 194"/>
                    <a:gd name="T42" fmla="*/ 0 w 256"/>
                    <a:gd name="T43" fmla="*/ 0 h 194"/>
                    <a:gd name="T44" fmla="*/ 0 w 256"/>
                    <a:gd name="T45" fmla="*/ 0 h 194"/>
                    <a:gd name="T46" fmla="*/ 0 w 256"/>
                    <a:gd name="T47" fmla="*/ 0 h 194"/>
                    <a:gd name="T48" fmla="*/ 0 w 256"/>
                    <a:gd name="T49" fmla="*/ 0 h 194"/>
                    <a:gd name="T50" fmla="*/ 0 w 256"/>
                    <a:gd name="T51" fmla="*/ 0 h 194"/>
                    <a:gd name="T52" fmla="*/ 0 w 256"/>
                    <a:gd name="T53" fmla="*/ 0 h 194"/>
                    <a:gd name="T54" fmla="*/ 0 w 256"/>
                    <a:gd name="T55" fmla="*/ 0 h 194"/>
                    <a:gd name="T56" fmla="*/ 0 w 256"/>
                    <a:gd name="T57" fmla="*/ 0 h 194"/>
                    <a:gd name="T58" fmla="*/ 0 w 256"/>
                    <a:gd name="T59" fmla="*/ 0 h 194"/>
                    <a:gd name="T60" fmla="*/ 0 w 256"/>
                    <a:gd name="T61" fmla="*/ 0 h 194"/>
                    <a:gd name="T62" fmla="*/ 0 w 256"/>
                    <a:gd name="T63" fmla="*/ 0 h 194"/>
                    <a:gd name="T64" fmla="*/ 0 w 256"/>
                    <a:gd name="T65" fmla="*/ 0 h 194"/>
                    <a:gd name="T66" fmla="*/ 0 w 256"/>
                    <a:gd name="T67" fmla="*/ 0 h 194"/>
                    <a:gd name="T68" fmla="*/ 0 w 256"/>
                    <a:gd name="T69" fmla="*/ 0 h 194"/>
                    <a:gd name="T70" fmla="*/ 0 w 256"/>
                    <a:gd name="T71" fmla="*/ 0 h 194"/>
                    <a:gd name="T72" fmla="*/ 0 w 256"/>
                    <a:gd name="T73" fmla="*/ 0 h 194"/>
                    <a:gd name="T74" fmla="*/ 0 w 256"/>
                    <a:gd name="T75" fmla="*/ 0 h 194"/>
                    <a:gd name="T76" fmla="*/ 0 w 256"/>
                    <a:gd name="T77" fmla="*/ 0 h 194"/>
                    <a:gd name="T78" fmla="*/ 0 w 256"/>
                    <a:gd name="T79" fmla="*/ 0 h 194"/>
                    <a:gd name="T80" fmla="*/ 0 w 256"/>
                    <a:gd name="T81" fmla="*/ 0 h 194"/>
                    <a:gd name="T82" fmla="*/ 0 w 256"/>
                    <a:gd name="T83" fmla="*/ 0 h 194"/>
                    <a:gd name="T84" fmla="*/ 0 w 256"/>
                    <a:gd name="T85" fmla="*/ 0 h 1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6"/>
                    <a:gd name="T130" fmla="*/ 0 h 194"/>
                    <a:gd name="T131" fmla="*/ 256 w 256"/>
                    <a:gd name="T132" fmla="*/ 194 h 1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6" h="194">
                      <a:moveTo>
                        <a:pt x="234" y="149"/>
                      </a:moveTo>
                      <a:lnTo>
                        <a:pt x="242" y="144"/>
                      </a:lnTo>
                      <a:lnTo>
                        <a:pt x="243" y="140"/>
                      </a:lnTo>
                      <a:lnTo>
                        <a:pt x="245" y="132"/>
                      </a:lnTo>
                      <a:lnTo>
                        <a:pt x="248" y="121"/>
                      </a:lnTo>
                      <a:lnTo>
                        <a:pt x="249" y="113"/>
                      </a:lnTo>
                      <a:lnTo>
                        <a:pt x="251" y="104"/>
                      </a:lnTo>
                      <a:lnTo>
                        <a:pt x="253" y="96"/>
                      </a:lnTo>
                      <a:lnTo>
                        <a:pt x="256" y="90"/>
                      </a:lnTo>
                      <a:lnTo>
                        <a:pt x="256" y="88"/>
                      </a:lnTo>
                      <a:lnTo>
                        <a:pt x="256" y="86"/>
                      </a:lnTo>
                      <a:lnTo>
                        <a:pt x="256" y="82"/>
                      </a:lnTo>
                      <a:lnTo>
                        <a:pt x="256" y="76"/>
                      </a:lnTo>
                      <a:lnTo>
                        <a:pt x="253" y="68"/>
                      </a:lnTo>
                      <a:lnTo>
                        <a:pt x="249" y="59"/>
                      </a:lnTo>
                      <a:lnTo>
                        <a:pt x="242" y="50"/>
                      </a:lnTo>
                      <a:lnTo>
                        <a:pt x="232" y="41"/>
                      </a:lnTo>
                      <a:lnTo>
                        <a:pt x="218" y="33"/>
                      </a:lnTo>
                      <a:lnTo>
                        <a:pt x="204" y="26"/>
                      </a:lnTo>
                      <a:lnTo>
                        <a:pt x="194" y="20"/>
                      </a:lnTo>
                      <a:lnTo>
                        <a:pt x="185" y="15"/>
                      </a:lnTo>
                      <a:lnTo>
                        <a:pt x="180" y="10"/>
                      </a:lnTo>
                      <a:lnTo>
                        <a:pt x="176" y="7"/>
                      </a:lnTo>
                      <a:lnTo>
                        <a:pt x="173" y="4"/>
                      </a:lnTo>
                      <a:lnTo>
                        <a:pt x="172" y="3"/>
                      </a:lnTo>
                      <a:lnTo>
                        <a:pt x="170" y="2"/>
                      </a:lnTo>
                      <a:lnTo>
                        <a:pt x="164" y="1"/>
                      </a:lnTo>
                      <a:lnTo>
                        <a:pt x="156" y="0"/>
                      </a:lnTo>
                      <a:lnTo>
                        <a:pt x="146" y="0"/>
                      </a:lnTo>
                      <a:lnTo>
                        <a:pt x="134" y="0"/>
                      </a:lnTo>
                      <a:lnTo>
                        <a:pt x="122" y="1"/>
                      </a:lnTo>
                      <a:lnTo>
                        <a:pt x="109" y="4"/>
                      </a:lnTo>
                      <a:lnTo>
                        <a:pt x="99" y="9"/>
                      </a:lnTo>
                      <a:lnTo>
                        <a:pt x="90" y="14"/>
                      </a:lnTo>
                      <a:lnTo>
                        <a:pt x="82" y="19"/>
                      </a:lnTo>
                      <a:lnTo>
                        <a:pt x="72" y="24"/>
                      </a:lnTo>
                      <a:lnTo>
                        <a:pt x="63" y="28"/>
                      </a:lnTo>
                      <a:lnTo>
                        <a:pt x="54" y="33"/>
                      </a:lnTo>
                      <a:lnTo>
                        <a:pt x="46" y="37"/>
                      </a:lnTo>
                      <a:lnTo>
                        <a:pt x="39" y="39"/>
                      </a:lnTo>
                      <a:lnTo>
                        <a:pt x="35" y="41"/>
                      </a:lnTo>
                      <a:lnTo>
                        <a:pt x="32" y="43"/>
                      </a:lnTo>
                      <a:lnTo>
                        <a:pt x="28" y="46"/>
                      </a:lnTo>
                      <a:lnTo>
                        <a:pt x="24" y="50"/>
                      </a:lnTo>
                      <a:lnTo>
                        <a:pt x="20" y="55"/>
                      </a:lnTo>
                      <a:lnTo>
                        <a:pt x="16" y="60"/>
                      </a:lnTo>
                      <a:lnTo>
                        <a:pt x="12" y="66"/>
                      </a:lnTo>
                      <a:lnTo>
                        <a:pt x="8" y="72"/>
                      </a:lnTo>
                      <a:lnTo>
                        <a:pt x="6" y="77"/>
                      </a:lnTo>
                      <a:lnTo>
                        <a:pt x="4" y="87"/>
                      </a:lnTo>
                      <a:lnTo>
                        <a:pt x="3" y="98"/>
                      </a:lnTo>
                      <a:lnTo>
                        <a:pt x="4" y="106"/>
                      </a:lnTo>
                      <a:lnTo>
                        <a:pt x="4" y="109"/>
                      </a:lnTo>
                      <a:lnTo>
                        <a:pt x="4" y="111"/>
                      </a:lnTo>
                      <a:lnTo>
                        <a:pt x="3" y="117"/>
                      </a:lnTo>
                      <a:lnTo>
                        <a:pt x="2" y="125"/>
                      </a:lnTo>
                      <a:lnTo>
                        <a:pt x="0" y="135"/>
                      </a:lnTo>
                      <a:lnTo>
                        <a:pt x="0" y="146"/>
                      </a:lnTo>
                      <a:lnTo>
                        <a:pt x="4" y="156"/>
                      </a:lnTo>
                      <a:lnTo>
                        <a:pt x="7" y="164"/>
                      </a:lnTo>
                      <a:lnTo>
                        <a:pt x="9" y="167"/>
                      </a:lnTo>
                      <a:lnTo>
                        <a:pt x="23" y="186"/>
                      </a:lnTo>
                      <a:lnTo>
                        <a:pt x="24" y="186"/>
                      </a:lnTo>
                      <a:lnTo>
                        <a:pt x="25" y="187"/>
                      </a:lnTo>
                      <a:lnTo>
                        <a:pt x="28" y="189"/>
                      </a:lnTo>
                      <a:lnTo>
                        <a:pt x="32" y="191"/>
                      </a:lnTo>
                      <a:lnTo>
                        <a:pt x="36" y="193"/>
                      </a:lnTo>
                      <a:lnTo>
                        <a:pt x="42" y="194"/>
                      </a:lnTo>
                      <a:lnTo>
                        <a:pt x="48" y="194"/>
                      </a:lnTo>
                      <a:lnTo>
                        <a:pt x="55" y="193"/>
                      </a:lnTo>
                      <a:lnTo>
                        <a:pt x="60" y="191"/>
                      </a:lnTo>
                      <a:lnTo>
                        <a:pt x="68" y="189"/>
                      </a:lnTo>
                      <a:lnTo>
                        <a:pt x="78" y="187"/>
                      </a:lnTo>
                      <a:lnTo>
                        <a:pt x="91" y="183"/>
                      </a:lnTo>
                      <a:lnTo>
                        <a:pt x="105" y="180"/>
                      </a:lnTo>
                      <a:lnTo>
                        <a:pt x="120" y="176"/>
                      </a:lnTo>
                      <a:lnTo>
                        <a:pt x="136" y="172"/>
                      </a:lnTo>
                      <a:lnTo>
                        <a:pt x="151" y="169"/>
                      </a:lnTo>
                      <a:lnTo>
                        <a:pt x="168" y="165"/>
                      </a:lnTo>
                      <a:lnTo>
                        <a:pt x="183" y="161"/>
                      </a:lnTo>
                      <a:lnTo>
                        <a:pt x="196" y="158"/>
                      </a:lnTo>
                      <a:lnTo>
                        <a:pt x="209" y="155"/>
                      </a:lnTo>
                      <a:lnTo>
                        <a:pt x="219" y="152"/>
                      </a:lnTo>
                      <a:lnTo>
                        <a:pt x="227" y="151"/>
                      </a:lnTo>
                      <a:lnTo>
                        <a:pt x="233" y="149"/>
                      </a:lnTo>
                      <a:lnTo>
                        <a:pt x="234" y="149"/>
                      </a:lnTo>
                      <a:close/>
                    </a:path>
                  </a:pathLst>
                </a:custGeom>
                <a:solidFill>
                  <a:srgbClr val="2044FF"/>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850" name="Freeform 202"/>
                <p:cNvSpPr>
                  <a:spLocks/>
                </p:cNvSpPr>
                <p:nvPr/>
              </p:nvSpPr>
              <p:spPr bwMode="auto">
                <a:xfrm>
                  <a:off x="2731" y="1383"/>
                  <a:ext cx="62" cy="84"/>
                </a:xfrm>
                <a:custGeom>
                  <a:avLst/>
                  <a:gdLst>
                    <a:gd name="T0" fmla="*/ 0 w 240"/>
                    <a:gd name="T1" fmla="*/ 0 h 284"/>
                    <a:gd name="T2" fmla="*/ 0 w 240"/>
                    <a:gd name="T3" fmla="*/ 0 h 284"/>
                    <a:gd name="T4" fmla="*/ 0 w 240"/>
                    <a:gd name="T5" fmla="*/ 0 h 284"/>
                    <a:gd name="T6" fmla="*/ 0 w 240"/>
                    <a:gd name="T7" fmla="*/ 0 h 284"/>
                    <a:gd name="T8" fmla="*/ 0 w 240"/>
                    <a:gd name="T9" fmla="*/ 0 h 284"/>
                    <a:gd name="T10" fmla="*/ 0 w 240"/>
                    <a:gd name="T11" fmla="*/ 0 h 284"/>
                    <a:gd name="T12" fmla="*/ 0 w 240"/>
                    <a:gd name="T13" fmla="*/ 0 h 284"/>
                    <a:gd name="T14" fmla="*/ 0 w 240"/>
                    <a:gd name="T15" fmla="*/ 0 h 284"/>
                    <a:gd name="T16" fmla="*/ 0 w 240"/>
                    <a:gd name="T17" fmla="*/ 0 h 284"/>
                    <a:gd name="T18" fmla="*/ 0 w 240"/>
                    <a:gd name="T19" fmla="*/ 0 h 284"/>
                    <a:gd name="T20" fmla="*/ 0 w 240"/>
                    <a:gd name="T21" fmla="*/ 0 h 284"/>
                    <a:gd name="T22" fmla="*/ 0 w 240"/>
                    <a:gd name="T23" fmla="*/ 0 h 284"/>
                    <a:gd name="T24" fmla="*/ 0 w 240"/>
                    <a:gd name="T25" fmla="*/ 0 h 284"/>
                    <a:gd name="T26" fmla="*/ 0 w 240"/>
                    <a:gd name="T27" fmla="*/ 0 h 284"/>
                    <a:gd name="T28" fmla="*/ 0 w 240"/>
                    <a:gd name="T29" fmla="*/ 0 h 284"/>
                    <a:gd name="T30" fmla="*/ 0 w 240"/>
                    <a:gd name="T31" fmla="*/ 0 h 284"/>
                    <a:gd name="T32" fmla="*/ 0 w 240"/>
                    <a:gd name="T33" fmla="*/ 0 h 284"/>
                    <a:gd name="T34" fmla="*/ 0 w 240"/>
                    <a:gd name="T35" fmla="*/ 0 h 284"/>
                    <a:gd name="T36" fmla="*/ 0 w 240"/>
                    <a:gd name="T37" fmla="*/ 0 h 284"/>
                    <a:gd name="T38" fmla="*/ 0 w 240"/>
                    <a:gd name="T39" fmla="*/ 0 h 284"/>
                    <a:gd name="T40" fmla="*/ 0 w 240"/>
                    <a:gd name="T41" fmla="*/ 0 h 284"/>
                    <a:gd name="T42" fmla="*/ 0 w 240"/>
                    <a:gd name="T43" fmla="*/ 0 h 284"/>
                    <a:gd name="T44" fmla="*/ 0 w 240"/>
                    <a:gd name="T45" fmla="*/ 0 h 284"/>
                    <a:gd name="T46" fmla="*/ 0 w 240"/>
                    <a:gd name="T47" fmla="*/ 0 h 284"/>
                    <a:gd name="T48" fmla="*/ 0 w 240"/>
                    <a:gd name="T49" fmla="*/ 0 h 284"/>
                    <a:gd name="T50" fmla="*/ 0 w 240"/>
                    <a:gd name="T51" fmla="*/ 0 h 284"/>
                    <a:gd name="T52" fmla="*/ 0 w 240"/>
                    <a:gd name="T53" fmla="*/ 0 h 284"/>
                    <a:gd name="T54" fmla="*/ 0 w 240"/>
                    <a:gd name="T55" fmla="*/ 0 h 284"/>
                    <a:gd name="T56" fmla="*/ 0 w 240"/>
                    <a:gd name="T57" fmla="*/ 0 h 284"/>
                    <a:gd name="T58" fmla="*/ 0 w 240"/>
                    <a:gd name="T59" fmla="*/ 0 h 284"/>
                    <a:gd name="T60" fmla="*/ 0 w 240"/>
                    <a:gd name="T61" fmla="*/ 0 h 284"/>
                    <a:gd name="T62" fmla="*/ 0 w 240"/>
                    <a:gd name="T63" fmla="*/ 0 h 284"/>
                    <a:gd name="T64" fmla="*/ 0 w 240"/>
                    <a:gd name="T65" fmla="*/ 0 h 284"/>
                    <a:gd name="T66" fmla="*/ 0 w 240"/>
                    <a:gd name="T67" fmla="*/ 0 h 284"/>
                    <a:gd name="T68" fmla="*/ 0 w 240"/>
                    <a:gd name="T69" fmla="*/ 0 h 284"/>
                    <a:gd name="T70" fmla="*/ 0 w 240"/>
                    <a:gd name="T71" fmla="*/ 0 h 284"/>
                    <a:gd name="T72" fmla="*/ 0 w 240"/>
                    <a:gd name="T73" fmla="*/ 0 h 284"/>
                    <a:gd name="T74" fmla="*/ 0 w 240"/>
                    <a:gd name="T75" fmla="*/ 0 h 284"/>
                    <a:gd name="T76" fmla="*/ 0 w 240"/>
                    <a:gd name="T77" fmla="*/ 0 h 284"/>
                    <a:gd name="T78" fmla="*/ 0 w 240"/>
                    <a:gd name="T79" fmla="*/ 0 h 284"/>
                    <a:gd name="T80" fmla="*/ 0 w 240"/>
                    <a:gd name="T81" fmla="*/ 0 h 284"/>
                    <a:gd name="T82" fmla="*/ 0 w 240"/>
                    <a:gd name="T83" fmla="*/ 0 h 284"/>
                    <a:gd name="T84" fmla="*/ 0 w 240"/>
                    <a:gd name="T85" fmla="*/ 0 h 284"/>
                    <a:gd name="T86" fmla="*/ 0 w 240"/>
                    <a:gd name="T87" fmla="*/ 0 h 284"/>
                    <a:gd name="T88" fmla="*/ 0 w 240"/>
                    <a:gd name="T89" fmla="*/ 0 h 2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0"/>
                    <a:gd name="T136" fmla="*/ 0 h 284"/>
                    <a:gd name="T137" fmla="*/ 240 w 240"/>
                    <a:gd name="T138" fmla="*/ 284 h 2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0" h="284">
                      <a:moveTo>
                        <a:pt x="223" y="22"/>
                      </a:moveTo>
                      <a:lnTo>
                        <a:pt x="225" y="24"/>
                      </a:lnTo>
                      <a:lnTo>
                        <a:pt x="229" y="30"/>
                      </a:lnTo>
                      <a:lnTo>
                        <a:pt x="233" y="40"/>
                      </a:lnTo>
                      <a:lnTo>
                        <a:pt x="234" y="55"/>
                      </a:lnTo>
                      <a:lnTo>
                        <a:pt x="234" y="73"/>
                      </a:lnTo>
                      <a:lnTo>
                        <a:pt x="235" y="89"/>
                      </a:lnTo>
                      <a:lnTo>
                        <a:pt x="235" y="100"/>
                      </a:lnTo>
                      <a:lnTo>
                        <a:pt x="235" y="105"/>
                      </a:lnTo>
                      <a:lnTo>
                        <a:pt x="236" y="111"/>
                      </a:lnTo>
                      <a:lnTo>
                        <a:pt x="238" y="125"/>
                      </a:lnTo>
                      <a:lnTo>
                        <a:pt x="239" y="141"/>
                      </a:lnTo>
                      <a:lnTo>
                        <a:pt x="240" y="151"/>
                      </a:lnTo>
                      <a:lnTo>
                        <a:pt x="239" y="156"/>
                      </a:lnTo>
                      <a:lnTo>
                        <a:pt x="237" y="165"/>
                      </a:lnTo>
                      <a:lnTo>
                        <a:pt x="234" y="176"/>
                      </a:lnTo>
                      <a:lnTo>
                        <a:pt x="231" y="189"/>
                      </a:lnTo>
                      <a:lnTo>
                        <a:pt x="227" y="202"/>
                      </a:lnTo>
                      <a:lnTo>
                        <a:pt x="223" y="214"/>
                      </a:lnTo>
                      <a:lnTo>
                        <a:pt x="219" y="224"/>
                      </a:lnTo>
                      <a:lnTo>
                        <a:pt x="216" y="231"/>
                      </a:lnTo>
                      <a:lnTo>
                        <a:pt x="213" y="236"/>
                      </a:lnTo>
                      <a:lnTo>
                        <a:pt x="209" y="242"/>
                      </a:lnTo>
                      <a:lnTo>
                        <a:pt x="207" y="248"/>
                      </a:lnTo>
                      <a:lnTo>
                        <a:pt x="204" y="255"/>
                      </a:lnTo>
                      <a:lnTo>
                        <a:pt x="201" y="260"/>
                      </a:lnTo>
                      <a:lnTo>
                        <a:pt x="199" y="264"/>
                      </a:lnTo>
                      <a:lnTo>
                        <a:pt x="197" y="267"/>
                      </a:lnTo>
                      <a:lnTo>
                        <a:pt x="197" y="268"/>
                      </a:lnTo>
                      <a:lnTo>
                        <a:pt x="196" y="268"/>
                      </a:lnTo>
                      <a:lnTo>
                        <a:pt x="193" y="270"/>
                      </a:lnTo>
                      <a:lnTo>
                        <a:pt x="190" y="272"/>
                      </a:lnTo>
                      <a:lnTo>
                        <a:pt x="186" y="275"/>
                      </a:lnTo>
                      <a:lnTo>
                        <a:pt x="181" y="278"/>
                      </a:lnTo>
                      <a:lnTo>
                        <a:pt x="176" y="281"/>
                      </a:lnTo>
                      <a:lnTo>
                        <a:pt x="171" y="283"/>
                      </a:lnTo>
                      <a:lnTo>
                        <a:pt x="166" y="284"/>
                      </a:lnTo>
                      <a:lnTo>
                        <a:pt x="162" y="284"/>
                      </a:lnTo>
                      <a:lnTo>
                        <a:pt x="157" y="284"/>
                      </a:lnTo>
                      <a:lnTo>
                        <a:pt x="151" y="284"/>
                      </a:lnTo>
                      <a:lnTo>
                        <a:pt x="146" y="284"/>
                      </a:lnTo>
                      <a:lnTo>
                        <a:pt x="140" y="283"/>
                      </a:lnTo>
                      <a:lnTo>
                        <a:pt x="134" y="283"/>
                      </a:lnTo>
                      <a:lnTo>
                        <a:pt x="128" y="282"/>
                      </a:lnTo>
                      <a:lnTo>
                        <a:pt x="123" y="282"/>
                      </a:lnTo>
                      <a:lnTo>
                        <a:pt x="118" y="280"/>
                      </a:lnTo>
                      <a:lnTo>
                        <a:pt x="113" y="279"/>
                      </a:lnTo>
                      <a:lnTo>
                        <a:pt x="107" y="277"/>
                      </a:lnTo>
                      <a:lnTo>
                        <a:pt x="101" y="274"/>
                      </a:lnTo>
                      <a:lnTo>
                        <a:pt x="95" y="271"/>
                      </a:lnTo>
                      <a:lnTo>
                        <a:pt x="89" y="268"/>
                      </a:lnTo>
                      <a:lnTo>
                        <a:pt x="82" y="264"/>
                      </a:lnTo>
                      <a:lnTo>
                        <a:pt x="75" y="260"/>
                      </a:lnTo>
                      <a:lnTo>
                        <a:pt x="68" y="255"/>
                      </a:lnTo>
                      <a:lnTo>
                        <a:pt x="62" y="251"/>
                      </a:lnTo>
                      <a:lnTo>
                        <a:pt x="58" y="246"/>
                      </a:lnTo>
                      <a:lnTo>
                        <a:pt x="53" y="241"/>
                      </a:lnTo>
                      <a:lnTo>
                        <a:pt x="50" y="236"/>
                      </a:lnTo>
                      <a:lnTo>
                        <a:pt x="47" y="232"/>
                      </a:lnTo>
                      <a:lnTo>
                        <a:pt x="45" y="228"/>
                      </a:lnTo>
                      <a:lnTo>
                        <a:pt x="43" y="225"/>
                      </a:lnTo>
                      <a:lnTo>
                        <a:pt x="39" y="219"/>
                      </a:lnTo>
                      <a:lnTo>
                        <a:pt x="36" y="213"/>
                      </a:lnTo>
                      <a:lnTo>
                        <a:pt x="34" y="208"/>
                      </a:lnTo>
                      <a:lnTo>
                        <a:pt x="34" y="207"/>
                      </a:lnTo>
                      <a:lnTo>
                        <a:pt x="28" y="188"/>
                      </a:lnTo>
                      <a:lnTo>
                        <a:pt x="25" y="188"/>
                      </a:lnTo>
                      <a:lnTo>
                        <a:pt x="22" y="188"/>
                      </a:lnTo>
                      <a:lnTo>
                        <a:pt x="19" y="187"/>
                      </a:lnTo>
                      <a:lnTo>
                        <a:pt x="15" y="184"/>
                      </a:lnTo>
                      <a:lnTo>
                        <a:pt x="11" y="180"/>
                      </a:lnTo>
                      <a:lnTo>
                        <a:pt x="8" y="174"/>
                      </a:lnTo>
                      <a:lnTo>
                        <a:pt x="5" y="165"/>
                      </a:lnTo>
                      <a:lnTo>
                        <a:pt x="2" y="145"/>
                      </a:lnTo>
                      <a:lnTo>
                        <a:pt x="0" y="129"/>
                      </a:lnTo>
                      <a:lnTo>
                        <a:pt x="2" y="118"/>
                      </a:lnTo>
                      <a:lnTo>
                        <a:pt x="7" y="112"/>
                      </a:lnTo>
                      <a:lnTo>
                        <a:pt x="11" y="111"/>
                      </a:lnTo>
                      <a:lnTo>
                        <a:pt x="14" y="111"/>
                      </a:lnTo>
                      <a:lnTo>
                        <a:pt x="17" y="111"/>
                      </a:lnTo>
                      <a:lnTo>
                        <a:pt x="20" y="111"/>
                      </a:lnTo>
                      <a:lnTo>
                        <a:pt x="22" y="112"/>
                      </a:lnTo>
                      <a:lnTo>
                        <a:pt x="25" y="114"/>
                      </a:lnTo>
                      <a:lnTo>
                        <a:pt x="26" y="116"/>
                      </a:lnTo>
                      <a:lnTo>
                        <a:pt x="28" y="120"/>
                      </a:lnTo>
                      <a:lnTo>
                        <a:pt x="29" y="126"/>
                      </a:lnTo>
                      <a:lnTo>
                        <a:pt x="30" y="129"/>
                      </a:lnTo>
                      <a:lnTo>
                        <a:pt x="30" y="130"/>
                      </a:lnTo>
                      <a:lnTo>
                        <a:pt x="31" y="132"/>
                      </a:lnTo>
                      <a:lnTo>
                        <a:pt x="33" y="136"/>
                      </a:lnTo>
                      <a:lnTo>
                        <a:pt x="36" y="138"/>
                      </a:lnTo>
                      <a:lnTo>
                        <a:pt x="40" y="132"/>
                      </a:lnTo>
                      <a:lnTo>
                        <a:pt x="42" y="126"/>
                      </a:lnTo>
                      <a:lnTo>
                        <a:pt x="44" y="119"/>
                      </a:lnTo>
                      <a:lnTo>
                        <a:pt x="47" y="111"/>
                      </a:lnTo>
                      <a:lnTo>
                        <a:pt x="50" y="102"/>
                      </a:lnTo>
                      <a:lnTo>
                        <a:pt x="53" y="94"/>
                      </a:lnTo>
                      <a:lnTo>
                        <a:pt x="56" y="88"/>
                      </a:lnTo>
                      <a:lnTo>
                        <a:pt x="59" y="82"/>
                      </a:lnTo>
                      <a:lnTo>
                        <a:pt x="61" y="79"/>
                      </a:lnTo>
                      <a:lnTo>
                        <a:pt x="62" y="71"/>
                      </a:lnTo>
                      <a:lnTo>
                        <a:pt x="60" y="59"/>
                      </a:lnTo>
                      <a:lnTo>
                        <a:pt x="57" y="47"/>
                      </a:lnTo>
                      <a:lnTo>
                        <a:pt x="57" y="39"/>
                      </a:lnTo>
                      <a:lnTo>
                        <a:pt x="63" y="30"/>
                      </a:lnTo>
                      <a:lnTo>
                        <a:pt x="69" y="21"/>
                      </a:lnTo>
                      <a:lnTo>
                        <a:pt x="75" y="15"/>
                      </a:lnTo>
                      <a:lnTo>
                        <a:pt x="82" y="9"/>
                      </a:lnTo>
                      <a:lnTo>
                        <a:pt x="88" y="5"/>
                      </a:lnTo>
                      <a:lnTo>
                        <a:pt x="94" y="2"/>
                      </a:lnTo>
                      <a:lnTo>
                        <a:pt x="101" y="1"/>
                      </a:lnTo>
                      <a:lnTo>
                        <a:pt x="107" y="0"/>
                      </a:lnTo>
                      <a:lnTo>
                        <a:pt x="113" y="0"/>
                      </a:lnTo>
                      <a:lnTo>
                        <a:pt x="119" y="1"/>
                      </a:lnTo>
                      <a:lnTo>
                        <a:pt x="125" y="1"/>
                      </a:lnTo>
                      <a:lnTo>
                        <a:pt x="131" y="2"/>
                      </a:lnTo>
                      <a:lnTo>
                        <a:pt x="136" y="3"/>
                      </a:lnTo>
                      <a:lnTo>
                        <a:pt x="140" y="5"/>
                      </a:lnTo>
                      <a:lnTo>
                        <a:pt x="145" y="8"/>
                      </a:lnTo>
                      <a:lnTo>
                        <a:pt x="149" y="12"/>
                      </a:lnTo>
                      <a:lnTo>
                        <a:pt x="153" y="14"/>
                      </a:lnTo>
                      <a:lnTo>
                        <a:pt x="158" y="17"/>
                      </a:lnTo>
                      <a:lnTo>
                        <a:pt x="163" y="18"/>
                      </a:lnTo>
                      <a:lnTo>
                        <a:pt x="168" y="18"/>
                      </a:lnTo>
                      <a:lnTo>
                        <a:pt x="174" y="18"/>
                      </a:lnTo>
                      <a:lnTo>
                        <a:pt x="181" y="18"/>
                      </a:lnTo>
                      <a:lnTo>
                        <a:pt x="188" y="17"/>
                      </a:lnTo>
                      <a:lnTo>
                        <a:pt x="195" y="17"/>
                      </a:lnTo>
                      <a:lnTo>
                        <a:pt x="201" y="16"/>
                      </a:lnTo>
                      <a:lnTo>
                        <a:pt x="206" y="16"/>
                      </a:lnTo>
                      <a:lnTo>
                        <a:pt x="210" y="15"/>
                      </a:lnTo>
                      <a:lnTo>
                        <a:pt x="214" y="15"/>
                      </a:lnTo>
                      <a:lnTo>
                        <a:pt x="216" y="16"/>
                      </a:lnTo>
                      <a:lnTo>
                        <a:pt x="218" y="17"/>
                      </a:lnTo>
                      <a:lnTo>
                        <a:pt x="220" y="19"/>
                      </a:lnTo>
                      <a:lnTo>
                        <a:pt x="223" y="22"/>
                      </a:lnTo>
                      <a:close/>
                    </a:path>
                  </a:pathLst>
                </a:custGeom>
                <a:solidFill>
                  <a:srgbClr val="2044FF"/>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grpSp>
          <p:nvGrpSpPr>
            <p:cNvPr id="10" name="Group 908"/>
            <p:cNvGrpSpPr/>
            <p:nvPr/>
          </p:nvGrpSpPr>
          <p:grpSpPr>
            <a:xfrm>
              <a:off x="707719" y="1447800"/>
              <a:ext cx="1699236" cy="1236322"/>
              <a:chOff x="710589" y="1447800"/>
              <a:chExt cx="1699236" cy="1236322"/>
            </a:xfrm>
            <a:effectLst>
              <a:outerShdw blurRad="50800" dist="38100" dir="2700000">
                <a:srgbClr val="000000">
                  <a:alpha val="43000"/>
                </a:srgbClr>
              </a:outerShdw>
            </a:effectLst>
          </p:grpSpPr>
          <p:sp>
            <p:nvSpPr>
              <p:cNvPr id="244124" name="Oval 10"/>
              <p:cNvSpPr>
                <a:spLocks noChangeArrowheads="1"/>
              </p:cNvSpPr>
              <p:nvPr/>
            </p:nvSpPr>
            <p:spPr bwMode="auto">
              <a:xfrm>
                <a:off x="866503" y="1562025"/>
                <a:ext cx="1376110" cy="989953"/>
              </a:xfrm>
              <a:prstGeom prst="ellipse">
                <a:avLst/>
              </a:prstGeom>
              <a:solidFill>
                <a:srgbClr val="E1C796"/>
              </a:solid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2" name="AutoShape 20"/>
              <p:cNvSpPr>
                <a:spLocks noChangeArrowheads="1"/>
              </p:cNvSpPr>
              <p:nvPr/>
            </p:nvSpPr>
            <p:spPr bwMode="auto">
              <a:xfrm rot="20388678">
                <a:off x="1230302" y="1485875"/>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27" name="Oval 21"/>
              <p:cNvSpPr>
                <a:spLocks noChangeArrowheads="1"/>
              </p:cNvSpPr>
              <p:nvPr/>
            </p:nvSpPr>
            <p:spPr bwMode="auto">
              <a:xfrm>
                <a:off x="1483380" y="1447800"/>
                <a:ext cx="142356" cy="116465"/>
              </a:xfrm>
              <a:prstGeom prst="ellipse">
                <a:avLst/>
              </a:prstGeom>
              <a:solidFill>
                <a:srgbClr val="A74600"/>
              </a:solidFill>
              <a:ln w="9525">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4" name="Oval 22"/>
              <p:cNvSpPr>
                <a:spLocks noChangeArrowheads="1"/>
              </p:cNvSpPr>
              <p:nvPr/>
            </p:nvSpPr>
            <p:spPr bwMode="auto">
              <a:xfrm>
                <a:off x="2005353" y="1591142"/>
                <a:ext cx="144616" cy="107506"/>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5" name="Oval 23"/>
              <p:cNvSpPr>
                <a:spLocks noChangeArrowheads="1"/>
              </p:cNvSpPr>
              <p:nvPr/>
            </p:nvSpPr>
            <p:spPr bwMode="auto">
              <a:xfrm>
                <a:off x="2267469" y="2027886"/>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6" name="Oval 24"/>
              <p:cNvSpPr>
                <a:spLocks noChangeArrowheads="1"/>
              </p:cNvSpPr>
              <p:nvPr/>
            </p:nvSpPr>
            <p:spPr bwMode="auto">
              <a:xfrm>
                <a:off x="2018910" y="2415356"/>
                <a:ext cx="144616" cy="11422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7" name="AutoShape 25"/>
              <p:cNvSpPr>
                <a:spLocks noChangeArrowheads="1"/>
              </p:cNvSpPr>
              <p:nvPr/>
            </p:nvSpPr>
            <p:spPr bwMode="auto">
              <a:xfrm rot="1477655">
                <a:off x="1781650" y="1488115"/>
                <a:ext cx="108462" cy="11198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8" name="AutoShape 26"/>
              <p:cNvSpPr>
                <a:spLocks noChangeArrowheads="1"/>
              </p:cNvSpPr>
              <p:nvPr/>
            </p:nvSpPr>
            <p:spPr bwMode="auto">
              <a:xfrm rot="19922943">
                <a:off x="2195161" y="1783757"/>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59" name="AutoShape 27"/>
              <p:cNvSpPr>
                <a:spLocks noChangeArrowheads="1"/>
              </p:cNvSpPr>
              <p:nvPr/>
            </p:nvSpPr>
            <p:spPr bwMode="auto">
              <a:xfrm rot="1499128">
                <a:off x="2201940" y="2247378"/>
                <a:ext cx="106202" cy="10526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60" name="AutoShape 28"/>
              <p:cNvSpPr>
                <a:spLocks noChangeArrowheads="1"/>
              </p:cNvSpPr>
              <p:nvPr/>
            </p:nvSpPr>
            <p:spPr bwMode="auto">
              <a:xfrm rot="20251306">
                <a:off x="1792948" y="2531821"/>
                <a:ext cx="108462" cy="10302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61" name="Oval 29"/>
              <p:cNvSpPr>
                <a:spLocks noChangeArrowheads="1"/>
              </p:cNvSpPr>
              <p:nvPr/>
            </p:nvSpPr>
            <p:spPr bwMode="auto">
              <a:xfrm>
                <a:off x="974965" y="1584423"/>
                <a:ext cx="142356" cy="109746"/>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62" name="Oval 30"/>
              <p:cNvSpPr>
                <a:spLocks noChangeArrowheads="1"/>
              </p:cNvSpPr>
              <p:nvPr/>
            </p:nvSpPr>
            <p:spPr bwMode="auto">
              <a:xfrm>
                <a:off x="710589" y="2025646"/>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63" name="AutoShape 31"/>
              <p:cNvSpPr>
                <a:spLocks noChangeArrowheads="1"/>
              </p:cNvSpPr>
              <p:nvPr/>
            </p:nvSpPr>
            <p:spPr bwMode="auto">
              <a:xfrm rot="1334422">
                <a:off x="800974" y="1785997"/>
                <a:ext cx="108462" cy="105267"/>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64" name="AutoShape 32"/>
              <p:cNvSpPr>
                <a:spLocks noChangeArrowheads="1"/>
              </p:cNvSpPr>
              <p:nvPr/>
            </p:nvSpPr>
            <p:spPr bwMode="auto">
              <a:xfrm rot="20184264">
                <a:off x="821310" y="2247378"/>
                <a:ext cx="108462" cy="109746"/>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39" name="AutoShape 33"/>
              <p:cNvSpPr>
                <a:spLocks noChangeArrowheads="1"/>
              </p:cNvSpPr>
              <p:nvPr/>
            </p:nvSpPr>
            <p:spPr bwMode="auto">
              <a:xfrm>
                <a:off x="852945" y="1553067"/>
                <a:ext cx="799906" cy="994433"/>
              </a:xfrm>
              <a:prstGeom prst="moon">
                <a:avLst>
                  <a:gd name="adj" fmla="val 50000"/>
                </a:avLst>
              </a:prstGeom>
              <a:solidFill>
                <a:srgbClr val="A74600"/>
              </a:solidFill>
              <a:ln w="9525">
                <a:solidFill>
                  <a:srgbClr val="A7460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11" name="Group 34"/>
              <p:cNvGrpSpPr>
                <a:grpSpLocks/>
              </p:cNvGrpSpPr>
              <p:nvPr/>
            </p:nvGrpSpPr>
            <p:grpSpPr bwMode="auto">
              <a:xfrm>
                <a:off x="1130879" y="1918140"/>
                <a:ext cx="779570" cy="611442"/>
                <a:chOff x="624" y="1406"/>
                <a:chExt cx="345" cy="273"/>
              </a:xfrm>
              <a:solidFill>
                <a:srgbClr val="A74600"/>
              </a:solidFill>
            </p:grpSpPr>
            <p:sp>
              <p:nvSpPr>
                <p:cNvPr id="244144" name="Freeform 35"/>
                <p:cNvSpPr>
                  <a:spLocks/>
                </p:cNvSpPr>
                <p:nvPr/>
              </p:nvSpPr>
              <p:spPr bwMode="auto">
                <a:xfrm flipH="1">
                  <a:off x="624" y="1505"/>
                  <a:ext cx="319" cy="174"/>
                </a:xfrm>
                <a:custGeom>
                  <a:avLst/>
                  <a:gdLst>
                    <a:gd name="T0" fmla="*/ 1 w 471"/>
                    <a:gd name="T1" fmla="*/ 2 h 219"/>
                    <a:gd name="T2" fmla="*/ 1 w 471"/>
                    <a:gd name="T3" fmla="*/ 2 h 219"/>
                    <a:gd name="T4" fmla="*/ 1 w 471"/>
                    <a:gd name="T5" fmla="*/ 2 h 219"/>
                    <a:gd name="T6" fmla="*/ 1 w 471"/>
                    <a:gd name="T7" fmla="*/ 2 h 219"/>
                    <a:gd name="T8" fmla="*/ 1 w 471"/>
                    <a:gd name="T9" fmla="*/ 2 h 219"/>
                    <a:gd name="T10" fmla="*/ 1 w 471"/>
                    <a:gd name="T11" fmla="*/ 2 h 219"/>
                    <a:gd name="T12" fmla="*/ 1 w 471"/>
                    <a:gd name="T13" fmla="*/ 2 h 219"/>
                    <a:gd name="T14" fmla="*/ 1 w 471"/>
                    <a:gd name="T15" fmla="*/ 2 h 219"/>
                    <a:gd name="T16" fmla="*/ 1 w 471"/>
                    <a:gd name="T17" fmla="*/ 2 h 219"/>
                    <a:gd name="T18" fmla="*/ 1 w 471"/>
                    <a:gd name="T19" fmla="*/ 2 h 219"/>
                    <a:gd name="T20" fmla="*/ 1 w 471"/>
                    <a:gd name="T21" fmla="*/ 2 h 219"/>
                    <a:gd name="T22" fmla="*/ 1 w 471"/>
                    <a:gd name="T23" fmla="*/ 2 h 219"/>
                    <a:gd name="T24" fmla="*/ 1 w 471"/>
                    <a:gd name="T25" fmla="*/ 2 h 219"/>
                    <a:gd name="T26" fmla="*/ 1 w 471"/>
                    <a:gd name="T27" fmla="*/ 2 h 219"/>
                    <a:gd name="T28" fmla="*/ 1 w 471"/>
                    <a:gd name="T29" fmla="*/ 2 h 219"/>
                    <a:gd name="T30" fmla="*/ 1 w 471"/>
                    <a:gd name="T31" fmla="*/ 1 h 219"/>
                    <a:gd name="T32" fmla="*/ 1 w 471"/>
                    <a:gd name="T33" fmla="*/ 2 h 219"/>
                    <a:gd name="T34" fmla="*/ 1 w 471"/>
                    <a:gd name="T35" fmla="*/ 2 h 219"/>
                    <a:gd name="T36" fmla="*/ 1 w 471"/>
                    <a:gd name="T37" fmla="*/ 2 h 219"/>
                    <a:gd name="T38" fmla="*/ 1 w 471"/>
                    <a:gd name="T39" fmla="*/ 2 h 219"/>
                    <a:gd name="T40" fmla="*/ 1 w 471"/>
                    <a:gd name="T41" fmla="*/ 3 h 219"/>
                    <a:gd name="T42" fmla="*/ 1 w 471"/>
                    <a:gd name="T43" fmla="*/ 3 h 219"/>
                    <a:gd name="T44" fmla="*/ 1 w 471"/>
                    <a:gd name="T45" fmla="*/ 3 h 219"/>
                    <a:gd name="T46" fmla="*/ 1 w 471"/>
                    <a:gd name="T47" fmla="*/ 3 h 219"/>
                    <a:gd name="T48" fmla="*/ 1 w 471"/>
                    <a:gd name="T49" fmla="*/ 3 h 219"/>
                    <a:gd name="T50" fmla="*/ 1 w 471"/>
                    <a:gd name="T51" fmla="*/ 3 h 219"/>
                    <a:gd name="T52" fmla="*/ 1 w 471"/>
                    <a:gd name="T53" fmla="*/ 2 h 219"/>
                    <a:gd name="T54" fmla="*/ 1 w 471"/>
                    <a:gd name="T55" fmla="*/ 2 h 219"/>
                    <a:gd name="T56" fmla="*/ 1 w 471"/>
                    <a:gd name="T57" fmla="*/ 2 h 219"/>
                    <a:gd name="T58" fmla="*/ 1 w 471"/>
                    <a:gd name="T59" fmla="*/ 2 h 219"/>
                    <a:gd name="T60" fmla="*/ 1 w 471"/>
                    <a:gd name="T61" fmla="*/ 3 h 219"/>
                    <a:gd name="T62" fmla="*/ 1 w 471"/>
                    <a:gd name="T63" fmla="*/ 4 h 219"/>
                    <a:gd name="T64" fmla="*/ 1 w 471"/>
                    <a:gd name="T65" fmla="*/ 4 h 219"/>
                    <a:gd name="T66" fmla="*/ 1 w 471"/>
                    <a:gd name="T67" fmla="*/ 3 h 219"/>
                    <a:gd name="T68" fmla="*/ 1 w 471"/>
                    <a:gd name="T69" fmla="*/ 2 h 219"/>
                    <a:gd name="T70" fmla="*/ 1 w 471"/>
                    <a:gd name="T71" fmla="*/ 2 h 219"/>
                    <a:gd name="T72" fmla="*/ 1 w 471"/>
                    <a:gd name="T73" fmla="*/ 2 h 219"/>
                    <a:gd name="T74" fmla="*/ 1 w 471"/>
                    <a:gd name="T75" fmla="*/ 3 h 219"/>
                    <a:gd name="T76" fmla="*/ 1 w 471"/>
                    <a:gd name="T77" fmla="*/ 4 h 219"/>
                    <a:gd name="T78" fmla="*/ 1 w 471"/>
                    <a:gd name="T79" fmla="*/ 4 h 219"/>
                    <a:gd name="T80" fmla="*/ 1 w 471"/>
                    <a:gd name="T81" fmla="*/ 4 h 219"/>
                    <a:gd name="T82" fmla="*/ 1 w 471"/>
                    <a:gd name="T83" fmla="*/ 4 h 219"/>
                    <a:gd name="T84" fmla="*/ 1 w 471"/>
                    <a:gd name="T85" fmla="*/ 3 h 219"/>
                    <a:gd name="T86" fmla="*/ 1 w 471"/>
                    <a:gd name="T87" fmla="*/ 2 h 219"/>
                    <a:gd name="T88" fmla="*/ 1 w 471"/>
                    <a:gd name="T89" fmla="*/ 2 h 219"/>
                    <a:gd name="T90" fmla="*/ 1 w 471"/>
                    <a:gd name="T91" fmla="*/ 2 h 219"/>
                    <a:gd name="T92" fmla="*/ 1 w 471"/>
                    <a:gd name="T93" fmla="*/ 2 h 219"/>
                    <a:gd name="T94" fmla="*/ 1 w 471"/>
                    <a:gd name="T95" fmla="*/ 3 h 219"/>
                    <a:gd name="T96" fmla="*/ 1 w 471"/>
                    <a:gd name="T97" fmla="*/ 3 h 219"/>
                    <a:gd name="T98" fmla="*/ 1 w 471"/>
                    <a:gd name="T99" fmla="*/ 4 h 219"/>
                    <a:gd name="T100" fmla="*/ 1 w 471"/>
                    <a:gd name="T101" fmla="*/ 5 h 219"/>
                    <a:gd name="T102" fmla="*/ 1 w 471"/>
                    <a:gd name="T103" fmla="*/ 5 h 219"/>
                    <a:gd name="T104" fmla="*/ 1 w 471"/>
                    <a:gd name="T105" fmla="*/ 5 h 219"/>
                    <a:gd name="T106" fmla="*/ 1 w 471"/>
                    <a:gd name="T107" fmla="*/ 5 h 219"/>
                    <a:gd name="T108" fmla="*/ 1 w 471"/>
                    <a:gd name="T109" fmla="*/ 5 h 219"/>
                    <a:gd name="T110" fmla="*/ 1 w 471"/>
                    <a:gd name="T111" fmla="*/ 5 h 219"/>
                    <a:gd name="T112" fmla="*/ 1 w 471"/>
                    <a:gd name="T113" fmla="*/ 5 h 219"/>
                    <a:gd name="T114" fmla="*/ 1 w 471"/>
                    <a:gd name="T115" fmla="*/ 5 h 219"/>
                    <a:gd name="T116" fmla="*/ 1 w 471"/>
                    <a:gd name="T117" fmla="*/ 4 h 219"/>
                    <a:gd name="T118" fmla="*/ 1 w 471"/>
                    <a:gd name="T119" fmla="*/ 2 h 219"/>
                    <a:gd name="T120" fmla="*/ 1 w 471"/>
                    <a:gd name="T121" fmla="*/ 2 h 2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1"/>
                    <a:gd name="T184" fmla="*/ 0 h 219"/>
                    <a:gd name="T185" fmla="*/ 471 w 471"/>
                    <a:gd name="T186" fmla="*/ 219 h 2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1" h="219">
                      <a:moveTo>
                        <a:pt x="85" y="6"/>
                      </a:moveTo>
                      <a:lnTo>
                        <a:pt x="86" y="5"/>
                      </a:lnTo>
                      <a:lnTo>
                        <a:pt x="87" y="6"/>
                      </a:lnTo>
                      <a:lnTo>
                        <a:pt x="89" y="6"/>
                      </a:lnTo>
                      <a:lnTo>
                        <a:pt x="90" y="7"/>
                      </a:lnTo>
                      <a:lnTo>
                        <a:pt x="92" y="8"/>
                      </a:lnTo>
                      <a:lnTo>
                        <a:pt x="94" y="10"/>
                      </a:lnTo>
                      <a:lnTo>
                        <a:pt x="97" y="11"/>
                      </a:lnTo>
                      <a:lnTo>
                        <a:pt x="100" y="12"/>
                      </a:lnTo>
                      <a:lnTo>
                        <a:pt x="103" y="14"/>
                      </a:lnTo>
                      <a:lnTo>
                        <a:pt x="106" y="15"/>
                      </a:lnTo>
                      <a:lnTo>
                        <a:pt x="110" y="17"/>
                      </a:lnTo>
                      <a:lnTo>
                        <a:pt x="114" y="18"/>
                      </a:lnTo>
                      <a:lnTo>
                        <a:pt x="118" y="19"/>
                      </a:lnTo>
                      <a:lnTo>
                        <a:pt x="123" y="19"/>
                      </a:lnTo>
                      <a:lnTo>
                        <a:pt x="128" y="19"/>
                      </a:lnTo>
                      <a:lnTo>
                        <a:pt x="133" y="19"/>
                      </a:lnTo>
                      <a:lnTo>
                        <a:pt x="133" y="20"/>
                      </a:lnTo>
                      <a:lnTo>
                        <a:pt x="133" y="21"/>
                      </a:lnTo>
                      <a:lnTo>
                        <a:pt x="133" y="23"/>
                      </a:lnTo>
                      <a:lnTo>
                        <a:pt x="133" y="24"/>
                      </a:lnTo>
                      <a:lnTo>
                        <a:pt x="133" y="26"/>
                      </a:lnTo>
                      <a:lnTo>
                        <a:pt x="134" y="28"/>
                      </a:lnTo>
                      <a:lnTo>
                        <a:pt x="135" y="29"/>
                      </a:lnTo>
                      <a:lnTo>
                        <a:pt x="137" y="31"/>
                      </a:lnTo>
                      <a:lnTo>
                        <a:pt x="139" y="32"/>
                      </a:lnTo>
                      <a:lnTo>
                        <a:pt x="142" y="32"/>
                      </a:lnTo>
                      <a:lnTo>
                        <a:pt x="145" y="32"/>
                      </a:lnTo>
                      <a:lnTo>
                        <a:pt x="150" y="32"/>
                      </a:lnTo>
                      <a:lnTo>
                        <a:pt x="155" y="31"/>
                      </a:lnTo>
                      <a:lnTo>
                        <a:pt x="162" y="29"/>
                      </a:lnTo>
                      <a:lnTo>
                        <a:pt x="169" y="26"/>
                      </a:lnTo>
                      <a:lnTo>
                        <a:pt x="173" y="24"/>
                      </a:lnTo>
                      <a:lnTo>
                        <a:pt x="177" y="23"/>
                      </a:lnTo>
                      <a:lnTo>
                        <a:pt x="181" y="21"/>
                      </a:lnTo>
                      <a:lnTo>
                        <a:pt x="185" y="20"/>
                      </a:lnTo>
                      <a:lnTo>
                        <a:pt x="189" y="18"/>
                      </a:lnTo>
                      <a:lnTo>
                        <a:pt x="193" y="17"/>
                      </a:lnTo>
                      <a:lnTo>
                        <a:pt x="197" y="15"/>
                      </a:lnTo>
                      <a:lnTo>
                        <a:pt x="202" y="13"/>
                      </a:lnTo>
                      <a:lnTo>
                        <a:pt x="206" y="12"/>
                      </a:lnTo>
                      <a:lnTo>
                        <a:pt x="211" y="11"/>
                      </a:lnTo>
                      <a:lnTo>
                        <a:pt x="215" y="10"/>
                      </a:lnTo>
                      <a:lnTo>
                        <a:pt x="220" y="8"/>
                      </a:lnTo>
                      <a:lnTo>
                        <a:pt x="225" y="7"/>
                      </a:lnTo>
                      <a:lnTo>
                        <a:pt x="231" y="6"/>
                      </a:lnTo>
                      <a:lnTo>
                        <a:pt x="236" y="5"/>
                      </a:lnTo>
                      <a:lnTo>
                        <a:pt x="242" y="4"/>
                      </a:lnTo>
                      <a:lnTo>
                        <a:pt x="248" y="4"/>
                      </a:lnTo>
                      <a:lnTo>
                        <a:pt x="255" y="3"/>
                      </a:lnTo>
                      <a:lnTo>
                        <a:pt x="261" y="3"/>
                      </a:lnTo>
                      <a:lnTo>
                        <a:pt x="268" y="2"/>
                      </a:lnTo>
                      <a:lnTo>
                        <a:pt x="275" y="2"/>
                      </a:lnTo>
                      <a:lnTo>
                        <a:pt x="283" y="2"/>
                      </a:lnTo>
                      <a:lnTo>
                        <a:pt x="291" y="3"/>
                      </a:lnTo>
                      <a:lnTo>
                        <a:pt x="299" y="3"/>
                      </a:lnTo>
                      <a:lnTo>
                        <a:pt x="308" y="4"/>
                      </a:lnTo>
                      <a:lnTo>
                        <a:pt x="317" y="5"/>
                      </a:lnTo>
                      <a:lnTo>
                        <a:pt x="327" y="6"/>
                      </a:lnTo>
                      <a:lnTo>
                        <a:pt x="337" y="7"/>
                      </a:lnTo>
                      <a:lnTo>
                        <a:pt x="348" y="9"/>
                      </a:lnTo>
                      <a:lnTo>
                        <a:pt x="359" y="10"/>
                      </a:lnTo>
                      <a:lnTo>
                        <a:pt x="371" y="12"/>
                      </a:lnTo>
                      <a:lnTo>
                        <a:pt x="383" y="15"/>
                      </a:lnTo>
                      <a:lnTo>
                        <a:pt x="386" y="15"/>
                      </a:lnTo>
                      <a:lnTo>
                        <a:pt x="390" y="15"/>
                      </a:lnTo>
                      <a:lnTo>
                        <a:pt x="395" y="15"/>
                      </a:lnTo>
                      <a:lnTo>
                        <a:pt x="401" y="15"/>
                      </a:lnTo>
                      <a:lnTo>
                        <a:pt x="407" y="14"/>
                      </a:lnTo>
                      <a:lnTo>
                        <a:pt x="413" y="13"/>
                      </a:lnTo>
                      <a:lnTo>
                        <a:pt x="420" y="12"/>
                      </a:lnTo>
                      <a:lnTo>
                        <a:pt x="427" y="11"/>
                      </a:lnTo>
                      <a:lnTo>
                        <a:pt x="434" y="10"/>
                      </a:lnTo>
                      <a:lnTo>
                        <a:pt x="441" y="8"/>
                      </a:lnTo>
                      <a:lnTo>
                        <a:pt x="447" y="7"/>
                      </a:lnTo>
                      <a:lnTo>
                        <a:pt x="453" y="5"/>
                      </a:lnTo>
                      <a:lnTo>
                        <a:pt x="459" y="4"/>
                      </a:lnTo>
                      <a:lnTo>
                        <a:pt x="464" y="2"/>
                      </a:lnTo>
                      <a:lnTo>
                        <a:pt x="468" y="1"/>
                      </a:lnTo>
                      <a:lnTo>
                        <a:pt x="471" y="0"/>
                      </a:lnTo>
                      <a:lnTo>
                        <a:pt x="470" y="0"/>
                      </a:lnTo>
                      <a:lnTo>
                        <a:pt x="469" y="1"/>
                      </a:lnTo>
                      <a:lnTo>
                        <a:pt x="468" y="4"/>
                      </a:lnTo>
                      <a:lnTo>
                        <a:pt x="466" y="6"/>
                      </a:lnTo>
                      <a:lnTo>
                        <a:pt x="463" y="10"/>
                      </a:lnTo>
                      <a:lnTo>
                        <a:pt x="461" y="14"/>
                      </a:lnTo>
                      <a:lnTo>
                        <a:pt x="457" y="18"/>
                      </a:lnTo>
                      <a:lnTo>
                        <a:pt x="453" y="24"/>
                      </a:lnTo>
                      <a:lnTo>
                        <a:pt x="449" y="29"/>
                      </a:lnTo>
                      <a:lnTo>
                        <a:pt x="444" y="35"/>
                      </a:lnTo>
                      <a:lnTo>
                        <a:pt x="438" y="42"/>
                      </a:lnTo>
                      <a:lnTo>
                        <a:pt x="433" y="48"/>
                      </a:lnTo>
                      <a:lnTo>
                        <a:pt x="427" y="55"/>
                      </a:lnTo>
                      <a:lnTo>
                        <a:pt x="421" y="62"/>
                      </a:lnTo>
                      <a:lnTo>
                        <a:pt x="414" y="70"/>
                      </a:lnTo>
                      <a:lnTo>
                        <a:pt x="407" y="77"/>
                      </a:lnTo>
                      <a:lnTo>
                        <a:pt x="400" y="84"/>
                      </a:lnTo>
                      <a:lnTo>
                        <a:pt x="392" y="92"/>
                      </a:lnTo>
                      <a:lnTo>
                        <a:pt x="385" y="99"/>
                      </a:lnTo>
                      <a:lnTo>
                        <a:pt x="377" y="106"/>
                      </a:lnTo>
                      <a:lnTo>
                        <a:pt x="369" y="113"/>
                      </a:lnTo>
                      <a:lnTo>
                        <a:pt x="361" y="119"/>
                      </a:lnTo>
                      <a:lnTo>
                        <a:pt x="353" y="126"/>
                      </a:lnTo>
                      <a:lnTo>
                        <a:pt x="344" y="132"/>
                      </a:lnTo>
                      <a:lnTo>
                        <a:pt x="336" y="138"/>
                      </a:lnTo>
                      <a:lnTo>
                        <a:pt x="327" y="143"/>
                      </a:lnTo>
                      <a:lnTo>
                        <a:pt x="319" y="148"/>
                      </a:lnTo>
                      <a:lnTo>
                        <a:pt x="310" y="152"/>
                      </a:lnTo>
                      <a:lnTo>
                        <a:pt x="301" y="155"/>
                      </a:lnTo>
                      <a:lnTo>
                        <a:pt x="293" y="158"/>
                      </a:lnTo>
                      <a:lnTo>
                        <a:pt x="284" y="161"/>
                      </a:lnTo>
                      <a:lnTo>
                        <a:pt x="276" y="162"/>
                      </a:lnTo>
                      <a:lnTo>
                        <a:pt x="278" y="160"/>
                      </a:lnTo>
                      <a:lnTo>
                        <a:pt x="280" y="158"/>
                      </a:lnTo>
                      <a:lnTo>
                        <a:pt x="281" y="156"/>
                      </a:lnTo>
                      <a:lnTo>
                        <a:pt x="282" y="154"/>
                      </a:lnTo>
                      <a:lnTo>
                        <a:pt x="282" y="152"/>
                      </a:lnTo>
                      <a:lnTo>
                        <a:pt x="281" y="150"/>
                      </a:lnTo>
                      <a:lnTo>
                        <a:pt x="278" y="149"/>
                      </a:lnTo>
                      <a:lnTo>
                        <a:pt x="275" y="148"/>
                      </a:lnTo>
                      <a:lnTo>
                        <a:pt x="277" y="147"/>
                      </a:lnTo>
                      <a:lnTo>
                        <a:pt x="278" y="145"/>
                      </a:lnTo>
                      <a:lnTo>
                        <a:pt x="280" y="143"/>
                      </a:lnTo>
                      <a:lnTo>
                        <a:pt x="281" y="141"/>
                      </a:lnTo>
                      <a:lnTo>
                        <a:pt x="280" y="138"/>
                      </a:lnTo>
                      <a:lnTo>
                        <a:pt x="278" y="135"/>
                      </a:lnTo>
                      <a:lnTo>
                        <a:pt x="275" y="133"/>
                      </a:lnTo>
                      <a:lnTo>
                        <a:pt x="276" y="133"/>
                      </a:lnTo>
                      <a:lnTo>
                        <a:pt x="278" y="132"/>
                      </a:lnTo>
                      <a:lnTo>
                        <a:pt x="280" y="131"/>
                      </a:lnTo>
                      <a:lnTo>
                        <a:pt x="281" y="129"/>
                      </a:lnTo>
                      <a:lnTo>
                        <a:pt x="282" y="126"/>
                      </a:lnTo>
                      <a:lnTo>
                        <a:pt x="281" y="124"/>
                      </a:lnTo>
                      <a:lnTo>
                        <a:pt x="279" y="121"/>
                      </a:lnTo>
                      <a:lnTo>
                        <a:pt x="275" y="119"/>
                      </a:lnTo>
                      <a:lnTo>
                        <a:pt x="278" y="119"/>
                      </a:lnTo>
                      <a:lnTo>
                        <a:pt x="280" y="118"/>
                      </a:lnTo>
                      <a:lnTo>
                        <a:pt x="282" y="115"/>
                      </a:lnTo>
                      <a:lnTo>
                        <a:pt x="283" y="113"/>
                      </a:lnTo>
                      <a:lnTo>
                        <a:pt x="282" y="111"/>
                      </a:lnTo>
                      <a:lnTo>
                        <a:pt x="281" y="108"/>
                      </a:lnTo>
                      <a:lnTo>
                        <a:pt x="277" y="107"/>
                      </a:lnTo>
                      <a:lnTo>
                        <a:pt x="272" y="106"/>
                      </a:lnTo>
                      <a:lnTo>
                        <a:pt x="247" y="107"/>
                      </a:lnTo>
                      <a:lnTo>
                        <a:pt x="247" y="108"/>
                      </a:lnTo>
                      <a:lnTo>
                        <a:pt x="247" y="110"/>
                      </a:lnTo>
                      <a:lnTo>
                        <a:pt x="247" y="113"/>
                      </a:lnTo>
                      <a:lnTo>
                        <a:pt x="248" y="118"/>
                      </a:lnTo>
                      <a:lnTo>
                        <a:pt x="248" y="123"/>
                      </a:lnTo>
                      <a:lnTo>
                        <a:pt x="247" y="129"/>
                      </a:lnTo>
                      <a:lnTo>
                        <a:pt x="246" y="135"/>
                      </a:lnTo>
                      <a:lnTo>
                        <a:pt x="245" y="142"/>
                      </a:lnTo>
                      <a:lnTo>
                        <a:pt x="243" y="148"/>
                      </a:lnTo>
                      <a:lnTo>
                        <a:pt x="240" y="154"/>
                      </a:lnTo>
                      <a:lnTo>
                        <a:pt x="236" y="159"/>
                      </a:lnTo>
                      <a:lnTo>
                        <a:pt x="230" y="164"/>
                      </a:lnTo>
                      <a:lnTo>
                        <a:pt x="224" y="167"/>
                      </a:lnTo>
                      <a:lnTo>
                        <a:pt x="216" y="169"/>
                      </a:lnTo>
                      <a:lnTo>
                        <a:pt x="206" y="170"/>
                      </a:lnTo>
                      <a:lnTo>
                        <a:pt x="195" y="169"/>
                      </a:lnTo>
                      <a:lnTo>
                        <a:pt x="183" y="167"/>
                      </a:lnTo>
                      <a:lnTo>
                        <a:pt x="172" y="165"/>
                      </a:lnTo>
                      <a:lnTo>
                        <a:pt x="163" y="162"/>
                      </a:lnTo>
                      <a:lnTo>
                        <a:pt x="154" y="158"/>
                      </a:lnTo>
                      <a:lnTo>
                        <a:pt x="146" y="154"/>
                      </a:lnTo>
                      <a:lnTo>
                        <a:pt x="139" y="150"/>
                      </a:lnTo>
                      <a:lnTo>
                        <a:pt x="134" y="145"/>
                      </a:lnTo>
                      <a:lnTo>
                        <a:pt x="129" y="140"/>
                      </a:lnTo>
                      <a:lnTo>
                        <a:pt x="126" y="134"/>
                      </a:lnTo>
                      <a:lnTo>
                        <a:pt x="124" y="128"/>
                      </a:lnTo>
                      <a:lnTo>
                        <a:pt x="123" y="122"/>
                      </a:lnTo>
                      <a:lnTo>
                        <a:pt x="124" y="115"/>
                      </a:lnTo>
                      <a:lnTo>
                        <a:pt x="125" y="107"/>
                      </a:lnTo>
                      <a:lnTo>
                        <a:pt x="128" y="100"/>
                      </a:lnTo>
                      <a:lnTo>
                        <a:pt x="132" y="92"/>
                      </a:lnTo>
                      <a:lnTo>
                        <a:pt x="138" y="83"/>
                      </a:lnTo>
                      <a:lnTo>
                        <a:pt x="137" y="83"/>
                      </a:lnTo>
                      <a:lnTo>
                        <a:pt x="136" y="85"/>
                      </a:lnTo>
                      <a:lnTo>
                        <a:pt x="133" y="87"/>
                      </a:lnTo>
                      <a:lnTo>
                        <a:pt x="130" y="89"/>
                      </a:lnTo>
                      <a:lnTo>
                        <a:pt x="127" y="93"/>
                      </a:lnTo>
                      <a:lnTo>
                        <a:pt x="124" y="97"/>
                      </a:lnTo>
                      <a:lnTo>
                        <a:pt x="120" y="102"/>
                      </a:lnTo>
                      <a:lnTo>
                        <a:pt x="118" y="107"/>
                      </a:lnTo>
                      <a:lnTo>
                        <a:pt x="115" y="113"/>
                      </a:lnTo>
                      <a:lnTo>
                        <a:pt x="114" y="119"/>
                      </a:lnTo>
                      <a:lnTo>
                        <a:pt x="113" y="125"/>
                      </a:lnTo>
                      <a:lnTo>
                        <a:pt x="114" y="131"/>
                      </a:lnTo>
                      <a:lnTo>
                        <a:pt x="116" y="138"/>
                      </a:lnTo>
                      <a:lnTo>
                        <a:pt x="120" y="145"/>
                      </a:lnTo>
                      <a:lnTo>
                        <a:pt x="126" y="152"/>
                      </a:lnTo>
                      <a:lnTo>
                        <a:pt x="134" y="159"/>
                      </a:lnTo>
                      <a:lnTo>
                        <a:pt x="142" y="164"/>
                      </a:lnTo>
                      <a:lnTo>
                        <a:pt x="150" y="168"/>
                      </a:lnTo>
                      <a:lnTo>
                        <a:pt x="158" y="172"/>
                      </a:lnTo>
                      <a:lnTo>
                        <a:pt x="167" y="175"/>
                      </a:lnTo>
                      <a:lnTo>
                        <a:pt x="176" y="178"/>
                      </a:lnTo>
                      <a:lnTo>
                        <a:pt x="186" y="180"/>
                      </a:lnTo>
                      <a:lnTo>
                        <a:pt x="195" y="181"/>
                      </a:lnTo>
                      <a:lnTo>
                        <a:pt x="204" y="182"/>
                      </a:lnTo>
                      <a:lnTo>
                        <a:pt x="213" y="183"/>
                      </a:lnTo>
                      <a:lnTo>
                        <a:pt x="222" y="183"/>
                      </a:lnTo>
                      <a:lnTo>
                        <a:pt x="231" y="183"/>
                      </a:lnTo>
                      <a:lnTo>
                        <a:pt x="239" y="182"/>
                      </a:lnTo>
                      <a:lnTo>
                        <a:pt x="247" y="182"/>
                      </a:lnTo>
                      <a:lnTo>
                        <a:pt x="254" y="181"/>
                      </a:lnTo>
                      <a:lnTo>
                        <a:pt x="260" y="180"/>
                      </a:lnTo>
                      <a:lnTo>
                        <a:pt x="266" y="179"/>
                      </a:lnTo>
                      <a:lnTo>
                        <a:pt x="282" y="174"/>
                      </a:lnTo>
                      <a:lnTo>
                        <a:pt x="295" y="169"/>
                      </a:lnTo>
                      <a:lnTo>
                        <a:pt x="308" y="165"/>
                      </a:lnTo>
                      <a:lnTo>
                        <a:pt x="320" y="159"/>
                      </a:lnTo>
                      <a:lnTo>
                        <a:pt x="331" y="154"/>
                      </a:lnTo>
                      <a:lnTo>
                        <a:pt x="341" y="148"/>
                      </a:lnTo>
                      <a:lnTo>
                        <a:pt x="350" y="141"/>
                      </a:lnTo>
                      <a:lnTo>
                        <a:pt x="359" y="134"/>
                      </a:lnTo>
                      <a:lnTo>
                        <a:pt x="368" y="127"/>
                      </a:lnTo>
                      <a:lnTo>
                        <a:pt x="377" y="119"/>
                      </a:lnTo>
                      <a:lnTo>
                        <a:pt x="385" y="110"/>
                      </a:lnTo>
                      <a:lnTo>
                        <a:pt x="394" y="101"/>
                      </a:lnTo>
                      <a:lnTo>
                        <a:pt x="403" y="92"/>
                      </a:lnTo>
                      <a:lnTo>
                        <a:pt x="413" y="81"/>
                      </a:lnTo>
                      <a:lnTo>
                        <a:pt x="423" y="70"/>
                      </a:lnTo>
                      <a:lnTo>
                        <a:pt x="434" y="58"/>
                      </a:lnTo>
                      <a:lnTo>
                        <a:pt x="434" y="59"/>
                      </a:lnTo>
                      <a:lnTo>
                        <a:pt x="434" y="60"/>
                      </a:lnTo>
                      <a:lnTo>
                        <a:pt x="433" y="63"/>
                      </a:lnTo>
                      <a:lnTo>
                        <a:pt x="432" y="67"/>
                      </a:lnTo>
                      <a:lnTo>
                        <a:pt x="430" y="71"/>
                      </a:lnTo>
                      <a:lnTo>
                        <a:pt x="429" y="76"/>
                      </a:lnTo>
                      <a:lnTo>
                        <a:pt x="427" y="81"/>
                      </a:lnTo>
                      <a:lnTo>
                        <a:pt x="424" y="87"/>
                      </a:lnTo>
                      <a:lnTo>
                        <a:pt x="421" y="94"/>
                      </a:lnTo>
                      <a:lnTo>
                        <a:pt x="418" y="101"/>
                      </a:lnTo>
                      <a:lnTo>
                        <a:pt x="414" y="107"/>
                      </a:lnTo>
                      <a:lnTo>
                        <a:pt x="410" y="114"/>
                      </a:lnTo>
                      <a:lnTo>
                        <a:pt x="406" y="121"/>
                      </a:lnTo>
                      <a:lnTo>
                        <a:pt x="401" y="128"/>
                      </a:lnTo>
                      <a:lnTo>
                        <a:pt x="395" y="134"/>
                      </a:lnTo>
                      <a:lnTo>
                        <a:pt x="390" y="141"/>
                      </a:lnTo>
                      <a:lnTo>
                        <a:pt x="384" y="147"/>
                      </a:lnTo>
                      <a:lnTo>
                        <a:pt x="378" y="153"/>
                      </a:lnTo>
                      <a:lnTo>
                        <a:pt x="371" y="159"/>
                      </a:lnTo>
                      <a:lnTo>
                        <a:pt x="365" y="166"/>
                      </a:lnTo>
                      <a:lnTo>
                        <a:pt x="358" y="172"/>
                      </a:lnTo>
                      <a:lnTo>
                        <a:pt x="351" y="179"/>
                      </a:lnTo>
                      <a:lnTo>
                        <a:pt x="343" y="185"/>
                      </a:lnTo>
                      <a:lnTo>
                        <a:pt x="335" y="191"/>
                      </a:lnTo>
                      <a:lnTo>
                        <a:pt x="327" y="197"/>
                      </a:lnTo>
                      <a:lnTo>
                        <a:pt x="318" y="202"/>
                      </a:lnTo>
                      <a:lnTo>
                        <a:pt x="308" y="207"/>
                      </a:lnTo>
                      <a:lnTo>
                        <a:pt x="298" y="211"/>
                      </a:lnTo>
                      <a:lnTo>
                        <a:pt x="288" y="214"/>
                      </a:lnTo>
                      <a:lnTo>
                        <a:pt x="276" y="216"/>
                      </a:lnTo>
                      <a:lnTo>
                        <a:pt x="264" y="218"/>
                      </a:lnTo>
                      <a:lnTo>
                        <a:pt x="252" y="218"/>
                      </a:lnTo>
                      <a:lnTo>
                        <a:pt x="242" y="218"/>
                      </a:lnTo>
                      <a:lnTo>
                        <a:pt x="233" y="218"/>
                      </a:lnTo>
                      <a:lnTo>
                        <a:pt x="224" y="218"/>
                      </a:lnTo>
                      <a:lnTo>
                        <a:pt x="215" y="219"/>
                      </a:lnTo>
                      <a:lnTo>
                        <a:pt x="207" y="219"/>
                      </a:lnTo>
                      <a:lnTo>
                        <a:pt x="198" y="219"/>
                      </a:lnTo>
                      <a:lnTo>
                        <a:pt x="191" y="219"/>
                      </a:lnTo>
                      <a:lnTo>
                        <a:pt x="183" y="219"/>
                      </a:lnTo>
                      <a:lnTo>
                        <a:pt x="176" y="219"/>
                      </a:lnTo>
                      <a:lnTo>
                        <a:pt x="168" y="219"/>
                      </a:lnTo>
                      <a:lnTo>
                        <a:pt x="162" y="218"/>
                      </a:lnTo>
                      <a:lnTo>
                        <a:pt x="155" y="218"/>
                      </a:lnTo>
                      <a:lnTo>
                        <a:pt x="149" y="218"/>
                      </a:lnTo>
                      <a:lnTo>
                        <a:pt x="143" y="218"/>
                      </a:lnTo>
                      <a:lnTo>
                        <a:pt x="137" y="218"/>
                      </a:lnTo>
                      <a:lnTo>
                        <a:pt x="131" y="218"/>
                      </a:lnTo>
                      <a:lnTo>
                        <a:pt x="126" y="218"/>
                      </a:lnTo>
                      <a:lnTo>
                        <a:pt x="120" y="218"/>
                      </a:lnTo>
                      <a:lnTo>
                        <a:pt x="116" y="217"/>
                      </a:lnTo>
                      <a:lnTo>
                        <a:pt x="111" y="217"/>
                      </a:lnTo>
                      <a:lnTo>
                        <a:pt x="106" y="217"/>
                      </a:lnTo>
                      <a:lnTo>
                        <a:pt x="102" y="217"/>
                      </a:lnTo>
                      <a:lnTo>
                        <a:pt x="98" y="216"/>
                      </a:lnTo>
                      <a:lnTo>
                        <a:pt x="94" y="216"/>
                      </a:lnTo>
                      <a:lnTo>
                        <a:pt x="90" y="216"/>
                      </a:lnTo>
                      <a:lnTo>
                        <a:pt x="86" y="215"/>
                      </a:lnTo>
                      <a:lnTo>
                        <a:pt x="83" y="215"/>
                      </a:lnTo>
                      <a:lnTo>
                        <a:pt x="79" y="215"/>
                      </a:lnTo>
                      <a:lnTo>
                        <a:pt x="76" y="214"/>
                      </a:lnTo>
                      <a:lnTo>
                        <a:pt x="73" y="213"/>
                      </a:lnTo>
                      <a:lnTo>
                        <a:pt x="71" y="213"/>
                      </a:lnTo>
                      <a:lnTo>
                        <a:pt x="68" y="212"/>
                      </a:lnTo>
                      <a:lnTo>
                        <a:pt x="54" y="207"/>
                      </a:lnTo>
                      <a:lnTo>
                        <a:pt x="41" y="201"/>
                      </a:lnTo>
                      <a:lnTo>
                        <a:pt x="29" y="192"/>
                      </a:lnTo>
                      <a:lnTo>
                        <a:pt x="20" y="182"/>
                      </a:lnTo>
                      <a:lnTo>
                        <a:pt x="12" y="170"/>
                      </a:lnTo>
                      <a:lnTo>
                        <a:pt x="6" y="157"/>
                      </a:lnTo>
                      <a:lnTo>
                        <a:pt x="2" y="142"/>
                      </a:lnTo>
                      <a:lnTo>
                        <a:pt x="0" y="128"/>
                      </a:lnTo>
                      <a:lnTo>
                        <a:pt x="1" y="112"/>
                      </a:lnTo>
                      <a:lnTo>
                        <a:pt x="4" y="96"/>
                      </a:lnTo>
                      <a:lnTo>
                        <a:pt x="10" y="80"/>
                      </a:lnTo>
                      <a:lnTo>
                        <a:pt x="19" y="64"/>
                      </a:lnTo>
                      <a:lnTo>
                        <a:pt x="31" y="49"/>
                      </a:lnTo>
                      <a:lnTo>
                        <a:pt x="45" y="33"/>
                      </a:lnTo>
                      <a:lnTo>
                        <a:pt x="64" y="19"/>
                      </a:lnTo>
                      <a:lnTo>
                        <a:pt x="85" y="6"/>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45" name="Freeform 36"/>
                <p:cNvSpPr>
                  <a:spLocks/>
                </p:cNvSpPr>
                <p:nvPr/>
              </p:nvSpPr>
              <p:spPr bwMode="auto">
                <a:xfrm flipH="1">
                  <a:off x="830" y="1406"/>
                  <a:ext cx="90" cy="121"/>
                </a:xfrm>
                <a:custGeom>
                  <a:avLst/>
                  <a:gdLst>
                    <a:gd name="T0" fmla="*/ 1 w 133"/>
                    <a:gd name="T1" fmla="*/ 3 h 152"/>
                    <a:gd name="T2" fmla="*/ 1 w 133"/>
                    <a:gd name="T3" fmla="*/ 2 h 152"/>
                    <a:gd name="T4" fmla="*/ 1 w 133"/>
                    <a:gd name="T5" fmla="*/ 2 h 152"/>
                    <a:gd name="T6" fmla="*/ 1 w 133"/>
                    <a:gd name="T7" fmla="*/ 2 h 152"/>
                    <a:gd name="T8" fmla="*/ 1 w 133"/>
                    <a:gd name="T9" fmla="*/ 2 h 152"/>
                    <a:gd name="T10" fmla="*/ 1 w 133"/>
                    <a:gd name="T11" fmla="*/ 2 h 152"/>
                    <a:gd name="T12" fmla="*/ 1 w 133"/>
                    <a:gd name="T13" fmla="*/ 2 h 152"/>
                    <a:gd name="T14" fmla="*/ 1 w 133"/>
                    <a:gd name="T15" fmla="*/ 2 h 152"/>
                    <a:gd name="T16" fmla="*/ 1 w 133"/>
                    <a:gd name="T17" fmla="*/ 2 h 152"/>
                    <a:gd name="T18" fmla="*/ 1 w 133"/>
                    <a:gd name="T19" fmla="*/ 2 h 152"/>
                    <a:gd name="T20" fmla="*/ 1 w 133"/>
                    <a:gd name="T21" fmla="*/ 2 h 152"/>
                    <a:gd name="T22" fmla="*/ 1 w 133"/>
                    <a:gd name="T23" fmla="*/ 0 h 152"/>
                    <a:gd name="T24" fmla="*/ 1 w 133"/>
                    <a:gd name="T25" fmla="*/ 0 h 152"/>
                    <a:gd name="T26" fmla="*/ 1 w 133"/>
                    <a:gd name="T27" fmla="*/ 2 h 152"/>
                    <a:gd name="T28" fmla="*/ 1 w 133"/>
                    <a:gd name="T29" fmla="*/ 2 h 152"/>
                    <a:gd name="T30" fmla="*/ 1 w 133"/>
                    <a:gd name="T31" fmla="*/ 2 h 152"/>
                    <a:gd name="T32" fmla="*/ 1 w 133"/>
                    <a:gd name="T33" fmla="*/ 2 h 152"/>
                    <a:gd name="T34" fmla="*/ 1 w 133"/>
                    <a:gd name="T35" fmla="*/ 2 h 152"/>
                    <a:gd name="T36" fmla="*/ 1 w 133"/>
                    <a:gd name="T37" fmla="*/ 2 h 152"/>
                    <a:gd name="T38" fmla="*/ 1 w 133"/>
                    <a:gd name="T39" fmla="*/ 2 h 152"/>
                    <a:gd name="T40" fmla="*/ 1 w 133"/>
                    <a:gd name="T41" fmla="*/ 2 h 152"/>
                    <a:gd name="T42" fmla="*/ 1 w 133"/>
                    <a:gd name="T43" fmla="*/ 2 h 152"/>
                    <a:gd name="T44" fmla="*/ 1 w 133"/>
                    <a:gd name="T45" fmla="*/ 2 h 152"/>
                    <a:gd name="T46" fmla="*/ 1 w 133"/>
                    <a:gd name="T47" fmla="*/ 2 h 152"/>
                    <a:gd name="T48" fmla="*/ 1 w 133"/>
                    <a:gd name="T49" fmla="*/ 2 h 152"/>
                    <a:gd name="T50" fmla="*/ 1 w 133"/>
                    <a:gd name="T51" fmla="*/ 2 h 152"/>
                    <a:gd name="T52" fmla="*/ 1 w 133"/>
                    <a:gd name="T53" fmla="*/ 2 h 152"/>
                    <a:gd name="T54" fmla="*/ 1 w 133"/>
                    <a:gd name="T55" fmla="*/ 3 h 152"/>
                    <a:gd name="T56" fmla="*/ 1 w 133"/>
                    <a:gd name="T57" fmla="*/ 3 h 152"/>
                    <a:gd name="T58" fmla="*/ 1 w 133"/>
                    <a:gd name="T59" fmla="*/ 3 h 152"/>
                    <a:gd name="T60" fmla="*/ 1 w 133"/>
                    <a:gd name="T61" fmla="*/ 3 h 152"/>
                    <a:gd name="T62" fmla="*/ 1 w 133"/>
                    <a:gd name="T63" fmla="*/ 3 h 152"/>
                    <a:gd name="T64" fmla="*/ 1 w 133"/>
                    <a:gd name="T65" fmla="*/ 3 h 152"/>
                    <a:gd name="T66" fmla="*/ 1 w 133"/>
                    <a:gd name="T67" fmla="*/ 3 h 152"/>
                    <a:gd name="T68" fmla="*/ 1 w 133"/>
                    <a:gd name="T69" fmla="*/ 3 h 152"/>
                    <a:gd name="T70" fmla="*/ 1 w 133"/>
                    <a:gd name="T71" fmla="*/ 3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152"/>
                    <a:gd name="T110" fmla="*/ 133 w 133"/>
                    <a:gd name="T111" fmla="*/ 152 h 1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152">
                      <a:moveTo>
                        <a:pt x="93" y="151"/>
                      </a:moveTo>
                      <a:lnTo>
                        <a:pt x="100" y="138"/>
                      </a:lnTo>
                      <a:lnTo>
                        <a:pt x="107" y="127"/>
                      </a:lnTo>
                      <a:lnTo>
                        <a:pt x="114" y="117"/>
                      </a:lnTo>
                      <a:lnTo>
                        <a:pt x="120" y="106"/>
                      </a:lnTo>
                      <a:lnTo>
                        <a:pt x="125" y="96"/>
                      </a:lnTo>
                      <a:lnTo>
                        <a:pt x="129" y="86"/>
                      </a:lnTo>
                      <a:lnTo>
                        <a:pt x="132" y="75"/>
                      </a:lnTo>
                      <a:lnTo>
                        <a:pt x="133" y="63"/>
                      </a:lnTo>
                      <a:lnTo>
                        <a:pt x="132" y="57"/>
                      </a:lnTo>
                      <a:lnTo>
                        <a:pt x="131" y="50"/>
                      </a:lnTo>
                      <a:lnTo>
                        <a:pt x="130" y="44"/>
                      </a:lnTo>
                      <a:lnTo>
                        <a:pt x="128" y="39"/>
                      </a:lnTo>
                      <a:lnTo>
                        <a:pt x="125" y="33"/>
                      </a:lnTo>
                      <a:lnTo>
                        <a:pt x="122" y="28"/>
                      </a:lnTo>
                      <a:lnTo>
                        <a:pt x="118" y="23"/>
                      </a:lnTo>
                      <a:lnTo>
                        <a:pt x="114" y="18"/>
                      </a:lnTo>
                      <a:lnTo>
                        <a:pt x="110" y="14"/>
                      </a:lnTo>
                      <a:lnTo>
                        <a:pt x="105" y="11"/>
                      </a:lnTo>
                      <a:lnTo>
                        <a:pt x="100" y="8"/>
                      </a:lnTo>
                      <a:lnTo>
                        <a:pt x="94" y="5"/>
                      </a:lnTo>
                      <a:lnTo>
                        <a:pt x="88" y="3"/>
                      </a:lnTo>
                      <a:lnTo>
                        <a:pt x="82" y="1"/>
                      </a:lnTo>
                      <a:lnTo>
                        <a:pt x="76" y="0"/>
                      </a:lnTo>
                      <a:lnTo>
                        <a:pt x="70" y="0"/>
                      </a:lnTo>
                      <a:lnTo>
                        <a:pt x="63" y="0"/>
                      </a:lnTo>
                      <a:lnTo>
                        <a:pt x="57" y="1"/>
                      </a:lnTo>
                      <a:lnTo>
                        <a:pt x="51" y="2"/>
                      </a:lnTo>
                      <a:lnTo>
                        <a:pt x="45" y="3"/>
                      </a:lnTo>
                      <a:lnTo>
                        <a:pt x="39" y="6"/>
                      </a:lnTo>
                      <a:lnTo>
                        <a:pt x="33" y="8"/>
                      </a:lnTo>
                      <a:lnTo>
                        <a:pt x="28" y="11"/>
                      </a:lnTo>
                      <a:lnTo>
                        <a:pt x="23" y="15"/>
                      </a:lnTo>
                      <a:lnTo>
                        <a:pt x="18" y="19"/>
                      </a:lnTo>
                      <a:lnTo>
                        <a:pt x="14" y="23"/>
                      </a:lnTo>
                      <a:lnTo>
                        <a:pt x="10" y="29"/>
                      </a:lnTo>
                      <a:lnTo>
                        <a:pt x="7" y="35"/>
                      </a:lnTo>
                      <a:lnTo>
                        <a:pt x="4" y="41"/>
                      </a:lnTo>
                      <a:lnTo>
                        <a:pt x="2" y="48"/>
                      </a:lnTo>
                      <a:lnTo>
                        <a:pt x="1" y="56"/>
                      </a:lnTo>
                      <a:lnTo>
                        <a:pt x="0" y="64"/>
                      </a:lnTo>
                      <a:lnTo>
                        <a:pt x="1" y="70"/>
                      </a:lnTo>
                      <a:lnTo>
                        <a:pt x="3" y="77"/>
                      </a:lnTo>
                      <a:lnTo>
                        <a:pt x="6" y="84"/>
                      </a:lnTo>
                      <a:lnTo>
                        <a:pt x="11" y="91"/>
                      </a:lnTo>
                      <a:lnTo>
                        <a:pt x="16" y="97"/>
                      </a:lnTo>
                      <a:lnTo>
                        <a:pt x="22" y="102"/>
                      </a:lnTo>
                      <a:lnTo>
                        <a:pt x="29" y="105"/>
                      </a:lnTo>
                      <a:lnTo>
                        <a:pt x="36" y="106"/>
                      </a:lnTo>
                      <a:lnTo>
                        <a:pt x="45" y="106"/>
                      </a:lnTo>
                      <a:lnTo>
                        <a:pt x="52" y="109"/>
                      </a:lnTo>
                      <a:lnTo>
                        <a:pt x="56" y="112"/>
                      </a:lnTo>
                      <a:lnTo>
                        <a:pt x="58" y="117"/>
                      </a:lnTo>
                      <a:lnTo>
                        <a:pt x="58" y="122"/>
                      </a:lnTo>
                      <a:lnTo>
                        <a:pt x="56" y="127"/>
                      </a:lnTo>
                      <a:lnTo>
                        <a:pt x="54" y="133"/>
                      </a:lnTo>
                      <a:lnTo>
                        <a:pt x="51" y="138"/>
                      </a:lnTo>
                      <a:lnTo>
                        <a:pt x="54" y="141"/>
                      </a:lnTo>
                      <a:lnTo>
                        <a:pt x="58" y="143"/>
                      </a:lnTo>
                      <a:lnTo>
                        <a:pt x="62" y="146"/>
                      </a:lnTo>
                      <a:lnTo>
                        <a:pt x="66" y="147"/>
                      </a:lnTo>
                      <a:lnTo>
                        <a:pt x="70" y="148"/>
                      </a:lnTo>
                      <a:lnTo>
                        <a:pt x="73" y="150"/>
                      </a:lnTo>
                      <a:lnTo>
                        <a:pt x="76" y="150"/>
                      </a:lnTo>
                      <a:lnTo>
                        <a:pt x="79" y="151"/>
                      </a:lnTo>
                      <a:lnTo>
                        <a:pt x="82" y="152"/>
                      </a:lnTo>
                      <a:lnTo>
                        <a:pt x="85" y="152"/>
                      </a:lnTo>
                      <a:lnTo>
                        <a:pt x="87" y="152"/>
                      </a:lnTo>
                      <a:lnTo>
                        <a:pt x="89" y="152"/>
                      </a:lnTo>
                      <a:lnTo>
                        <a:pt x="91" y="152"/>
                      </a:lnTo>
                      <a:lnTo>
                        <a:pt x="92" y="152"/>
                      </a:lnTo>
                      <a:lnTo>
                        <a:pt x="93" y="152"/>
                      </a:lnTo>
                      <a:lnTo>
                        <a:pt x="93" y="151"/>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46" name="Freeform 37"/>
                <p:cNvSpPr>
                  <a:spLocks/>
                </p:cNvSpPr>
                <p:nvPr/>
              </p:nvSpPr>
              <p:spPr bwMode="auto">
                <a:xfrm flipH="1">
                  <a:off x="908" y="1429"/>
                  <a:ext cx="60" cy="56"/>
                </a:xfrm>
                <a:custGeom>
                  <a:avLst/>
                  <a:gdLst>
                    <a:gd name="T0" fmla="*/ 1 w 89"/>
                    <a:gd name="T1" fmla="*/ 0 h 70"/>
                    <a:gd name="T2" fmla="*/ 1 w 89"/>
                    <a:gd name="T3" fmla="*/ 2 h 70"/>
                    <a:gd name="T4" fmla="*/ 1 w 89"/>
                    <a:gd name="T5" fmla="*/ 2 h 70"/>
                    <a:gd name="T6" fmla="*/ 1 w 89"/>
                    <a:gd name="T7" fmla="*/ 2 h 70"/>
                    <a:gd name="T8" fmla="*/ 1 w 89"/>
                    <a:gd name="T9" fmla="*/ 2 h 70"/>
                    <a:gd name="T10" fmla="*/ 1 w 89"/>
                    <a:gd name="T11" fmla="*/ 2 h 70"/>
                    <a:gd name="T12" fmla="*/ 1 w 89"/>
                    <a:gd name="T13" fmla="*/ 2 h 70"/>
                    <a:gd name="T14" fmla="*/ 1 w 89"/>
                    <a:gd name="T15" fmla="*/ 2 h 70"/>
                    <a:gd name="T16" fmla="*/ 1 w 89"/>
                    <a:gd name="T17" fmla="*/ 2 h 70"/>
                    <a:gd name="T18" fmla="*/ 1 w 89"/>
                    <a:gd name="T19" fmla="*/ 2 h 70"/>
                    <a:gd name="T20" fmla="*/ 1 w 89"/>
                    <a:gd name="T21" fmla="*/ 2 h 70"/>
                    <a:gd name="T22" fmla="*/ 1 w 89"/>
                    <a:gd name="T23" fmla="*/ 2 h 70"/>
                    <a:gd name="T24" fmla="*/ 1 w 89"/>
                    <a:gd name="T25" fmla="*/ 2 h 70"/>
                    <a:gd name="T26" fmla="*/ 1 w 89"/>
                    <a:gd name="T27" fmla="*/ 2 h 70"/>
                    <a:gd name="T28" fmla="*/ 1 w 89"/>
                    <a:gd name="T29" fmla="*/ 2 h 70"/>
                    <a:gd name="T30" fmla="*/ 1 w 89"/>
                    <a:gd name="T31" fmla="*/ 2 h 70"/>
                    <a:gd name="T32" fmla="*/ 1 w 89"/>
                    <a:gd name="T33" fmla="*/ 2 h 70"/>
                    <a:gd name="T34" fmla="*/ 1 w 89"/>
                    <a:gd name="T35" fmla="*/ 2 h 70"/>
                    <a:gd name="T36" fmla="*/ 1 w 89"/>
                    <a:gd name="T37" fmla="*/ 2 h 70"/>
                    <a:gd name="T38" fmla="*/ 1 w 89"/>
                    <a:gd name="T39" fmla="*/ 2 h 70"/>
                    <a:gd name="T40" fmla="*/ 1 w 89"/>
                    <a:gd name="T41" fmla="*/ 2 h 70"/>
                    <a:gd name="T42" fmla="*/ 1 w 89"/>
                    <a:gd name="T43" fmla="*/ 2 h 70"/>
                    <a:gd name="T44" fmla="*/ 1 w 89"/>
                    <a:gd name="T45" fmla="*/ 2 h 70"/>
                    <a:gd name="T46" fmla="*/ 1 w 89"/>
                    <a:gd name="T47" fmla="*/ 2 h 70"/>
                    <a:gd name="T48" fmla="*/ 1 w 89"/>
                    <a:gd name="T49" fmla="*/ 2 h 70"/>
                    <a:gd name="T50" fmla="*/ 1 w 89"/>
                    <a:gd name="T51" fmla="*/ 2 h 70"/>
                    <a:gd name="T52" fmla="*/ 1 w 89"/>
                    <a:gd name="T53" fmla="*/ 2 h 70"/>
                    <a:gd name="T54" fmla="*/ 1 w 89"/>
                    <a:gd name="T55" fmla="*/ 2 h 70"/>
                    <a:gd name="T56" fmla="*/ 0 w 89"/>
                    <a:gd name="T57" fmla="*/ 2 h 70"/>
                    <a:gd name="T58" fmla="*/ 1 w 89"/>
                    <a:gd name="T59" fmla="*/ 2 h 70"/>
                    <a:gd name="T60" fmla="*/ 1 w 89"/>
                    <a:gd name="T61" fmla="*/ 2 h 70"/>
                    <a:gd name="T62" fmla="*/ 1 w 89"/>
                    <a:gd name="T63" fmla="*/ 2 h 70"/>
                    <a:gd name="T64" fmla="*/ 1 w 89"/>
                    <a:gd name="T65" fmla="*/ 2 h 70"/>
                    <a:gd name="T66" fmla="*/ 1 w 89"/>
                    <a:gd name="T67" fmla="*/ 2 h 70"/>
                    <a:gd name="T68" fmla="*/ 1 w 89"/>
                    <a:gd name="T69" fmla="*/ 2 h 70"/>
                    <a:gd name="T70" fmla="*/ 1 w 89"/>
                    <a:gd name="T71" fmla="*/ 2 h 70"/>
                    <a:gd name="T72" fmla="*/ 1 w 89"/>
                    <a:gd name="T73" fmla="*/ 2 h 70"/>
                    <a:gd name="T74" fmla="*/ 1 w 89"/>
                    <a:gd name="T75" fmla="*/ 2 h 70"/>
                    <a:gd name="T76" fmla="*/ 1 w 89"/>
                    <a:gd name="T77" fmla="*/ 2 h 70"/>
                    <a:gd name="T78" fmla="*/ 1 w 89"/>
                    <a:gd name="T79" fmla="*/ 2 h 70"/>
                    <a:gd name="T80" fmla="*/ 1 w 89"/>
                    <a:gd name="T81" fmla="*/ 2 h 70"/>
                    <a:gd name="T82" fmla="*/ 1 w 89"/>
                    <a:gd name="T83" fmla="*/ 2 h 70"/>
                    <a:gd name="T84" fmla="*/ 1 w 89"/>
                    <a:gd name="T85" fmla="*/ 2 h 70"/>
                    <a:gd name="T86" fmla="*/ 1 w 89"/>
                    <a:gd name="T87" fmla="*/ 2 h 70"/>
                    <a:gd name="T88" fmla="*/ 1 w 89"/>
                    <a:gd name="T89" fmla="*/ 2 h 70"/>
                    <a:gd name="T90" fmla="*/ 1 w 89"/>
                    <a:gd name="T91" fmla="*/ 2 h 70"/>
                    <a:gd name="T92" fmla="*/ 1 w 89"/>
                    <a:gd name="T93" fmla="*/ 2 h 70"/>
                    <a:gd name="T94" fmla="*/ 1 w 89"/>
                    <a:gd name="T95" fmla="*/ 2 h 70"/>
                    <a:gd name="T96" fmla="*/ 1 w 89"/>
                    <a:gd name="T97" fmla="*/ 2 h 70"/>
                    <a:gd name="T98" fmla="*/ 1 w 89"/>
                    <a:gd name="T99" fmla="*/ 2 h 70"/>
                    <a:gd name="T100" fmla="*/ 1 w 89"/>
                    <a:gd name="T101" fmla="*/ 2 h 70"/>
                    <a:gd name="T102" fmla="*/ 1 w 89"/>
                    <a:gd name="T103" fmla="*/ 2 h 70"/>
                    <a:gd name="T104" fmla="*/ 1 w 89"/>
                    <a:gd name="T105" fmla="*/ 0 h 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70"/>
                    <a:gd name="T161" fmla="*/ 89 w 89"/>
                    <a:gd name="T162" fmla="*/ 70 h 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70">
                      <a:moveTo>
                        <a:pt x="89" y="0"/>
                      </a:moveTo>
                      <a:lnTo>
                        <a:pt x="86" y="15"/>
                      </a:lnTo>
                      <a:lnTo>
                        <a:pt x="84" y="27"/>
                      </a:lnTo>
                      <a:lnTo>
                        <a:pt x="84" y="38"/>
                      </a:lnTo>
                      <a:lnTo>
                        <a:pt x="87" y="51"/>
                      </a:lnTo>
                      <a:lnTo>
                        <a:pt x="82" y="53"/>
                      </a:lnTo>
                      <a:lnTo>
                        <a:pt x="78" y="55"/>
                      </a:lnTo>
                      <a:lnTo>
                        <a:pt x="73" y="57"/>
                      </a:lnTo>
                      <a:lnTo>
                        <a:pt x="68" y="58"/>
                      </a:lnTo>
                      <a:lnTo>
                        <a:pt x="63" y="60"/>
                      </a:lnTo>
                      <a:lnTo>
                        <a:pt x="58" y="61"/>
                      </a:lnTo>
                      <a:lnTo>
                        <a:pt x="53" y="63"/>
                      </a:lnTo>
                      <a:lnTo>
                        <a:pt x="48" y="64"/>
                      </a:lnTo>
                      <a:lnTo>
                        <a:pt x="45" y="65"/>
                      </a:lnTo>
                      <a:lnTo>
                        <a:pt x="42" y="65"/>
                      </a:lnTo>
                      <a:lnTo>
                        <a:pt x="39" y="66"/>
                      </a:lnTo>
                      <a:lnTo>
                        <a:pt x="36" y="66"/>
                      </a:lnTo>
                      <a:lnTo>
                        <a:pt x="33" y="67"/>
                      </a:lnTo>
                      <a:lnTo>
                        <a:pt x="30" y="67"/>
                      </a:lnTo>
                      <a:lnTo>
                        <a:pt x="27" y="68"/>
                      </a:lnTo>
                      <a:lnTo>
                        <a:pt x="24" y="68"/>
                      </a:lnTo>
                      <a:lnTo>
                        <a:pt x="21" y="68"/>
                      </a:lnTo>
                      <a:lnTo>
                        <a:pt x="18" y="69"/>
                      </a:lnTo>
                      <a:lnTo>
                        <a:pt x="15" y="69"/>
                      </a:lnTo>
                      <a:lnTo>
                        <a:pt x="12" y="69"/>
                      </a:lnTo>
                      <a:lnTo>
                        <a:pt x="9" y="69"/>
                      </a:lnTo>
                      <a:lnTo>
                        <a:pt x="6" y="70"/>
                      </a:lnTo>
                      <a:lnTo>
                        <a:pt x="3" y="70"/>
                      </a:lnTo>
                      <a:lnTo>
                        <a:pt x="0" y="70"/>
                      </a:lnTo>
                      <a:lnTo>
                        <a:pt x="1" y="68"/>
                      </a:lnTo>
                      <a:lnTo>
                        <a:pt x="2" y="67"/>
                      </a:lnTo>
                      <a:lnTo>
                        <a:pt x="3" y="65"/>
                      </a:lnTo>
                      <a:lnTo>
                        <a:pt x="4" y="64"/>
                      </a:lnTo>
                      <a:lnTo>
                        <a:pt x="5" y="64"/>
                      </a:lnTo>
                      <a:lnTo>
                        <a:pt x="6" y="63"/>
                      </a:lnTo>
                      <a:lnTo>
                        <a:pt x="7" y="62"/>
                      </a:lnTo>
                      <a:lnTo>
                        <a:pt x="8" y="62"/>
                      </a:lnTo>
                      <a:lnTo>
                        <a:pt x="19" y="58"/>
                      </a:lnTo>
                      <a:lnTo>
                        <a:pt x="28" y="54"/>
                      </a:lnTo>
                      <a:lnTo>
                        <a:pt x="37" y="49"/>
                      </a:lnTo>
                      <a:lnTo>
                        <a:pt x="44" y="45"/>
                      </a:lnTo>
                      <a:lnTo>
                        <a:pt x="52" y="41"/>
                      </a:lnTo>
                      <a:lnTo>
                        <a:pt x="58" y="36"/>
                      </a:lnTo>
                      <a:lnTo>
                        <a:pt x="63" y="32"/>
                      </a:lnTo>
                      <a:lnTo>
                        <a:pt x="68" y="27"/>
                      </a:lnTo>
                      <a:lnTo>
                        <a:pt x="73" y="23"/>
                      </a:lnTo>
                      <a:lnTo>
                        <a:pt x="76" y="19"/>
                      </a:lnTo>
                      <a:lnTo>
                        <a:pt x="80" y="15"/>
                      </a:lnTo>
                      <a:lnTo>
                        <a:pt x="82" y="12"/>
                      </a:lnTo>
                      <a:lnTo>
                        <a:pt x="84" y="8"/>
                      </a:lnTo>
                      <a:lnTo>
                        <a:pt x="86" y="5"/>
                      </a:lnTo>
                      <a:lnTo>
                        <a:pt x="88" y="3"/>
                      </a:lnTo>
                      <a:lnTo>
                        <a:pt x="89" y="0"/>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47" name="Freeform 38"/>
                <p:cNvSpPr>
                  <a:spLocks/>
                </p:cNvSpPr>
                <p:nvPr/>
              </p:nvSpPr>
              <p:spPr bwMode="auto">
                <a:xfrm flipH="1">
                  <a:off x="904" y="1471"/>
                  <a:ext cx="65" cy="19"/>
                </a:xfrm>
                <a:custGeom>
                  <a:avLst/>
                  <a:gdLst>
                    <a:gd name="T0" fmla="*/ 1 w 96"/>
                    <a:gd name="T1" fmla="*/ 0 h 24"/>
                    <a:gd name="T2" fmla="*/ 1 w 96"/>
                    <a:gd name="T3" fmla="*/ 2 h 24"/>
                    <a:gd name="T4" fmla="*/ 1 w 96"/>
                    <a:gd name="T5" fmla="*/ 2 h 24"/>
                    <a:gd name="T6" fmla="*/ 1 w 96"/>
                    <a:gd name="T7" fmla="*/ 2 h 24"/>
                    <a:gd name="T8" fmla="*/ 1 w 96"/>
                    <a:gd name="T9" fmla="*/ 2 h 24"/>
                    <a:gd name="T10" fmla="*/ 1 w 96"/>
                    <a:gd name="T11" fmla="*/ 2 h 24"/>
                    <a:gd name="T12" fmla="*/ 1 w 96"/>
                    <a:gd name="T13" fmla="*/ 2 h 24"/>
                    <a:gd name="T14" fmla="*/ 1 w 96"/>
                    <a:gd name="T15" fmla="*/ 2 h 24"/>
                    <a:gd name="T16" fmla="*/ 1 w 96"/>
                    <a:gd name="T17" fmla="*/ 2 h 24"/>
                    <a:gd name="T18" fmla="*/ 1 w 96"/>
                    <a:gd name="T19" fmla="*/ 2 h 24"/>
                    <a:gd name="T20" fmla="*/ 1 w 96"/>
                    <a:gd name="T21" fmla="*/ 2 h 24"/>
                    <a:gd name="T22" fmla="*/ 1 w 96"/>
                    <a:gd name="T23" fmla="*/ 2 h 24"/>
                    <a:gd name="T24" fmla="*/ 1 w 96"/>
                    <a:gd name="T25" fmla="*/ 2 h 24"/>
                    <a:gd name="T26" fmla="*/ 1 w 96"/>
                    <a:gd name="T27" fmla="*/ 2 h 24"/>
                    <a:gd name="T28" fmla="*/ 1 w 96"/>
                    <a:gd name="T29" fmla="*/ 2 h 24"/>
                    <a:gd name="T30" fmla="*/ 1 w 96"/>
                    <a:gd name="T31" fmla="*/ 2 h 24"/>
                    <a:gd name="T32" fmla="*/ 1 w 96"/>
                    <a:gd name="T33" fmla="*/ 2 h 24"/>
                    <a:gd name="T34" fmla="*/ 1 w 96"/>
                    <a:gd name="T35" fmla="*/ 2 h 24"/>
                    <a:gd name="T36" fmla="*/ 1 w 96"/>
                    <a:gd name="T37" fmla="*/ 2 h 24"/>
                    <a:gd name="T38" fmla="*/ 1 w 96"/>
                    <a:gd name="T39" fmla="*/ 2 h 24"/>
                    <a:gd name="T40" fmla="*/ 1 w 96"/>
                    <a:gd name="T41" fmla="*/ 2 h 24"/>
                    <a:gd name="T42" fmla="*/ 1 w 96"/>
                    <a:gd name="T43" fmla="*/ 2 h 24"/>
                    <a:gd name="T44" fmla="*/ 1 w 96"/>
                    <a:gd name="T45" fmla="*/ 2 h 24"/>
                    <a:gd name="T46" fmla="*/ 1 w 96"/>
                    <a:gd name="T47" fmla="*/ 2 h 24"/>
                    <a:gd name="T48" fmla="*/ 0 w 96"/>
                    <a:gd name="T49" fmla="*/ 2 h 24"/>
                    <a:gd name="T50" fmla="*/ 1 w 96"/>
                    <a:gd name="T51" fmla="*/ 2 h 24"/>
                    <a:gd name="T52" fmla="*/ 1 w 96"/>
                    <a:gd name="T53" fmla="*/ 2 h 24"/>
                    <a:gd name="T54" fmla="*/ 1 w 96"/>
                    <a:gd name="T55" fmla="*/ 2 h 24"/>
                    <a:gd name="T56" fmla="*/ 1 w 96"/>
                    <a:gd name="T57" fmla="*/ 2 h 24"/>
                    <a:gd name="T58" fmla="*/ 1 w 96"/>
                    <a:gd name="T59" fmla="*/ 2 h 24"/>
                    <a:gd name="T60" fmla="*/ 1 w 96"/>
                    <a:gd name="T61" fmla="*/ 2 h 24"/>
                    <a:gd name="T62" fmla="*/ 1 w 96"/>
                    <a:gd name="T63" fmla="*/ 2 h 24"/>
                    <a:gd name="T64" fmla="*/ 1 w 96"/>
                    <a:gd name="T65" fmla="*/ 2 h 24"/>
                    <a:gd name="T66" fmla="*/ 1 w 96"/>
                    <a:gd name="T67" fmla="*/ 2 h 24"/>
                    <a:gd name="T68" fmla="*/ 1 w 96"/>
                    <a:gd name="T69" fmla="*/ 2 h 24"/>
                    <a:gd name="T70" fmla="*/ 1 w 96"/>
                    <a:gd name="T71" fmla="*/ 2 h 24"/>
                    <a:gd name="T72" fmla="*/ 1 w 96"/>
                    <a:gd name="T73" fmla="*/ 2 h 24"/>
                    <a:gd name="T74" fmla="*/ 1 w 96"/>
                    <a:gd name="T75" fmla="*/ 2 h 24"/>
                    <a:gd name="T76" fmla="*/ 1 w 96"/>
                    <a:gd name="T77" fmla="*/ 2 h 24"/>
                    <a:gd name="T78" fmla="*/ 1 w 96"/>
                    <a:gd name="T79" fmla="*/ 2 h 24"/>
                    <a:gd name="T80" fmla="*/ 1 w 96"/>
                    <a:gd name="T81" fmla="*/ 2 h 24"/>
                    <a:gd name="T82" fmla="*/ 1 w 96"/>
                    <a:gd name="T83" fmla="*/ 2 h 24"/>
                    <a:gd name="T84" fmla="*/ 1 w 96"/>
                    <a:gd name="T85" fmla="*/ 2 h 24"/>
                    <a:gd name="T86" fmla="*/ 1 w 96"/>
                    <a:gd name="T87" fmla="*/ 2 h 24"/>
                    <a:gd name="T88" fmla="*/ 1 w 96"/>
                    <a:gd name="T89" fmla="*/ 2 h 24"/>
                    <a:gd name="T90" fmla="*/ 1 w 96"/>
                    <a:gd name="T91" fmla="*/ 2 h 24"/>
                    <a:gd name="T92" fmla="*/ 1 w 96"/>
                    <a:gd name="T93" fmla="*/ 2 h 24"/>
                    <a:gd name="T94" fmla="*/ 1 w 96"/>
                    <a:gd name="T95" fmla="*/ 2 h 24"/>
                    <a:gd name="T96" fmla="*/ 1 w 96"/>
                    <a:gd name="T97" fmla="*/ 0 h 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6"/>
                    <a:gd name="T148" fmla="*/ 0 h 24"/>
                    <a:gd name="T149" fmla="*/ 96 w 96"/>
                    <a:gd name="T150" fmla="*/ 24 h 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6" h="24">
                      <a:moveTo>
                        <a:pt x="87" y="0"/>
                      </a:moveTo>
                      <a:lnTo>
                        <a:pt x="87" y="2"/>
                      </a:lnTo>
                      <a:lnTo>
                        <a:pt x="89" y="4"/>
                      </a:lnTo>
                      <a:lnTo>
                        <a:pt x="90" y="5"/>
                      </a:lnTo>
                      <a:lnTo>
                        <a:pt x="91" y="7"/>
                      </a:lnTo>
                      <a:lnTo>
                        <a:pt x="92" y="9"/>
                      </a:lnTo>
                      <a:lnTo>
                        <a:pt x="93" y="11"/>
                      </a:lnTo>
                      <a:lnTo>
                        <a:pt x="94" y="13"/>
                      </a:lnTo>
                      <a:lnTo>
                        <a:pt x="96" y="15"/>
                      </a:lnTo>
                      <a:lnTo>
                        <a:pt x="95" y="15"/>
                      </a:lnTo>
                      <a:lnTo>
                        <a:pt x="92" y="15"/>
                      </a:lnTo>
                      <a:lnTo>
                        <a:pt x="89" y="16"/>
                      </a:lnTo>
                      <a:lnTo>
                        <a:pt x="84" y="17"/>
                      </a:lnTo>
                      <a:lnTo>
                        <a:pt x="78" y="18"/>
                      </a:lnTo>
                      <a:lnTo>
                        <a:pt x="72" y="20"/>
                      </a:lnTo>
                      <a:lnTo>
                        <a:pt x="64" y="21"/>
                      </a:lnTo>
                      <a:lnTo>
                        <a:pt x="57" y="22"/>
                      </a:lnTo>
                      <a:lnTo>
                        <a:pt x="49" y="23"/>
                      </a:lnTo>
                      <a:lnTo>
                        <a:pt x="41" y="23"/>
                      </a:lnTo>
                      <a:lnTo>
                        <a:pt x="33" y="24"/>
                      </a:lnTo>
                      <a:lnTo>
                        <a:pt x="25" y="24"/>
                      </a:lnTo>
                      <a:lnTo>
                        <a:pt x="18" y="23"/>
                      </a:lnTo>
                      <a:lnTo>
                        <a:pt x="11" y="23"/>
                      </a:lnTo>
                      <a:lnTo>
                        <a:pt x="5" y="21"/>
                      </a:lnTo>
                      <a:lnTo>
                        <a:pt x="0" y="19"/>
                      </a:lnTo>
                      <a:lnTo>
                        <a:pt x="3" y="19"/>
                      </a:lnTo>
                      <a:lnTo>
                        <a:pt x="6" y="18"/>
                      </a:lnTo>
                      <a:lnTo>
                        <a:pt x="9" y="18"/>
                      </a:lnTo>
                      <a:lnTo>
                        <a:pt x="12" y="18"/>
                      </a:lnTo>
                      <a:lnTo>
                        <a:pt x="14" y="18"/>
                      </a:lnTo>
                      <a:lnTo>
                        <a:pt x="17" y="18"/>
                      </a:lnTo>
                      <a:lnTo>
                        <a:pt x="20" y="17"/>
                      </a:lnTo>
                      <a:lnTo>
                        <a:pt x="23" y="17"/>
                      </a:lnTo>
                      <a:lnTo>
                        <a:pt x="26" y="17"/>
                      </a:lnTo>
                      <a:lnTo>
                        <a:pt x="29" y="16"/>
                      </a:lnTo>
                      <a:lnTo>
                        <a:pt x="32" y="16"/>
                      </a:lnTo>
                      <a:lnTo>
                        <a:pt x="35" y="16"/>
                      </a:lnTo>
                      <a:lnTo>
                        <a:pt x="38" y="15"/>
                      </a:lnTo>
                      <a:lnTo>
                        <a:pt x="41" y="15"/>
                      </a:lnTo>
                      <a:lnTo>
                        <a:pt x="44" y="14"/>
                      </a:lnTo>
                      <a:lnTo>
                        <a:pt x="47" y="14"/>
                      </a:lnTo>
                      <a:lnTo>
                        <a:pt x="52" y="12"/>
                      </a:lnTo>
                      <a:lnTo>
                        <a:pt x="57" y="11"/>
                      </a:lnTo>
                      <a:lnTo>
                        <a:pt x="62" y="9"/>
                      </a:lnTo>
                      <a:lnTo>
                        <a:pt x="67" y="7"/>
                      </a:lnTo>
                      <a:lnTo>
                        <a:pt x="72" y="6"/>
                      </a:lnTo>
                      <a:lnTo>
                        <a:pt x="77" y="4"/>
                      </a:lnTo>
                      <a:lnTo>
                        <a:pt x="82" y="2"/>
                      </a:lnTo>
                      <a:lnTo>
                        <a:pt x="87" y="0"/>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1298471" name="Oval 39"/>
              <p:cNvSpPr>
                <a:spLocks noChangeArrowheads="1"/>
              </p:cNvSpPr>
              <p:nvPr/>
            </p:nvSpPr>
            <p:spPr bwMode="auto">
              <a:xfrm>
                <a:off x="1483380" y="2567657"/>
                <a:ext cx="142356" cy="116465"/>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72" name="Oval 40"/>
              <p:cNvSpPr>
                <a:spLocks noChangeArrowheads="1"/>
              </p:cNvSpPr>
              <p:nvPr/>
            </p:nvSpPr>
            <p:spPr bwMode="auto">
              <a:xfrm>
                <a:off x="974965" y="2426555"/>
                <a:ext cx="142356" cy="105267"/>
              </a:xfrm>
              <a:prstGeom prst="ellipse">
                <a:avLst/>
              </a:prstGeom>
              <a:solidFill>
                <a:srgbClr val="A74600"/>
              </a:solidFill>
              <a:ln w="9525">
                <a:solidFill>
                  <a:srgbClr val="A746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473" name="AutoShape 41"/>
              <p:cNvSpPr>
                <a:spLocks noChangeArrowheads="1"/>
              </p:cNvSpPr>
              <p:nvPr/>
            </p:nvSpPr>
            <p:spPr bwMode="auto">
              <a:xfrm rot="1189757">
                <a:off x="1200927" y="2531821"/>
                <a:ext cx="108462" cy="96308"/>
              </a:xfrm>
              <a:prstGeom prst="diamond">
                <a:avLst/>
              </a:prstGeom>
              <a:solidFill>
                <a:srgbClr val="A74600"/>
              </a:solidFill>
              <a:ln w="9525">
                <a:solidFill>
                  <a:srgbClr val="A746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nvGrpSpPr>
            <p:cNvPr id="12" name="Group 909"/>
            <p:cNvGrpSpPr/>
            <p:nvPr/>
          </p:nvGrpSpPr>
          <p:grpSpPr>
            <a:xfrm>
              <a:off x="722407" y="4230650"/>
              <a:ext cx="1669861" cy="1245280"/>
              <a:chOff x="704850" y="4125233"/>
              <a:chExt cx="1669861" cy="1245280"/>
            </a:xfrm>
            <a:effectLst>
              <a:outerShdw blurRad="50800" dist="38100" dir="2700000">
                <a:srgbClr val="000000">
                  <a:alpha val="43000"/>
                </a:srgbClr>
              </a:outerShdw>
            </a:effectLst>
          </p:grpSpPr>
          <p:sp>
            <p:nvSpPr>
              <p:cNvPr id="1298735" name="Oval 303"/>
              <p:cNvSpPr>
                <a:spLocks noChangeArrowheads="1"/>
              </p:cNvSpPr>
              <p:nvPr/>
            </p:nvSpPr>
            <p:spPr bwMode="auto">
              <a:xfrm>
                <a:off x="957475" y="4260246"/>
                <a:ext cx="141405"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6" name="Oval 304"/>
              <p:cNvSpPr>
                <a:spLocks noChangeArrowheads="1"/>
              </p:cNvSpPr>
              <p:nvPr/>
            </p:nvSpPr>
            <p:spPr bwMode="auto">
              <a:xfrm>
                <a:off x="1459545" y="4125233"/>
                <a:ext cx="142995"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7" name="Oval 305"/>
              <p:cNvSpPr>
                <a:spLocks noChangeArrowheads="1"/>
              </p:cNvSpPr>
              <p:nvPr/>
            </p:nvSpPr>
            <p:spPr bwMode="auto">
              <a:xfrm>
                <a:off x="704850" y="4722460"/>
                <a:ext cx="142995" cy="115951"/>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8" name="AutoShape 306"/>
              <p:cNvSpPr>
                <a:spLocks noChangeArrowheads="1"/>
              </p:cNvSpPr>
              <p:nvPr/>
            </p:nvSpPr>
            <p:spPr bwMode="auto">
              <a:xfrm rot="20388678">
                <a:off x="1211687" y="4163354"/>
                <a:ext cx="108041" cy="10642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9" name="AutoShape 307"/>
              <p:cNvSpPr>
                <a:spLocks noChangeArrowheads="1"/>
              </p:cNvSpPr>
              <p:nvPr/>
            </p:nvSpPr>
            <p:spPr bwMode="auto">
              <a:xfrm rot="1334422">
                <a:off x="811302" y="4458791"/>
                <a:ext cx="108041" cy="10642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40" name="AutoShape 308"/>
              <p:cNvSpPr>
                <a:spLocks noChangeArrowheads="1"/>
              </p:cNvSpPr>
              <p:nvPr/>
            </p:nvSpPr>
            <p:spPr bwMode="auto">
              <a:xfrm rot="1477655">
                <a:off x="1753478" y="4164943"/>
                <a:ext cx="108041" cy="108009"/>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41" name="AutoShape 309"/>
              <p:cNvSpPr>
                <a:spLocks noChangeArrowheads="1"/>
              </p:cNvSpPr>
              <p:nvPr/>
            </p:nvSpPr>
            <p:spPr bwMode="auto">
              <a:xfrm rot="20184264">
                <a:off x="812891" y="4940067"/>
                <a:ext cx="106452" cy="108009"/>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42" name="Oval 310"/>
              <p:cNvSpPr>
                <a:spLocks noChangeArrowheads="1"/>
              </p:cNvSpPr>
              <p:nvPr/>
            </p:nvSpPr>
            <p:spPr bwMode="auto">
              <a:xfrm>
                <a:off x="1994980" y="4282482"/>
                <a:ext cx="142995" cy="115952"/>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00" name="Oval 311"/>
              <p:cNvSpPr>
                <a:spLocks noChangeArrowheads="1"/>
              </p:cNvSpPr>
              <p:nvPr/>
            </p:nvSpPr>
            <p:spPr bwMode="auto">
              <a:xfrm>
                <a:off x="858634" y="4263491"/>
                <a:ext cx="1359171" cy="974808"/>
              </a:xfrm>
              <a:prstGeom prst="ellipse">
                <a:avLst/>
              </a:prstGeom>
              <a:solidFill>
                <a:srgbClr val="CCFFCC"/>
              </a:solid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09" name="AutoShape 320"/>
              <p:cNvSpPr>
                <a:spLocks noChangeArrowheads="1"/>
              </p:cNvSpPr>
              <p:nvPr/>
            </p:nvSpPr>
            <p:spPr bwMode="auto">
              <a:xfrm>
                <a:off x="847326" y="4254528"/>
                <a:ext cx="789268" cy="983771"/>
              </a:xfrm>
              <a:prstGeom prst="moon">
                <a:avLst>
                  <a:gd name="adj" fmla="val 50000"/>
                </a:avLst>
              </a:prstGeom>
              <a:solidFill>
                <a:srgbClr val="008000"/>
              </a:solidFill>
              <a:ln w="9525">
                <a:solidFill>
                  <a:srgbClr val="00800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3" name="Oval 321"/>
              <p:cNvSpPr>
                <a:spLocks noChangeArrowheads="1"/>
              </p:cNvSpPr>
              <p:nvPr/>
            </p:nvSpPr>
            <p:spPr bwMode="auto">
              <a:xfrm>
                <a:off x="2233305" y="4722460"/>
                <a:ext cx="141406"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4" name="Oval 322"/>
              <p:cNvSpPr>
                <a:spLocks noChangeArrowheads="1"/>
              </p:cNvSpPr>
              <p:nvPr/>
            </p:nvSpPr>
            <p:spPr bwMode="auto">
              <a:xfrm>
                <a:off x="1988625" y="5103668"/>
                <a:ext cx="144584"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5" name="Oval 323"/>
              <p:cNvSpPr>
                <a:spLocks noChangeArrowheads="1"/>
              </p:cNvSpPr>
              <p:nvPr/>
            </p:nvSpPr>
            <p:spPr bwMode="auto">
              <a:xfrm>
                <a:off x="1459545" y="5256150"/>
                <a:ext cx="142995"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6" name="Oval 324"/>
              <p:cNvSpPr>
                <a:spLocks noChangeArrowheads="1"/>
              </p:cNvSpPr>
              <p:nvPr/>
            </p:nvSpPr>
            <p:spPr bwMode="auto">
              <a:xfrm>
                <a:off x="965417" y="5117962"/>
                <a:ext cx="139817"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7" name="AutoShape 325"/>
              <p:cNvSpPr>
                <a:spLocks noChangeArrowheads="1"/>
              </p:cNvSpPr>
              <p:nvPr/>
            </p:nvSpPr>
            <p:spPr bwMode="auto">
              <a:xfrm rot="19922943">
                <a:off x="2164984" y="4484203"/>
                <a:ext cx="106451"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8" name="AutoShape 326"/>
              <p:cNvSpPr>
                <a:spLocks noChangeArrowheads="1"/>
              </p:cNvSpPr>
              <p:nvPr/>
            </p:nvSpPr>
            <p:spPr bwMode="auto">
              <a:xfrm rot="1499128">
                <a:off x="2169751" y="4940065"/>
                <a:ext cx="103274"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59" name="AutoShape 327"/>
              <p:cNvSpPr>
                <a:spLocks noChangeArrowheads="1"/>
              </p:cNvSpPr>
              <p:nvPr/>
            </p:nvSpPr>
            <p:spPr bwMode="auto">
              <a:xfrm rot="1189757">
                <a:off x="1187854" y="5213264"/>
                <a:ext cx="106452" cy="103244"/>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60" name="AutoShape 328"/>
              <p:cNvSpPr>
                <a:spLocks noChangeArrowheads="1"/>
              </p:cNvSpPr>
              <p:nvPr/>
            </p:nvSpPr>
            <p:spPr bwMode="auto">
              <a:xfrm rot="20251306">
                <a:off x="1764599" y="5216440"/>
                <a:ext cx="109628"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13" name="Group 329"/>
              <p:cNvGrpSpPr>
                <a:grpSpLocks/>
              </p:cNvGrpSpPr>
              <p:nvPr/>
            </p:nvGrpSpPr>
            <p:grpSpPr bwMode="auto">
              <a:xfrm>
                <a:off x="1240827" y="4445004"/>
                <a:ext cx="393503" cy="779846"/>
                <a:chOff x="2676" y="1370"/>
                <a:chExt cx="174" cy="348"/>
              </a:xfrm>
            </p:grpSpPr>
            <p:sp>
              <p:nvSpPr>
                <p:cNvPr id="244119" name="Freeform 330"/>
                <p:cNvSpPr>
                  <a:spLocks/>
                </p:cNvSpPr>
                <p:nvPr/>
              </p:nvSpPr>
              <p:spPr bwMode="auto">
                <a:xfrm>
                  <a:off x="2815" y="1628"/>
                  <a:ext cx="21" cy="57"/>
                </a:xfrm>
                <a:custGeom>
                  <a:avLst/>
                  <a:gdLst>
                    <a:gd name="T0" fmla="*/ 0 w 79"/>
                    <a:gd name="T1" fmla="*/ 0 h 196"/>
                    <a:gd name="T2" fmla="*/ 0 w 79"/>
                    <a:gd name="T3" fmla="*/ 0 h 196"/>
                    <a:gd name="T4" fmla="*/ 0 w 79"/>
                    <a:gd name="T5" fmla="*/ 0 h 196"/>
                    <a:gd name="T6" fmla="*/ 0 w 79"/>
                    <a:gd name="T7" fmla="*/ 0 h 196"/>
                    <a:gd name="T8" fmla="*/ 0 w 79"/>
                    <a:gd name="T9" fmla="*/ 0 h 196"/>
                    <a:gd name="T10" fmla="*/ 0 w 79"/>
                    <a:gd name="T11" fmla="*/ 0 h 196"/>
                    <a:gd name="T12" fmla="*/ 0 w 79"/>
                    <a:gd name="T13" fmla="*/ 0 h 196"/>
                    <a:gd name="T14" fmla="*/ 0 w 79"/>
                    <a:gd name="T15" fmla="*/ 0 h 196"/>
                    <a:gd name="T16" fmla="*/ 0 w 79"/>
                    <a:gd name="T17" fmla="*/ 0 h 196"/>
                    <a:gd name="T18" fmla="*/ 0 w 79"/>
                    <a:gd name="T19" fmla="*/ 0 h 196"/>
                    <a:gd name="T20" fmla="*/ 0 w 79"/>
                    <a:gd name="T21" fmla="*/ 0 h 196"/>
                    <a:gd name="T22" fmla="*/ 0 w 79"/>
                    <a:gd name="T23" fmla="*/ 0 h 196"/>
                    <a:gd name="T24" fmla="*/ 0 w 79"/>
                    <a:gd name="T25" fmla="*/ 0 h 196"/>
                    <a:gd name="T26" fmla="*/ 0 w 79"/>
                    <a:gd name="T27" fmla="*/ 0 h 196"/>
                    <a:gd name="T28" fmla="*/ 0 w 79"/>
                    <a:gd name="T29" fmla="*/ 0 h 196"/>
                    <a:gd name="T30" fmla="*/ 0 w 79"/>
                    <a:gd name="T31" fmla="*/ 0 h 196"/>
                    <a:gd name="T32" fmla="*/ 0 w 79"/>
                    <a:gd name="T33" fmla="*/ 0 h 196"/>
                    <a:gd name="T34" fmla="*/ 0 w 79"/>
                    <a:gd name="T35" fmla="*/ 0 h 196"/>
                    <a:gd name="T36" fmla="*/ 0 w 79"/>
                    <a:gd name="T37" fmla="*/ 0 h 196"/>
                    <a:gd name="T38" fmla="*/ 0 w 79"/>
                    <a:gd name="T39" fmla="*/ 0 h 196"/>
                    <a:gd name="T40" fmla="*/ 0 w 79"/>
                    <a:gd name="T41" fmla="*/ 0 h 196"/>
                    <a:gd name="T42" fmla="*/ 0 w 79"/>
                    <a:gd name="T43" fmla="*/ 0 h 196"/>
                    <a:gd name="T44" fmla="*/ 0 w 79"/>
                    <a:gd name="T45" fmla="*/ 0 h 196"/>
                    <a:gd name="T46" fmla="*/ 0 w 79"/>
                    <a:gd name="T47" fmla="*/ 0 h 196"/>
                    <a:gd name="T48" fmla="*/ 0 w 79"/>
                    <a:gd name="T49" fmla="*/ 0 h 196"/>
                    <a:gd name="T50" fmla="*/ 0 w 79"/>
                    <a:gd name="T51" fmla="*/ 0 h 196"/>
                    <a:gd name="T52" fmla="*/ 0 w 79"/>
                    <a:gd name="T53" fmla="*/ 0 h 196"/>
                    <a:gd name="T54" fmla="*/ 0 w 79"/>
                    <a:gd name="T55" fmla="*/ 0 h 196"/>
                    <a:gd name="T56" fmla="*/ 0 w 79"/>
                    <a:gd name="T57" fmla="*/ 0 h 196"/>
                    <a:gd name="T58" fmla="*/ 0 w 79"/>
                    <a:gd name="T59" fmla="*/ 0 h 196"/>
                    <a:gd name="T60" fmla="*/ 0 w 79"/>
                    <a:gd name="T61" fmla="*/ 0 h 196"/>
                    <a:gd name="T62" fmla="*/ 0 w 79"/>
                    <a:gd name="T63" fmla="*/ 0 h 196"/>
                    <a:gd name="T64" fmla="*/ 0 w 79"/>
                    <a:gd name="T65" fmla="*/ 0 h 196"/>
                    <a:gd name="T66" fmla="*/ 0 w 79"/>
                    <a:gd name="T67" fmla="*/ 0 h 196"/>
                    <a:gd name="T68" fmla="*/ 0 w 79"/>
                    <a:gd name="T69" fmla="*/ 0 h 196"/>
                    <a:gd name="T70" fmla="*/ 0 w 79"/>
                    <a:gd name="T71" fmla="*/ 0 h 196"/>
                    <a:gd name="T72" fmla="*/ 0 w 79"/>
                    <a:gd name="T73" fmla="*/ 0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196"/>
                    <a:gd name="T113" fmla="*/ 79 w 7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196">
                      <a:moveTo>
                        <a:pt x="29" y="0"/>
                      </a:moveTo>
                      <a:lnTo>
                        <a:pt x="31" y="1"/>
                      </a:lnTo>
                      <a:lnTo>
                        <a:pt x="35" y="1"/>
                      </a:lnTo>
                      <a:lnTo>
                        <a:pt x="42" y="3"/>
                      </a:lnTo>
                      <a:lnTo>
                        <a:pt x="49" y="5"/>
                      </a:lnTo>
                      <a:lnTo>
                        <a:pt x="57" y="8"/>
                      </a:lnTo>
                      <a:lnTo>
                        <a:pt x="63" y="11"/>
                      </a:lnTo>
                      <a:lnTo>
                        <a:pt x="68" y="15"/>
                      </a:lnTo>
                      <a:lnTo>
                        <a:pt x="71" y="20"/>
                      </a:lnTo>
                      <a:lnTo>
                        <a:pt x="74" y="32"/>
                      </a:lnTo>
                      <a:lnTo>
                        <a:pt x="77" y="46"/>
                      </a:lnTo>
                      <a:lnTo>
                        <a:pt x="78" y="58"/>
                      </a:lnTo>
                      <a:lnTo>
                        <a:pt x="79" y="63"/>
                      </a:lnTo>
                      <a:lnTo>
                        <a:pt x="74" y="96"/>
                      </a:lnTo>
                      <a:lnTo>
                        <a:pt x="70" y="111"/>
                      </a:lnTo>
                      <a:lnTo>
                        <a:pt x="69" y="114"/>
                      </a:lnTo>
                      <a:lnTo>
                        <a:pt x="66" y="120"/>
                      </a:lnTo>
                      <a:lnTo>
                        <a:pt x="63" y="127"/>
                      </a:lnTo>
                      <a:lnTo>
                        <a:pt x="62" y="134"/>
                      </a:lnTo>
                      <a:lnTo>
                        <a:pt x="61" y="140"/>
                      </a:lnTo>
                      <a:lnTo>
                        <a:pt x="59" y="148"/>
                      </a:lnTo>
                      <a:lnTo>
                        <a:pt x="57" y="154"/>
                      </a:lnTo>
                      <a:lnTo>
                        <a:pt x="55" y="156"/>
                      </a:lnTo>
                      <a:lnTo>
                        <a:pt x="31" y="196"/>
                      </a:lnTo>
                      <a:lnTo>
                        <a:pt x="29" y="192"/>
                      </a:lnTo>
                      <a:lnTo>
                        <a:pt x="26" y="182"/>
                      </a:lnTo>
                      <a:lnTo>
                        <a:pt x="21" y="166"/>
                      </a:lnTo>
                      <a:lnTo>
                        <a:pt x="16" y="148"/>
                      </a:lnTo>
                      <a:lnTo>
                        <a:pt x="11" y="129"/>
                      </a:lnTo>
                      <a:lnTo>
                        <a:pt x="6" y="111"/>
                      </a:lnTo>
                      <a:lnTo>
                        <a:pt x="2" y="97"/>
                      </a:lnTo>
                      <a:lnTo>
                        <a:pt x="0" y="87"/>
                      </a:lnTo>
                      <a:lnTo>
                        <a:pt x="1" y="72"/>
                      </a:lnTo>
                      <a:lnTo>
                        <a:pt x="5" y="57"/>
                      </a:lnTo>
                      <a:lnTo>
                        <a:pt x="9" y="45"/>
                      </a:lnTo>
                      <a:lnTo>
                        <a:pt x="11" y="39"/>
                      </a:lnTo>
                      <a:lnTo>
                        <a:pt x="29" y="0"/>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20" name="Freeform 331"/>
                <p:cNvSpPr>
                  <a:spLocks/>
                </p:cNvSpPr>
                <p:nvPr/>
              </p:nvSpPr>
              <p:spPr bwMode="auto">
                <a:xfrm>
                  <a:off x="2709" y="1654"/>
                  <a:ext cx="113" cy="64"/>
                </a:xfrm>
                <a:custGeom>
                  <a:avLst/>
                  <a:gdLst>
                    <a:gd name="T0" fmla="*/ 0 w 434"/>
                    <a:gd name="T1" fmla="*/ 0 h 217"/>
                    <a:gd name="T2" fmla="*/ 0 w 434"/>
                    <a:gd name="T3" fmla="*/ 0 h 217"/>
                    <a:gd name="T4" fmla="*/ 0 w 434"/>
                    <a:gd name="T5" fmla="*/ 0 h 217"/>
                    <a:gd name="T6" fmla="*/ 0 w 434"/>
                    <a:gd name="T7" fmla="*/ 0 h 217"/>
                    <a:gd name="T8" fmla="*/ 0 w 434"/>
                    <a:gd name="T9" fmla="*/ 0 h 217"/>
                    <a:gd name="T10" fmla="*/ 0 w 434"/>
                    <a:gd name="T11" fmla="*/ 0 h 217"/>
                    <a:gd name="T12" fmla="*/ 0 w 434"/>
                    <a:gd name="T13" fmla="*/ 0 h 217"/>
                    <a:gd name="T14" fmla="*/ 0 w 434"/>
                    <a:gd name="T15" fmla="*/ 0 h 217"/>
                    <a:gd name="T16" fmla="*/ 0 w 434"/>
                    <a:gd name="T17" fmla="*/ 0 h 217"/>
                    <a:gd name="T18" fmla="*/ 0 w 434"/>
                    <a:gd name="T19" fmla="*/ 0 h 217"/>
                    <a:gd name="T20" fmla="*/ 0 w 434"/>
                    <a:gd name="T21" fmla="*/ 0 h 217"/>
                    <a:gd name="T22" fmla="*/ 0 w 434"/>
                    <a:gd name="T23" fmla="*/ 0 h 217"/>
                    <a:gd name="T24" fmla="*/ 0 w 434"/>
                    <a:gd name="T25" fmla="*/ 0 h 217"/>
                    <a:gd name="T26" fmla="*/ 0 w 434"/>
                    <a:gd name="T27" fmla="*/ 0 h 217"/>
                    <a:gd name="T28" fmla="*/ 0 w 434"/>
                    <a:gd name="T29" fmla="*/ 0 h 217"/>
                    <a:gd name="T30" fmla="*/ 0 w 434"/>
                    <a:gd name="T31" fmla="*/ 0 h 217"/>
                    <a:gd name="T32" fmla="*/ 0 w 434"/>
                    <a:gd name="T33" fmla="*/ 0 h 217"/>
                    <a:gd name="T34" fmla="*/ 0 w 434"/>
                    <a:gd name="T35" fmla="*/ 0 h 217"/>
                    <a:gd name="T36" fmla="*/ 0 w 434"/>
                    <a:gd name="T37" fmla="*/ 0 h 217"/>
                    <a:gd name="T38" fmla="*/ 0 w 434"/>
                    <a:gd name="T39" fmla="*/ 0 h 217"/>
                    <a:gd name="T40" fmla="*/ 0 w 434"/>
                    <a:gd name="T41" fmla="*/ 0 h 217"/>
                    <a:gd name="T42" fmla="*/ 0 w 434"/>
                    <a:gd name="T43" fmla="*/ 0 h 217"/>
                    <a:gd name="T44" fmla="*/ 0 w 434"/>
                    <a:gd name="T45" fmla="*/ 0 h 217"/>
                    <a:gd name="T46" fmla="*/ 0 w 434"/>
                    <a:gd name="T47" fmla="*/ 0 h 217"/>
                    <a:gd name="T48" fmla="*/ 0 w 434"/>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4"/>
                    <a:gd name="T76" fmla="*/ 0 h 217"/>
                    <a:gd name="T77" fmla="*/ 434 w 434"/>
                    <a:gd name="T78" fmla="*/ 217 h 2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4" h="217">
                      <a:moveTo>
                        <a:pt x="432" y="62"/>
                      </a:moveTo>
                      <a:lnTo>
                        <a:pt x="431" y="56"/>
                      </a:lnTo>
                      <a:lnTo>
                        <a:pt x="428" y="47"/>
                      </a:lnTo>
                      <a:lnTo>
                        <a:pt x="424" y="37"/>
                      </a:lnTo>
                      <a:lnTo>
                        <a:pt x="419" y="26"/>
                      </a:lnTo>
                      <a:lnTo>
                        <a:pt x="415" y="17"/>
                      </a:lnTo>
                      <a:lnTo>
                        <a:pt x="411" y="8"/>
                      </a:lnTo>
                      <a:lnTo>
                        <a:pt x="408" y="2"/>
                      </a:lnTo>
                      <a:lnTo>
                        <a:pt x="407" y="0"/>
                      </a:lnTo>
                      <a:lnTo>
                        <a:pt x="21" y="79"/>
                      </a:lnTo>
                      <a:lnTo>
                        <a:pt x="10" y="118"/>
                      </a:lnTo>
                      <a:lnTo>
                        <a:pt x="10" y="120"/>
                      </a:lnTo>
                      <a:lnTo>
                        <a:pt x="8" y="126"/>
                      </a:lnTo>
                      <a:lnTo>
                        <a:pt x="6" y="138"/>
                      </a:lnTo>
                      <a:lnTo>
                        <a:pt x="2" y="154"/>
                      </a:lnTo>
                      <a:lnTo>
                        <a:pt x="1" y="164"/>
                      </a:lnTo>
                      <a:lnTo>
                        <a:pt x="0" y="177"/>
                      </a:lnTo>
                      <a:lnTo>
                        <a:pt x="0" y="194"/>
                      </a:lnTo>
                      <a:lnTo>
                        <a:pt x="0" y="217"/>
                      </a:lnTo>
                      <a:lnTo>
                        <a:pt x="432" y="217"/>
                      </a:lnTo>
                      <a:lnTo>
                        <a:pt x="434" y="105"/>
                      </a:lnTo>
                      <a:lnTo>
                        <a:pt x="434" y="100"/>
                      </a:lnTo>
                      <a:lnTo>
                        <a:pt x="433" y="88"/>
                      </a:lnTo>
                      <a:lnTo>
                        <a:pt x="432" y="74"/>
                      </a:lnTo>
                      <a:lnTo>
                        <a:pt x="432" y="62"/>
                      </a:lnTo>
                      <a:close/>
                    </a:path>
                  </a:pathLst>
                </a:custGeom>
                <a:solidFill>
                  <a:srgbClr val="008000"/>
                </a:solidFill>
                <a:ln w="3175">
                  <a:solidFill>
                    <a:srgbClr val="008300"/>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21" name="Freeform 332"/>
                <p:cNvSpPr>
                  <a:spLocks/>
                </p:cNvSpPr>
                <p:nvPr/>
              </p:nvSpPr>
              <p:spPr bwMode="auto">
                <a:xfrm>
                  <a:off x="2676" y="1449"/>
                  <a:ext cx="174" cy="224"/>
                </a:xfrm>
                <a:custGeom>
                  <a:avLst/>
                  <a:gdLst>
                    <a:gd name="T0" fmla="*/ 0 w 664"/>
                    <a:gd name="T1" fmla="*/ 0 h 758"/>
                    <a:gd name="T2" fmla="*/ 0 w 664"/>
                    <a:gd name="T3" fmla="*/ 0 h 758"/>
                    <a:gd name="T4" fmla="*/ 0 w 664"/>
                    <a:gd name="T5" fmla="*/ 0 h 758"/>
                    <a:gd name="T6" fmla="*/ 0 w 664"/>
                    <a:gd name="T7" fmla="*/ 0 h 758"/>
                    <a:gd name="T8" fmla="*/ 0 w 664"/>
                    <a:gd name="T9" fmla="*/ 0 h 758"/>
                    <a:gd name="T10" fmla="*/ 0 w 664"/>
                    <a:gd name="T11" fmla="*/ 0 h 758"/>
                    <a:gd name="T12" fmla="*/ 0 w 664"/>
                    <a:gd name="T13" fmla="*/ 0 h 758"/>
                    <a:gd name="T14" fmla="*/ 0 w 664"/>
                    <a:gd name="T15" fmla="*/ 0 h 758"/>
                    <a:gd name="T16" fmla="*/ 0 w 664"/>
                    <a:gd name="T17" fmla="*/ 0 h 758"/>
                    <a:gd name="T18" fmla="*/ 0 w 664"/>
                    <a:gd name="T19" fmla="*/ 0 h 758"/>
                    <a:gd name="T20" fmla="*/ 0 w 664"/>
                    <a:gd name="T21" fmla="*/ 0 h 758"/>
                    <a:gd name="T22" fmla="*/ 0 w 664"/>
                    <a:gd name="T23" fmla="*/ 0 h 758"/>
                    <a:gd name="T24" fmla="*/ 0 w 664"/>
                    <a:gd name="T25" fmla="*/ 0 h 758"/>
                    <a:gd name="T26" fmla="*/ 0 w 664"/>
                    <a:gd name="T27" fmla="*/ 0 h 758"/>
                    <a:gd name="T28" fmla="*/ 0 w 664"/>
                    <a:gd name="T29" fmla="*/ 0 h 758"/>
                    <a:gd name="T30" fmla="*/ 0 w 664"/>
                    <a:gd name="T31" fmla="*/ 0 h 758"/>
                    <a:gd name="T32" fmla="*/ 0 w 664"/>
                    <a:gd name="T33" fmla="*/ 0 h 758"/>
                    <a:gd name="T34" fmla="*/ 0 w 664"/>
                    <a:gd name="T35" fmla="*/ 0 h 758"/>
                    <a:gd name="T36" fmla="*/ 0 w 664"/>
                    <a:gd name="T37" fmla="*/ 0 h 758"/>
                    <a:gd name="T38" fmla="*/ 0 w 664"/>
                    <a:gd name="T39" fmla="*/ 0 h 758"/>
                    <a:gd name="T40" fmla="*/ 0 w 664"/>
                    <a:gd name="T41" fmla="*/ 0 h 758"/>
                    <a:gd name="T42" fmla="*/ 0 w 664"/>
                    <a:gd name="T43" fmla="*/ 0 h 758"/>
                    <a:gd name="T44" fmla="*/ 0 w 664"/>
                    <a:gd name="T45" fmla="*/ 0 h 758"/>
                    <a:gd name="T46" fmla="*/ 0 w 664"/>
                    <a:gd name="T47" fmla="*/ 0 h 758"/>
                    <a:gd name="T48" fmla="*/ 0 w 664"/>
                    <a:gd name="T49" fmla="*/ 0 h 758"/>
                    <a:gd name="T50" fmla="*/ 0 w 664"/>
                    <a:gd name="T51" fmla="*/ 0 h 758"/>
                    <a:gd name="T52" fmla="*/ 0 w 664"/>
                    <a:gd name="T53" fmla="*/ 0 h 758"/>
                    <a:gd name="T54" fmla="*/ 0 w 664"/>
                    <a:gd name="T55" fmla="*/ 0 h 758"/>
                    <a:gd name="T56" fmla="*/ 0 w 664"/>
                    <a:gd name="T57" fmla="*/ 0 h 758"/>
                    <a:gd name="T58" fmla="*/ 0 w 664"/>
                    <a:gd name="T59" fmla="*/ 0 h 758"/>
                    <a:gd name="T60" fmla="*/ 0 w 664"/>
                    <a:gd name="T61" fmla="*/ 0 h 758"/>
                    <a:gd name="T62" fmla="*/ 0 w 664"/>
                    <a:gd name="T63" fmla="*/ 0 h 758"/>
                    <a:gd name="T64" fmla="*/ 0 w 664"/>
                    <a:gd name="T65" fmla="*/ 0 h 758"/>
                    <a:gd name="T66" fmla="*/ 0 w 664"/>
                    <a:gd name="T67" fmla="*/ 0 h 758"/>
                    <a:gd name="T68" fmla="*/ 0 w 664"/>
                    <a:gd name="T69" fmla="*/ 0 h 758"/>
                    <a:gd name="T70" fmla="*/ 0 w 664"/>
                    <a:gd name="T71" fmla="*/ 0 h 758"/>
                    <a:gd name="T72" fmla="*/ 0 w 664"/>
                    <a:gd name="T73" fmla="*/ 0 h 758"/>
                    <a:gd name="T74" fmla="*/ 0 w 664"/>
                    <a:gd name="T75" fmla="*/ 0 h 758"/>
                    <a:gd name="T76" fmla="*/ 0 w 664"/>
                    <a:gd name="T77" fmla="*/ 0 h 758"/>
                    <a:gd name="T78" fmla="*/ 0 w 664"/>
                    <a:gd name="T79" fmla="*/ 0 h 758"/>
                    <a:gd name="T80" fmla="*/ 0 w 664"/>
                    <a:gd name="T81" fmla="*/ 0 h 758"/>
                    <a:gd name="T82" fmla="*/ 0 w 664"/>
                    <a:gd name="T83" fmla="*/ 0 h 758"/>
                    <a:gd name="T84" fmla="*/ 0 w 664"/>
                    <a:gd name="T85" fmla="*/ 0 h 758"/>
                    <a:gd name="T86" fmla="*/ 0 w 664"/>
                    <a:gd name="T87" fmla="*/ 0 h 758"/>
                    <a:gd name="T88" fmla="*/ 0 w 664"/>
                    <a:gd name="T89" fmla="*/ 0 h 758"/>
                    <a:gd name="T90" fmla="*/ 0 w 664"/>
                    <a:gd name="T91" fmla="*/ 0 h 758"/>
                    <a:gd name="T92" fmla="*/ 0 w 664"/>
                    <a:gd name="T93" fmla="*/ 0 h 758"/>
                    <a:gd name="T94" fmla="*/ 0 w 664"/>
                    <a:gd name="T95" fmla="*/ 0 h 758"/>
                    <a:gd name="T96" fmla="*/ 0 w 664"/>
                    <a:gd name="T97" fmla="*/ 0 h 758"/>
                    <a:gd name="T98" fmla="*/ 0 w 664"/>
                    <a:gd name="T99" fmla="*/ 0 h 758"/>
                    <a:gd name="T100" fmla="*/ 0 w 664"/>
                    <a:gd name="T101" fmla="*/ 0 h 758"/>
                    <a:gd name="T102" fmla="*/ 0 w 664"/>
                    <a:gd name="T103" fmla="*/ 0 h 758"/>
                    <a:gd name="T104" fmla="*/ 0 w 664"/>
                    <a:gd name="T105" fmla="*/ 0 h 758"/>
                    <a:gd name="T106" fmla="*/ 0 w 664"/>
                    <a:gd name="T107" fmla="*/ 0 h 758"/>
                    <a:gd name="T108" fmla="*/ 0 w 664"/>
                    <a:gd name="T109" fmla="*/ 0 h 7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4"/>
                    <a:gd name="T166" fmla="*/ 0 h 758"/>
                    <a:gd name="T167" fmla="*/ 664 w 664"/>
                    <a:gd name="T168" fmla="*/ 758 h 7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4" h="758">
                      <a:moveTo>
                        <a:pt x="389" y="50"/>
                      </a:moveTo>
                      <a:lnTo>
                        <a:pt x="390" y="50"/>
                      </a:lnTo>
                      <a:lnTo>
                        <a:pt x="393" y="52"/>
                      </a:lnTo>
                      <a:lnTo>
                        <a:pt x="398" y="54"/>
                      </a:lnTo>
                      <a:lnTo>
                        <a:pt x="403" y="58"/>
                      </a:lnTo>
                      <a:lnTo>
                        <a:pt x="409" y="61"/>
                      </a:lnTo>
                      <a:lnTo>
                        <a:pt x="416" y="65"/>
                      </a:lnTo>
                      <a:lnTo>
                        <a:pt x="421" y="68"/>
                      </a:lnTo>
                      <a:lnTo>
                        <a:pt x="427" y="71"/>
                      </a:lnTo>
                      <a:lnTo>
                        <a:pt x="434" y="74"/>
                      </a:lnTo>
                      <a:lnTo>
                        <a:pt x="443" y="78"/>
                      </a:lnTo>
                      <a:lnTo>
                        <a:pt x="454" y="80"/>
                      </a:lnTo>
                      <a:lnTo>
                        <a:pt x="466" y="84"/>
                      </a:lnTo>
                      <a:lnTo>
                        <a:pt x="476" y="87"/>
                      </a:lnTo>
                      <a:lnTo>
                        <a:pt x="485" y="89"/>
                      </a:lnTo>
                      <a:lnTo>
                        <a:pt x="492" y="90"/>
                      </a:lnTo>
                      <a:lnTo>
                        <a:pt x="494" y="91"/>
                      </a:lnTo>
                      <a:lnTo>
                        <a:pt x="495" y="91"/>
                      </a:lnTo>
                      <a:lnTo>
                        <a:pt x="498" y="92"/>
                      </a:lnTo>
                      <a:lnTo>
                        <a:pt x="502" y="95"/>
                      </a:lnTo>
                      <a:lnTo>
                        <a:pt x="508" y="98"/>
                      </a:lnTo>
                      <a:lnTo>
                        <a:pt x="513" y="102"/>
                      </a:lnTo>
                      <a:lnTo>
                        <a:pt x="520" y="106"/>
                      </a:lnTo>
                      <a:lnTo>
                        <a:pt x="527" y="111"/>
                      </a:lnTo>
                      <a:lnTo>
                        <a:pt x="532" y="116"/>
                      </a:lnTo>
                      <a:lnTo>
                        <a:pt x="538" y="121"/>
                      </a:lnTo>
                      <a:lnTo>
                        <a:pt x="543" y="126"/>
                      </a:lnTo>
                      <a:lnTo>
                        <a:pt x="547" y="132"/>
                      </a:lnTo>
                      <a:lnTo>
                        <a:pt x="550" y="136"/>
                      </a:lnTo>
                      <a:lnTo>
                        <a:pt x="554" y="141"/>
                      </a:lnTo>
                      <a:lnTo>
                        <a:pt x="557" y="145"/>
                      </a:lnTo>
                      <a:lnTo>
                        <a:pt x="560" y="150"/>
                      </a:lnTo>
                      <a:lnTo>
                        <a:pt x="564" y="153"/>
                      </a:lnTo>
                      <a:lnTo>
                        <a:pt x="567" y="156"/>
                      </a:lnTo>
                      <a:lnTo>
                        <a:pt x="570" y="160"/>
                      </a:lnTo>
                      <a:lnTo>
                        <a:pt x="574" y="164"/>
                      </a:lnTo>
                      <a:lnTo>
                        <a:pt x="577" y="169"/>
                      </a:lnTo>
                      <a:lnTo>
                        <a:pt x="580" y="174"/>
                      </a:lnTo>
                      <a:lnTo>
                        <a:pt x="583" y="181"/>
                      </a:lnTo>
                      <a:lnTo>
                        <a:pt x="585" y="188"/>
                      </a:lnTo>
                      <a:lnTo>
                        <a:pt x="587" y="197"/>
                      </a:lnTo>
                      <a:lnTo>
                        <a:pt x="588" y="207"/>
                      </a:lnTo>
                      <a:lnTo>
                        <a:pt x="591" y="216"/>
                      </a:lnTo>
                      <a:lnTo>
                        <a:pt x="595" y="223"/>
                      </a:lnTo>
                      <a:lnTo>
                        <a:pt x="599" y="230"/>
                      </a:lnTo>
                      <a:lnTo>
                        <a:pt x="603" y="235"/>
                      </a:lnTo>
                      <a:lnTo>
                        <a:pt x="606" y="239"/>
                      </a:lnTo>
                      <a:lnTo>
                        <a:pt x="608" y="242"/>
                      </a:lnTo>
                      <a:lnTo>
                        <a:pt x="609" y="242"/>
                      </a:lnTo>
                      <a:lnTo>
                        <a:pt x="645" y="327"/>
                      </a:lnTo>
                      <a:lnTo>
                        <a:pt x="646" y="330"/>
                      </a:lnTo>
                      <a:lnTo>
                        <a:pt x="649" y="337"/>
                      </a:lnTo>
                      <a:lnTo>
                        <a:pt x="653" y="345"/>
                      </a:lnTo>
                      <a:lnTo>
                        <a:pt x="656" y="351"/>
                      </a:lnTo>
                      <a:lnTo>
                        <a:pt x="658" y="362"/>
                      </a:lnTo>
                      <a:lnTo>
                        <a:pt x="661" y="381"/>
                      </a:lnTo>
                      <a:lnTo>
                        <a:pt x="664" y="400"/>
                      </a:lnTo>
                      <a:lnTo>
                        <a:pt x="664" y="412"/>
                      </a:lnTo>
                      <a:lnTo>
                        <a:pt x="663" y="416"/>
                      </a:lnTo>
                      <a:lnTo>
                        <a:pt x="660" y="421"/>
                      </a:lnTo>
                      <a:lnTo>
                        <a:pt x="657" y="427"/>
                      </a:lnTo>
                      <a:lnTo>
                        <a:pt x="653" y="433"/>
                      </a:lnTo>
                      <a:lnTo>
                        <a:pt x="649" y="440"/>
                      </a:lnTo>
                      <a:lnTo>
                        <a:pt x="646" y="446"/>
                      </a:lnTo>
                      <a:lnTo>
                        <a:pt x="644" y="451"/>
                      </a:lnTo>
                      <a:lnTo>
                        <a:pt x="642" y="455"/>
                      </a:lnTo>
                      <a:lnTo>
                        <a:pt x="639" y="464"/>
                      </a:lnTo>
                      <a:lnTo>
                        <a:pt x="636" y="479"/>
                      </a:lnTo>
                      <a:lnTo>
                        <a:pt x="632" y="492"/>
                      </a:lnTo>
                      <a:lnTo>
                        <a:pt x="631" y="497"/>
                      </a:lnTo>
                      <a:lnTo>
                        <a:pt x="625" y="508"/>
                      </a:lnTo>
                      <a:lnTo>
                        <a:pt x="615" y="519"/>
                      </a:lnTo>
                      <a:lnTo>
                        <a:pt x="614" y="531"/>
                      </a:lnTo>
                      <a:lnTo>
                        <a:pt x="611" y="559"/>
                      </a:lnTo>
                      <a:lnTo>
                        <a:pt x="607" y="592"/>
                      </a:lnTo>
                      <a:lnTo>
                        <a:pt x="600" y="617"/>
                      </a:lnTo>
                      <a:lnTo>
                        <a:pt x="599" y="615"/>
                      </a:lnTo>
                      <a:lnTo>
                        <a:pt x="595" y="614"/>
                      </a:lnTo>
                      <a:lnTo>
                        <a:pt x="589" y="610"/>
                      </a:lnTo>
                      <a:lnTo>
                        <a:pt x="582" y="607"/>
                      </a:lnTo>
                      <a:lnTo>
                        <a:pt x="574" y="604"/>
                      </a:lnTo>
                      <a:lnTo>
                        <a:pt x="567" y="603"/>
                      </a:lnTo>
                      <a:lnTo>
                        <a:pt x="560" y="602"/>
                      </a:lnTo>
                      <a:lnTo>
                        <a:pt x="555" y="604"/>
                      </a:lnTo>
                      <a:lnTo>
                        <a:pt x="547" y="612"/>
                      </a:lnTo>
                      <a:lnTo>
                        <a:pt x="543" y="624"/>
                      </a:lnTo>
                      <a:lnTo>
                        <a:pt x="540" y="634"/>
                      </a:lnTo>
                      <a:lnTo>
                        <a:pt x="539" y="638"/>
                      </a:lnTo>
                      <a:lnTo>
                        <a:pt x="534" y="671"/>
                      </a:lnTo>
                      <a:lnTo>
                        <a:pt x="531" y="673"/>
                      </a:lnTo>
                      <a:lnTo>
                        <a:pt x="524" y="679"/>
                      </a:lnTo>
                      <a:lnTo>
                        <a:pt x="513" y="688"/>
                      </a:lnTo>
                      <a:lnTo>
                        <a:pt x="500" y="698"/>
                      </a:lnTo>
                      <a:lnTo>
                        <a:pt x="486" y="709"/>
                      </a:lnTo>
                      <a:lnTo>
                        <a:pt x="473" y="718"/>
                      </a:lnTo>
                      <a:lnTo>
                        <a:pt x="462" y="725"/>
                      </a:lnTo>
                      <a:lnTo>
                        <a:pt x="454" y="729"/>
                      </a:lnTo>
                      <a:lnTo>
                        <a:pt x="450" y="730"/>
                      </a:lnTo>
                      <a:lnTo>
                        <a:pt x="446" y="731"/>
                      </a:lnTo>
                      <a:lnTo>
                        <a:pt x="441" y="732"/>
                      </a:lnTo>
                      <a:lnTo>
                        <a:pt x="435" y="733"/>
                      </a:lnTo>
                      <a:lnTo>
                        <a:pt x="429" y="734"/>
                      </a:lnTo>
                      <a:lnTo>
                        <a:pt x="423" y="735"/>
                      </a:lnTo>
                      <a:lnTo>
                        <a:pt x="416" y="736"/>
                      </a:lnTo>
                      <a:lnTo>
                        <a:pt x="408" y="737"/>
                      </a:lnTo>
                      <a:lnTo>
                        <a:pt x="401" y="739"/>
                      </a:lnTo>
                      <a:lnTo>
                        <a:pt x="393" y="740"/>
                      </a:lnTo>
                      <a:lnTo>
                        <a:pt x="385" y="742"/>
                      </a:lnTo>
                      <a:lnTo>
                        <a:pt x="376" y="744"/>
                      </a:lnTo>
                      <a:lnTo>
                        <a:pt x="368" y="746"/>
                      </a:lnTo>
                      <a:lnTo>
                        <a:pt x="360" y="748"/>
                      </a:lnTo>
                      <a:lnTo>
                        <a:pt x="351" y="751"/>
                      </a:lnTo>
                      <a:lnTo>
                        <a:pt x="343" y="753"/>
                      </a:lnTo>
                      <a:lnTo>
                        <a:pt x="334" y="755"/>
                      </a:lnTo>
                      <a:lnTo>
                        <a:pt x="323" y="757"/>
                      </a:lnTo>
                      <a:lnTo>
                        <a:pt x="311" y="758"/>
                      </a:lnTo>
                      <a:lnTo>
                        <a:pt x="297" y="758"/>
                      </a:lnTo>
                      <a:lnTo>
                        <a:pt x="283" y="757"/>
                      </a:lnTo>
                      <a:lnTo>
                        <a:pt x="268" y="756"/>
                      </a:lnTo>
                      <a:lnTo>
                        <a:pt x="253" y="755"/>
                      </a:lnTo>
                      <a:lnTo>
                        <a:pt x="238" y="753"/>
                      </a:lnTo>
                      <a:lnTo>
                        <a:pt x="223" y="751"/>
                      </a:lnTo>
                      <a:lnTo>
                        <a:pt x="209" y="749"/>
                      </a:lnTo>
                      <a:lnTo>
                        <a:pt x="196" y="747"/>
                      </a:lnTo>
                      <a:lnTo>
                        <a:pt x="184" y="745"/>
                      </a:lnTo>
                      <a:lnTo>
                        <a:pt x="174" y="743"/>
                      </a:lnTo>
                      <a:lnTo>
                        <a:pt x="166" y="740"/>
                      </a:lnTo>
                      <a:lnTo>
                        <a:pt x="160" y="739"/>
                      </a:lnTo>
                      <a:lnTo>
                        <a:pt x="157" y="737"/>
                      </a:lnTo>
                      <a:lnTo>
                        <a:pt x="153" y="735"/>
                      </a:lnTo>
                      <a:lnTo>
                        <a:pt x="149" y="733"/>
                      </a:lnTo>
                      <a:lnTo>
                        <a:pt x="146" y="731"/>
                      </a:lnTo>
                      <a:lnTo>
                        <a:pt x="143" y="729"/>
                      </a:lnTo>
                      <a:lnTo>
                        <a:pt x="140" y="726"/>
                      </a:lnTo>
                      <a:lnTo>
                        <a:pt x="138" y="722"/>
                      </a:lnTo>
                      <a:lnTo>
                        <a:pt x="135" y="717"/>
                      </a:lnTo>
                      <a:lnTo>
                        <a:pt x="133" y="710"/>
                      </a:lnTo>
                      <a:lnTo>
                        <a:pt x="132" y="705"/>
                      </a:lnTo>
                      <a:lnTo>
                        <a:pt x="132" y="702"/>
                      </a:lnTo>
                      <a:lnTo>
                        <a:pt x="134" y="700"/>
                      </a:lnTo>
                      <a:lnTo>
                        <a:pt x="134" y="699"/>
                      </a:lnTo>
                      <a:lnTo>
                        <a:pt x="132" y="698"/>
                      </a:lnTo>
                      <a:lnTo>
                        <a:pt x="128" y="696"/>
                      </a:lnTo>
                      <a:lnTo>
                        <a:pt x="121" y="691"/>
                      </a:lnTo>
                      <a:lnTo>
                        <a:pt x="113" y="686"/>
                      </a:lnTo>
                      <a:lnTo>
                        <a:pt x="107" y="680"/>
                      </a:lnTo>
                      <a:lnTo>
                        <a:pt x="103" y="675"/>
                      </a:lnTo>
                      <a:lnTo>
                        <a:pt x="101" y="669"/>
                      </a:lnTo>
                      <a:lnTo>
                        <a:pt x="99" y="663"/>
                      </a:lnTo>
                      <a:lnTo>
                        <a:pt x="98" y="656"/>
                      </a:lnTo>
                      <a:lnTo>
                        <a:pt x="97" y="649"/>
                      </a:lnTo>
                      <a:lnTo>
                        <a:pt x="96" y="641"/>
                      </a:lnTo>
                      <a:lnTo>
                        <a:pt x="93" y="626"/>
                      </a:lnTo>
                      <a:lnTo>
                        <a:pt x="91" y="612"/>
                      </a:lnTo>
                      <a:lnTo>
                        <a:pt x="90" y="603"/>
                      </a:lnTo>
                      <a:lnTo>
                        <a:pt x="90" y="599"/>
                      </a:lnTo>
                      <a:lnTo>
                        <a:pt x="90" y="598"/>
                      </a:lnTo>
                      <a:lnTo>
                        <a:pt x="87" y="594"/>
                      </a:lnTo>
                      <a:lnTo>
                        <a:pt x="85" y="588"/>
                      </a:lnTo>
                      <a:lnTo>
                        <a:pt x="81" y="581"/>
                      </a:lnTo>
                      <a:lnTo>
                        <a:pt x="77" y="574"/>
                      </a:lnTo>
                      <a:lnTo>
                        <a:pt x="74" y="567"/>
                      </a:lnTo>
                      <a:lnTo>
                        <a:pt x="71" y="561"/>
                      </a:lnTo>
                      <a:lnTo>
                        <a:pt x="69" y="555"/>
                      </a:lnTo>
                      <a:lnTo>
                        <a:pt x="67" y="550"/>
                      </a:lnTo>
                      <a:lnTo>
                        <a:pt x="63" y="541"/>
                      </a:lnTo>
                      <a:lnTo>
                        <a:pt x="58" y="528"/>
                      </a:lnTo>
                      <a:lnTo>
                        <a:pt x="53" y="515"/>
                      </a:lnTo>
                      <a:lnTo>
                        <a:pt x="48" y="499"/>
                      </a:lnTo>
                      <a:lnTo>
                        <a:pt x="44" y="484"/>
                      </a:lnTo>
                      <a:lnTo>
                        <a:pt x="41" y="469"/>
                      </a:lnTo>
                      <a:lnTo>
                        <a:pt x="40" y="455"/>
                      </a:lnTo>
                      <a:lnTo>
                        <a:pt x="41" y="444"/>
                      </a:lnTo>
                      <a:lnTo>
                        <a:pt x="41" y="439"/>
                      </a:lnTo>
                      <a:lnTo>
                        <a:pt x="40" y="437"/>
                      </a:lnTo>
                      <a:lnTo>
                        <a:pt x="0" y="198"/>
                      </a:lnTo>
                      <a:lnTo>
                        <a:pt x="10" y="145"/>
                      </a:lnTo>
                      <a:lnTo>
                        <a:pt x="54" y="124"/>
                      </a:lnTo>
                      <a:lnTo>
                        <a:pt x="55" y="124"/>
                      </a:lnTo>
                      <a:lnTo>
                        <a:pt x="59" y="121"/>
                      </a:lnTo>
                      <a:lnTo>
                        <a:pt x="66" y="118"/>
                      </a:lnTo>
                      <a:lnTo>
                        <a:pt x="74" y="113"/>
                      </a:lnTo>
                      <a:lnTo>
                        <a:pt x="83" y="108"/>
                      </a:lnTo>
                      <a:lnTo>
                        <a:pt x="94" y="102"/>
                      </a:lnTo>
                      <a:lnTo>
                        <a:pt x="106" y="96"/>
                      </a:lnTo>
                      <a:lnTo>
                        <a:pt x="118" y="89"/>
                      </a:lnTo>
                      <a:lnTo>
                        <a:pt x="130" y="82"/>
                      </a:lnTo>
                      <a:lnTo>
                        <a:pt x="143" y="76"/>
                      </a:lnTo>
                      <a:lnTo>
                        <a:pt x="154" y="69"/>
                      </a:lnTo>
                      <a:lnTo>
                        <a:pt x="165" y="64"/>
                      </a:lnTo>
                      <a:lnTo>
                        <a:pt x="175" y="59"/>
                      </a:lnTo>
                      <a:lnTo>
                        <a:pt x="184" y="55"/>
                      </a:lnTo>
                      <a:lnTo>
                        <a:pt x="190" y="52"/>
                      </a:lnTo>
                      <a:lnTo>
                        <a:pt x="195" y="50"/>
                      </a:lnTo>
                      <a:lnTo>
                        <a:pt x="200" y="48"/>
                      </a:lnTo>
                      <a:lnTo>
                        <a:pt x="205" y="46"/>
                      </a:lnTo>
                      <a:lnTo>
                        <a:pt x="210" y="44"/>
                      </a:lnTo>
                      <a:lnTo>
                        <a:pt x="213" y="41"/>
                      </a:lnTo>
                      <a:lnTo>
                        <a:pt x="216" y="38"/>
                      </a:lnTo>
                      <a:lnTo>
                        <a:pt x="218" y="36"/>
                      </a:lnTo>
                      <a:lnTo>
                        <a:pt x="219" y="35"/>
                      </a:lnTo>
                      <a:lnTo>
                        <a:pt x="219" y="34"/>
                      </a:lnTo>
                      <a:lnTo>
                        <a:pt x="237" y="0"/>
                      </a:lnTo>
                      <a:lnTo>
                        <a:pt x="238" y="0"/>
                      </a:lnTo>
                      <a:lnTo>
                        <a:pt x="241" y="0"/>
                      </a:lnTo>
                      <a:lnTo>
                        <a:pt x="246" y="0"/>
                      </a:lnTo>
                      <a:lnTo>
                        <a:pt x="253" y="0"/>
                      </a:lnTo>
                      <a:lnTo>
                        <a:pt x="262" y="2"/>
                      </a:lnTo>
                      <a:lnTo>
                        <a:pt x="272" y="3"/>
                      </a:lnTo>
                      <a:lnTo>
                        <a:pt x="283" y="4"/>
                      </a:lnTo>
                      <a:lnTo>
                        <a:pt x="294" y="6"/>
                      </a:lnTo>
                      <a:lnTo>
                        <a:pt x="306" y="9"/>
                      </a:lnTo>
                      <a:lnTo>
                        <a:pt x="319" y="12"/>
                      </a:lnTo>
                      <a:lnTo>
                        <a:pt x="332" y="16"/>
                      </a:lnTo>
                      <a:lnTo>
                        <a:pt x="344" y="21"/>
                      </a:lnTo>
                      <a:lnTo>
                        <a:pt x="356" y="27"/>
                      </a:lnTo>
                      <a:lnTo>
                        <a:pt x="368" y="34"/>
                      </a:lnTo>
                      <a:lnTo>
                        <a:pt x="379" y="41"/>
                      </a:lnTo>
                      <a:lnTo>
                        <a:pt x="389" y="50"/>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22" name="Freeform 333"/>
                <p:cNvSpPr>
                  <a:spLocks/>
                </p:cNvSpPr>
                <p:nvPr/>
              </p:nvSpPr>
              <p:spPr bwMode="auto">
                <a:xfrm>
                  <a:off x="2730" y="1370"/>
                  <a:ext cx="66" cy="57"/>
                </a:xfrm>
                <a:custGeom>
                  <a:avLst/>
                  <a:gdLst>
                    <a:gd name="T0" fmla="*/ 0 w 256"/>
                    <a:gd name="T1" fmla="*/ 0 h 194"/>
                    <a:gd name="T2" fmla="*/ 0 w 256"/>
                    <a:gd name="T3" fmla="*/ 0 h 194"/>
                    <a:gd name="T4" fmla="*/ 0 w 256"/>
                    <a:gd name="T5" fmla="*/ 0 h 194"/>
                    <a:gd name="T6" fmla="*/ 0 w 256"/>
                    <a:gd name="T7" fmla="*/ 0 h 194"/>
                    <a:gd name="T8" fmla="*/ 0 w 256"/>
                    <a:gd name="T9" fmla="*/ 0 h 194"/>
                    <a:gd name="T10" fmla="*/ 0 w 256"/>
                    <a:gd name="T11" fmla="*/ 0 h 194"/>
                    <a:gd name="T12" fmla="*/ 0 w 256"/>
                    <a:gd name="T13" fmla="*/ 0 h 194"/>
                    <a:gd name="T14" fmla="*/ 0 w 256"/>
                    <a:gd name="T15" fmla="*/ 0 h 194"/>
                    <a:gd name="T16" fmla="*/ 0 w 256"/>
                    <a:gd name="T17" fmla="*/ 0 h 194"/>
                    <a:gd name="T18" fmla="*/ 0 w 256"/>
                    <a:gd name="T19" fmla="*/ 0 h 194"/>
                    <a:gd name="T20" fmla="*/ 0 w 256"/>
                    <a:gd name="T21" fmla="*/ 0 h 194"/>
                    <a:gd name="T22" fmla="*/ 0 w 256"/>
                    <a:gd name="T23" fmla="*/ 0 h 194"/>
                    <a:gd name="T24" fmla="*/ 0 w 256"/>
                    <a:gd name="T25" fmla="*/ 0 h 194"/>
                    <a:gd name="T26" fmla="*/ 0 w 256"/>
                    <a:gd name="T27" fmla="*/ 0 h 194"/>
                    <a:gd name="T28" fmla="*/ 0 w 256"/>
                    <a:gd name="T29" fmla="*/ 0 h 194"/>
                    <a:gd name="T30" fmla="*/ 0 w 256"/>
                    <a:gd name="T31" fmla="*/ 0 h 194"/>
                    <a:gd name="T32" fmla="*/ 0 w 256"/>
                    <a:gd name="T33" fmla="*/ 0 h 194"/>
                    <a:gd name="T34" fmla="*/ 0 w 256"/>
                    <a:gd name="T35" fmla="*/ 0 h 194"/>
                    <a:gd name="T36" fmla="*/ 0 w 256"/>
                    <a:gd name="T37" fmla="*/ 0 h 194"/>
                    <a:gd name="T38" fmla="*/ 0 w 256"/>
                    <a:gd name="T39" fmla="*/ 0 h 194"/>
                    <a:gd name="T40" fmla="*/ 0 w 256"/>
                    <a:gd name="T41" fmla="*/ 0 h 194"/>
                    <a:gd name="T42" fmla="*/ 0 w 256"/>
                    <a:gd name="T43" fmla="*/ 0 h 194"/>
                    <a:gd name="T44" fmla="*/ 0 w 256"/>
                    <a:gd name="T45" fmla="*/ 0 h 194"/>
                    <a:gd name="T46" fmla="*/ 0 w 256"/>
                    <a:gd name="T47" fmla="*/ 0 h 194"/>
                    <a:gd name="T48" fmla="*/ 0 w 256"/>
                    <a:gd name="T49" fmla="*/ 0 h 194"/>
                    <a:gd name="T50" fmla="*/ 0 w 256"/>
                    <a:gd name="T51" fmla="*/ 0 h 194"/>
                    <a:gd name="T52" fmla="*/ 0 w 256"/>
                    <a:gd name="T53" fmla="*/ 0 h 194"/>
                    <a:gd name="T54" fmla="*/ 0 w 256"/>
                    <a:gd name="T55" fmla="*/ 0 h 194"/>
                    <a:gd name="T56" fmla="*/ 0 w 256"/>
                    <a:gd name="T57" fmla="*/ 0 h 194"/>
                    <a:gd name="T58" fmla="*/ 0 w 256"/>
                    <a:gd name="T59" fmla="*/ 0 h 194"/>
                    <a:gd name="T60" fmla="*/ 0 w 256"/>
                    <a:gd name="T61" fmla="*/ 0 h 194"/>
                    <a:gd name="T62" fmla="*/ 0 w 256"/>
                    <a:gd name="T63" fmla="*/ 0 h 194"/>
                    <a:gd name="T64" fmla="*/ 0 w 256"/>
                    <a:gd name="T65" fmla="*/ 0 h 194"/>
                    <a:gd name="T66" fmla="*/ 0 w 256"/>
                    <a:gd name="T67" fmla="*/ 0 h 194"/>
                    <a:gd name="T68" fmla="*/ 0 w 256"/>
                    <a:gd name="T69" fmla="*/ 0 h 194"/>
                    <a:gd name="T70" fmla="*/ 0 w 256"/>
                    <a:gd name="T71" fmla="*/ 0 h 194"/>
                    <a:gd name="T72" fmla="*/ 0 w 256"/>
                    <a:gd name="T73" fmla="*/ 0 h 194"/>
                    <a:gd name="T74" fmla="*/ 0 w 256"/>
                    <a:gd name="T75" fmla="*/ 0 h 194"/>
                    <a:gd name="T76" fmla="*/ 0 w 256"/>
                    <a:gd name="T77" fmla="*/ 0 h 194"/>
                    <a:gd name="T78" fmla="*/ 0 w 256"/>
                    <a:gd name="T79" fmla="*/ 0 h 194"/>
                    <a:gd name="T80" fmla="*/ 0 w 256"/>
                    <a:gd name="T81" fmla="*/ 0 h 194"/>
                    <a:gd name="T82" fmla="*/ 0 w 256"/>
                    <a:gd name="T83" fmla="*/ 0 h 194"/>
                    <a:gd name="T84" fmla="*/ 0 w 256"/>
                    <a:gd name="T85" fmla="*/ 0 h 1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6"/>
                    <a:gd name="T130" fmla="*/ 0 h 194"/>
                    <a:gd name="T131" fmla="*/ 256 w 256"/>
                    <a:gd name="T132" fmla="*/ 194 h 1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6" h="194">
                      <a:moveTo>
                        <a:pt x="234" y="149"/>
                      </a:moveTo>
                      <a:lnTo>
                        <a:pt x="242" y="144"/>
                      </a:lnTo>
                      <a:lnTo>
                        <a:pt x="243" y="140"/>
                      </a:lnTo>
                      <a:lnTo>
                        <a:pt x="245" y="132"/>
                      </a:lnTo>
                      <a:lnTo>
                        <a:pt x="248" y="121"/>
                      </a:lnTo>
                      <a:lnTo>
                        <a:pt x="249" y="113"/>
                      </a:lnTo>
                      <a:lnTo>
                        <a:pt x="251" y="104"/>
                      </a:lnTo>
                      <a:lnTo>
                        <a:pt x="253" y="96"/>
                      </a:lnTo>
                      <a:lnTo>
                        <a:pt x="256" y="90"/>
                      </a:lnTo>
                      <a:lnTo>
                        <a:pt x="256" y="88"/>
                      </a:lnTo>
                      <a:lnTo>
                        <a:pt x="256" y="86"/>
                      </a:lnTo>
                      <a:lnTo>
                        <a:pt x="256" y="82"/>
                      </a:lnTo>
                      <a:lnTo>
                        <a:pt x="256" y="76"/>
                      </a:lnTo>
                      <a:lnTo>
                        <a:pt x="253" y="68"/>
                      </a:lnTo>
                      <a:lnTo>
                        <a:pt x="249" y="59"/>
                      </a:lnTo>
                      <a:lnTo>
                        <a:pt x="242" y="50"/>
                      </a:lnTo>
                      <a:lnTo>
                        <a:pt x="232" y="41"/>
                      </a:lnTo>
                      <a:lnTo>
                        <a:pt x="218" y="33"/>
                      </a:lnTo>
                      <a:lnTo>
                        <a:pt x="204" y="26"/>
                      </a:lnTo>
                      <a:lnTo>
                        <a:pt x="194" y="20"/>
                      </a:lnTo>
                      <a:lnTo>
                        <a:pt x="185" y="15"/>
                      </a:lnTo>
                      <a:lnTo>
                        <a:pt x="180" y="10"/>
                      </a:lnTo>
                      <a:lnTo>
                        <a:pt x="176" y="7"/>
                      </a:lnTo>
                      <a:lnTo>
                        <a:pt x="173" y="4"/>
                      </a:lnTo>
                      <a:lnTo>
                        <a:pt x="172" y="3"/>
                      </a:lnTo>
                      <a:lnTo>
                        <a:pt x="170" y="2"/>
                      </a:lnTo>
                      <a:lnTo>
                        <a:pt x="164" y="1"/>
                      </a:lnTo>
                      <a:lnTo>
                        <a:pt x="156" y="0"/>
                      </a:lnTo>
                      <a:lnTo>
                        <a:pt x="146" y="0"/>
                      </a:lnTo>
                      <a:lnTo>
                        <a:pt x="134" y="0"/>
                      </a:lnTo>
                      <a:lnTo>
                        <a:pt x="122" y="1"/>
                      </a:lnTo>
                      <a:lnTo>
                        <a:pt x="109" y="4"/>
                      </a:lnTo>
                      <a:lnTo>
                        <a:pt x="99" y="9"/>
                      </a:lnTo>
                      <a:lnTo>
                        <a:pt x="90" y="14"/>
                      </a:lnTo>
                      <a:lnTo>
                        <a:pt x="82" y="19"/>
                      </a:lnTo>
                      <a:lnTo>
                        <a:pt x="72" y="24"/>
                      </a:lnTo>
                      <a:lnTo>
                        <a:pt x="63" y="28"/>
                      </a:lnTo>
                      <a:lnTo>
                        <a:pt x="54" y="33"/>
                      </a:lnTo>
                      <a:lnTo>
                        <a:pt x="46" y="37"/>
                      </a:lnTo>
                      <a:lnTo>
                        <a:pt x="39" y="39"/>
                      </a:lnTo>
                      <a:lnTo>
                        <a:pt x="35" y="41"/>
                      </a:lnTo>
                      <a:lnTo>
                        <a:pt x="32" y="43"/>
                      </a:lnTo>
                      <a:lnTo>
                        <a:pt x="28" y="46"/>
                      </a:lnTo>
                      <a:lnTo>
                        <a:pt x="24" y="50"/>
                      </a:lnTo>
                      <a:lnTo>
                        <a:pt x="20" y="55"/>
                      </a:lnTo>
                      <a:lnTo>
                        <a:pt x="16" y="60"/>
                      </a:lnTo>
                      <a:lnTo>
                        <a:pt x="12" y="66"/>
                      </a:lnTo>
                      <a:lnTo>
                        <a:pt x="8" y="72"/>
                      </a:lnTo>
                      <a:lnTo>
                        <a:pt x="6" y="77"/>
                      </a:lnTo>
                      <a:lnTo>
                        <a:pt x="4" y="87"/>
                      </a:lnTo>
                      <a:lnTo>
                        <a:pt x="3" y="98"/>
                      </a:lnTo>
                      <a:lnTo>
                        <a:pt x="4" y="106"/>
                      </a:lnTo>
                      <a:lnTo>
                        <a:pt x="4" y="109"/>
                      </a:lnTo>
                      <a:lnTo>
                        <a:pt x="4" y="111"/>
                      </a:lnTo>
                      <a:lnTo>
                        <a:pt x="3" y="117"/>
                      </a:lnTo>
                      <a:lnTo>
                        <a:pt x="2" y="125"/>
                      </a:lnTo>
                      <a:lnTo>
                        <a:pt x="0" y="135"/>
                      </a:lnTo>
                      <a:lnTo>
                        <a:pt x="0" y="146"/>
                      </a:lnTo>
                      <a:lnTo>
                        <a:pt x="4" y="156"/>
                      </a:lnTo>
                      <a:lnTo>
                        <a:pt x="7" y="164"/>
                      </a:lnTo>
                      <a:lnTo>
                        <a:pt x="9" y="167"/>
                      </a:lnTo>
                      <a:lnTo>
                        <a:pt x="23" y="186"/>
                      </a:lnTo>
                      <a:lnTo>
                        <a:pt x="24" y="186"/>
                      </a:lnTo>
                      <a:lnTo>
                        <a:pt x="25" y="187"/>
                      </a:lnTo>
                      <a:lnTo>
                        <a:pt x="28" y="189"/>
                      </a:lnTo>
                      <a:lnTo>
                        <a:pt x="32" y="191"/>
                      </a:lnTo>
                      <a:lnTo>
                        <a:pt x="36" y="193"/>
                      </a:lnTo>
                      <a:lnTo>
                        <a:pt x="42" y="194"/>
                      </a:lnTo>
                      <a:lnTo>
                        <a:pt x="48" y="194"/>
                      </a:lnTo>
                      <a:lnTo>
                        <a:pt x="55" y="193"/>
                      </a:lnTo>
                      <a:lnTo>
                        <a:pt x="60" y="191"/>
                      </a:lnTo>
                      <a:lnTo>
                        <a:pt x="68" y="189"/>
                      </a:lnTo>
                      <a:lnTo>
                        <a:pt x="78" y="187"/>
                      </a:lnTo>
                      <a:lnTo>
                        <a:pt x="91" y="183"/>
                      </a:lnTo>
                      <a:lnTo>
                        <a:pt x="105" y="180"/>
                      </a:lnTo>
                      <a:lnTo>
                        <a:pt x="120" y="176"/>
                      </a:lnTo>
                      <a:lnTo>
                        <a:pt x="136" y="172"/>
                      </a:lnTo>
                      <a:lnTo>
                        <a:pt x="151" y="169"/>
                      </a:lnTo>
                      <a:lnTo>
                        <a:pt x="168" y="165"/>
                      </a:lnTo>
                      <a:lnTo>
                        <a:pt x="183" y="161"/>
                      </a:lnTo>
                      <a:lnTo>
                        <a:pt x="196" y="158"/>
                      </a:lnTo>
                      <a:lnTo>
                        <a:pt x="209" y="155"/>
                      </a:lnTo>
                      <a:lnTo>
                        <a:pt x="219" y="152"/>
                      </a:lnTo>
                      <a:lnTo>
                        <a:pt x="227" y="151"/>
                      </a:lnTo>
                      <a:lnTo>
                        <a:pt x="233" y="149"/>
                      </a:lnTo>
                      <a:lnTo>
                        <a:pt x="234" y="149"/>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23" name="Freeform 334"/>
                <p:cNvSpPr>
                  <a:spLocks/>
                </p:cNvSpPr>
                <p:nvPr/>
              </p:nvSpPr>
              <p:spPr bwMode="auto">
                <a:xfrm>
                  <a:off x="2731" y="1383"/>
                  <a:ext cx="62" cy="84"/>
                </a:xfrm>
                <a:custGeom>
                  <a:avLst/>
                  <a:gdLst>
                    <a:gd name="T0" fmla="*/ 0 w 240"/>
                    <a:gd name="T1" fmla="*/ 0 h 284"/>
                    <a:gd name="T2" fmla="*/ 0 w 240"/>
                    <a:gd name="T3" fmla="*/ 0 h 284"/>
                    <a:gd name="T4" fmla="*/ 0 w 240"/>
                    <a:gd name="T5" fmla="*/ 0 h 284"/>
                    <a:gd name="T6" fmla="*/ 0 w 240"/>
                    <a:gd name="T7" fmla="*/ 0 h 284"/>
                    <a:gd name="T8" fmla="*/ 0 w 240"/>
                    <a:gd name="T9" fmla="*/ 0 h 284"/>
                    <a:gd name="T10" fmla="*/ 0 w 240"/>
                    <a:gd name="T11" fmla="*/ 0 h 284"/>
                    <a:gd name="T12" fmla="*/ 0 w 240"/>
                    <a:gd name="T13" fmla="*/ 0 h 284"/>
                    <a:gd name="T14" fmla="*/ 0 w 240"/>
                    <a:gd name="T15" fmla="*/ 0 h 284"/>
                    <a:gd name="T16" fmla="*/ 0 w 240"/>
                    <a:gd name="T17" fmla="*/ 0 h 284"/>
                    <a:gd name="T18" fmla="*/ 0 w 240"/>
                    <a:gd name="T19" fmla="*/ 0 h 284"/>
                    <a:gd name="T20" fmla="*/ 0 w 240"/>
                    <a:gd name="T21" fmla="*/ 0 h 284"/>
                    <a:gd name="T22" fmla="*/ 0 w 240"/>
                    <a:gd name="T23" fmla="*/ 0 h 284"/>
                    <a:gd name="T24" fmla="*/ 0 w 240"/>
                    <a:gd name="T25" fmla="*/ 0 h 284"/>
                    <a:gd name="T26" fmla="*/ 0 w 240"/>
                    <a:gd name="T27" fmla="*/ 0 h 284"/>
                    <a:gd name="T28" fmla="*/ 0 w 240"/>
                    <a:gd name="T29" fmla="*/ 0 h 284"/>
                    <a:gd name="T30" fmla="*/ 0 w 240"/>
                    <a:gd name="T31" fmla="*/ 0 h 284"/>
                    <a:gd name="T32" fmla="*/ 0 w 240"/>
                    <a:gd name="T33" fmla="*/ 0 h 284"/>
                    <a:gd name="T34" fmla="*/ 0 w 240"/>
                    <a:gd name="T35" fmla="*/ 0 h 284"/>
                    <a:gd name="T36" fmla="*/ 0 w 240"/>
                    <a:gd name="T37" fmla="*/ 0 h 284"/>
                    <a:gd name="T38" fmla="*/ 0 w 240"/>
                    <a:gd name="T39" fmla="*/ 0 h 284"/>
                    <a:gd name="T40" fmla="*/ 0 w 240"/>
                    <a:gd name="T41" fmla="*/ 0 h 284"/>
                    <a:gd name="T42" fmla="*/ 0 w 240"/>
                    <a:gd name="T43" fmla="*/ 0 h 284"/>
                    <a:gd name="T44" fmla="*/ 0 w 240"/>
                    <a:gd name="T45" fmla="*/ 0 h 284"/>
                    <a:gd name="T46" fmla="*/ 0 w 240"/>
                    <a:gd name="T47" fmla="*/ 0 h 284"/>
                    <a:gd name="T48" fmla="*/ 0 w 240"/>
                    <a:gd name="T49" fmla="*/ 0 h 284"/>
                    <a:gd name="T50" fmla="*/ 0 w 240"/>
                    <a:gd name="T51" fmla="*/ 0 h 284"/>
                    <a:gd name="T52" fmla="*/ 0 w 240"/>
                    <a:gd name="T53" fmla="*/ 0 h 284"/>
                    <a:gd name="T54" fmla="*/ 0 w 240"/>
                    <a:gd name="T55" fmla="*/ 0 h 284"/>
                    <a:gd name="T56" fmla="*/ 0 w 240"/>
                    <a:gd name="T57" fmla="*/ 0 h 284"/>
                    <a:gd name="T58" fmla="*/ 0 w 240"/>
                    <a:gd name="T59" fmla="*/ 0 h 284"/>
                    <a:gd name="T60" fmla="*/ 0 w 240"/>
                    <a:gd name="T61" fmla="*/ 0 h 284"/>
                    <a:gd name="T62" fmla="*/ 0 w 240"/>
                    <a:gd name="T63" fmla="*/ 0 h 284"/>
                    <a:gd name="T64" fmla="*/ 0 w 240"/>
                    <a:gd name="T65" fmla="*/ 0 h 284"/>
                    <a:gd name="T66" fmla="*/ 0 w 240"/>
                    <a:gd name="T67" fmla="*/ 0 h 284"/>
                    <a:gd name="T68" fmla="*/ 0 w 240"/>
                    <a:gd name="T69" fmla="*/ 0 h 284"/>
                    <a:gd name="T70" fmla="*/ 0 w 240"/>
                    <a:gd name="T71" fmla="*/ 0 h 284"/>
                    <a:gd name="T72" fmla="*/ 0 w 240"/>
                    <a:gd name="T73" fmla="*/ 0 h 284"/>
                    <a:gd name="T74" fmla="*/ 0 w 240"/>
                    <a:gd name="T75" fmla="*/ 0 h 284"/>
                    <a:gd name="T76" fmla="*/ 0 w 240"/>
                    <a:gd name="T77" fmla="*/ 0 h 284"/>
                    <a:gd name="T78" fmla="*/ 0 w 240"/>
                    <a:gd name="T79" fmla="*/ 0 h 284"/>
                    <a:gd name="T80" fmla="*/ 0 w 240"/>
                    <a:gd name="T81" fmla="*/ 0 h 284"/>
                    <a:gd name="T82" fmla="*/ 0 w 240"/>
                    <a:gd name="T83" fmla="*/ 0 h 284"/>
                    <a:gd name="T84" fmla="*/ 0 w 240"/>
                    <a:gd name="T85" fmla="*/ 0 h 284"/>
                    <a:gd name="T86" fmla="*/ 0 w 240"/>
                    <a:gd name="T87" fmla="*/ 0 h 284"/>
                    <a:gd name="T88" fmla="*/ 0 w 240"/>
                    <a:gd name="T89" fmla="*/ 0 h 2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0"/>
                    <a:gd name="T136" fmla="*/ 0 h 284"/>
                    <a:gd name="T137" fmla="*/ 240 w 240"/>
                    <a:gd name="T138" fmla="*/ 284 h 2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0" h="284">
                      <a:moveTo>
                        <a:pt x="223" y="22"/>
                      </a:moveTo>
                      <a:lnTo>
                        <a:pt x="225" y="24"/>
                      </a:lnTo>
                      <a:lnTo>
                        <a:pt x="229" y="30"/>
                      </a:lnTo>
                      <a:lnTo>
                        <a:pt x="233" y="40"/>
                      </a:lnTo>
                      <a:lnTo>
                        <a:pt x="234" y="55"/>
                      </a:lnTo>
                      <a:lnTo>
                        <a:pt x="234" y="73"/>
                      </a:lnTo>
                      <a:lnTo>
                        <a:pt x="235" y="89"/>
                      </a:lnTo>
                      <a:lnTo>
                        <a:pt x="235" y="100"/>
                      </a:lnTo>
                      <a:lnTo>
                        <a:pt x="235" y="105"/>
                      </a:lnTo>
                      <a:lnTo>
                        <a:pt x="236" y="111"/>
                      </a:lnTo>
                      <a:lnTo>
                        <a:pt x="238" y="125"/>
                      </a:lnTo>
                      <a:lnTo>
                        <a:pt x="239" y="141"/>
                      </a:lnTo>
                      <a:lnTo>
                        <a:pt x="240" y="151"/>
                      </a:lnTo>
                      <a:lnTo>
                        <a:pt x="239" y="156"/>
                      </a:lnTo>
                      <a:lnTo>
                        <a:pt x="237" y="165"/>
                      </a:lnTo>
                      <a:lnTo>
                        <a:pt x="234" y="176"/>
                      </a:lnTo>
                      <a:lnTo>
                        <a:pt x="231" y="189"/>
                      </a:lnTo>
                      <a:lnTo>
                        <a:pt x="227" y="202"/>
                      </a:lnTo>
                      <a:lnTo>
                        <a:pt x="223" y="214"/>
                      </a:lnTo>
                      <a:lnTo>
                        <a:pt x="219" y="224"/>
                      </a:lnTo>
                      <a:lnTo>
                        <a:pt x="216" y="231"/>
                      </a:lnTo>
                      <a:lnTo>
                        <a:pt x="213" y="236"/>
                      </a:lnTo>
                      <a:lnTo>
                        <a:pt x="209" y="242"/>
                      </a:lnTo>
                      <a:lnTo>
                        <a:pt x="207" y="248"/>
                      </a:lnTo>
                      <a:lnTo>
                        <a:pt x="204" y="255"/>
                      </a:lnTo>
                      <a:lnTo>
                        <a:pt x="201" y="260"/>
                      </a:lnTo>
                      <a:lnTo>
                        <a:pt x="199" y="264"/>
                      </a:lnTo>
                      <a:lnTo>
                        <a:pt x="197" y="267"/>
                      </a:lnTo>
                      <a:lnTo>
                        <a:pt x="197" y="268"/>
                      </a:lnTo>
                      <a:lnTo>
                        <a:pt x="196" y="268"/>
                      </a:lnTo>
                      <a:lnTo>
                        <a:pt x="193" y="270"/>
                      </a:lnTo>
                      <a:lnTo>
                        <a:pt x="190" y="272"/>
                      </a:lnTo>
                      <a:lnTo>
                        <a:pt x="186" y="275"/>
                      </a:lnTo>
                      <a:lnTo>
                        <a:pt x="181" y="278"/>
                      </a:lnTo>
                      <a:lnTo>
                        <a:pt x="176" y="281"/>
                      </a:lnTo>
                      <a:lnTo>
                        <a:pt x="171" y="283"/>
                      </a:lnTo>
                      <a:lnTo>
                        <a:pt x="166" y="284"/>
                      </a:lnTo>
                      <a:lnTo>
                        <a:pt x="162" y="284"/>
                      </a:lnTo>
                      <a:lnTo>
                        <a:pt x="157" y="284"/>
                      </a:lnTo>
                      <a:lnTo>
                        <a:pt x="151" y="284"/>
                      </a:lnTo>
                      <a:lnTo>
                        <a:pt x="146" y="284"/>
                      </a:lnTo>
                      <a:lnTo>
                        <a:pt x="140" y="283"/>
                      </a:lnTo>
                      <a:lnTo>
                        <a:pt x="134" y="283"/>
                      </a:lnTo>
                      <a:lnTo>
                        <a:pt x="128" y="282"/>
                      </a:lnTo>
                      <a:lnTo>
                        <a:pt x="123" y="282"/>
                      </a:lnTo>
                      <a:lnTo>
                        <a:pt x="118" y="280"/>
                      </a:lnTo>
                      <a:lnTo>
                        <a:pt x="113" y="279"/>
                      </a:lnTo>
                      <a:lnTo>
                        <a:pt x="107" y="277"/>
                      </a:lnTo>
                      <a:lnTo>
                        <a:pt x="101" y="274"/>
                      </a:lnTo>
                      <a:lnTo>
                        <a:pt x="95" y="271"/>
                      </a:lnTo>
                      <a:lnTo>
                        <a:pt x="89" y="268"/>
                      </a:lnTo>
                      <a:lnTo>
                        <a:pt x="82" y="264"/>
                      </a:lnTo>
                      <a:lnTo>
                        <a:pt x="75" y="260"/>
                      </a:lnTo>
                      <a:lnTo>
                        <a:pt x="68" y="255"/>
                      </a:lnTo>
                      <a:lnTo>
                        <a:pt x="62" y="251"/>
                      </a:lnTo>
                      <a:lnTo>
                        <a:pt x="58" y="246"/>
                      </a:lnTo>
                      <a:lnTo>
                        <a:pt x="53" y="241"/>
                      </a:lnTo>
                      <a:lnTo>
                        <a:pt x="50" y="236"/>
                      </a:lnTo>
                      <a:lnTo>
                        <a:pt x="47" y="232"/>
                      </a:lnTo>
                      <a:lnTo>
                        <a:pt x="45" y="228"/>
                      </a:lnTo>
                      <a:lnTo>
                        <a:pt x="43" y="225"/>
                      </a:lnTo>
                      <a:lnTo>
                        <a:pt x="39" y="219"/>
                      </a:lnTo>
                      <a:lnTo>
                        <a:pt x="36" y="213"/>
                      </a:lnTo>
                      <a:lnTo>
                        <a:pt x="34" y="208"/>
                      </a:lnTo>
                      <a:lnTo>
                        <a:pt x="34" y="207"/>
                      </a:lnTo>
                      <a:lnTo>
                        <a:pt x="28" y="188"/>
                      </a:lnTo>
                      <a:lnTo>
                        <a:pt x="25" y="188"/>
                      </a:lnTo>
                      <a:lnTo>
                        <a:pt x="22" y="188"/>
                      </a:lnTo>
                      <a:lnTo>
                        <a:pt x="19" y="187"/>
                      </a:lnTo>
                      <a:lnTo>
                        <a:pt x="15" y="184"/>
                      </a:lnTo>
                      <a:lnTo>
                        <a:pt x="11" y="180"/>
                      </a:lnTo>
                      <a:lnTo>
                        <a:pt x="8" y="174"/>
                      </a:lnTo>
                      <a:lnTo>
                        <a:pt x="5" y="165"/>
                      </a:lnTo>
                      <a:lnTo>
                        <a:pt x="2" y="145"/>
                      </a:lnTo>
                      <a:lnTo>
                        <a:pt x="0" y="129"/>
                      </a:lnTo>
                      <a:lnTo>
                        <a:pt x="2" y="118"/>
                      </a:lnTo>
                      <a:lnTo>
                        <a:pt x="7" y="112"/>
                      </a:lnTo>
                      <a:lnTo>
                        <a:pt x="11" y="111"/>
                      </a:lnTo>
                      <a:lnTo>
                        <a:pt x="14" y="111"/>
                      </a:lnTo>
                      <a:lnTo>
                        <a:pt x="17" y="111"/>
                      </a:lnTo>
                      <a:lnTo>
                        <a:pt x="20" y="111"/>
                      </a:lnTo>
                      <a:lnTo>
                        <a:pt x="22" y="112"/>
                      </a:lnTo>
                      <a:lnTo>
                        <a:pt x="25" y="114"/>
                      </a:lnTo>
                      <a:lnTo>
                        <a:pt x="26" y="116"/>
                      </a:lnTo>
                      <a:lnTo>
                        <a:pt x="28" y="120"/>
                      </a:lnTo>
                      <a:lnTo>
                        <a:pt x="29" y="126"/>
                      </a:lnTo>
                      <a:lnTo>
                        <a:pt x="30" y="129"/>
                      </a:lnTo>
                      <a:lnTo>
                        <a:pt x="30" y="130"/>
                      </a:lnTo>
                      <a:lnTo>
                        <a:pt x="31" y="132"/>
                      </a:lnTo>
                      <a:lnTo>
                        <a:pt x="33" y="136"/>
                      </a:lnTo>
                      <a:lnTo>
                        <a:pt x="36" y="138"/>
                      </a:lnTo>
                      <a:lnTo>
                        <a:pt x="40" y="132"/>
                      </a:lnTo>
                      <a:lnTo>
                        <a:pt x="42" y="126"/>
                      </a:lnTo>
                      <a:lnTo>
                        <a:pt x="44" y="119"/>
                      </a:lnTo>
                      <a:lnTo>
                        <a:pt x="47" y="111"/>
                      </a:lnTo>
                      <a:lnTo>
                        <a:pt x="50" y="102"/>
                      </a:lnTo>
                      <a:lnTo>
                        <a:pt x="53" y="94"/>
                      </a:lnTo>
                      <a:lnTo>
                        <a:pt x="56" y="88"/>
                      </a:lnTo>
                      <a:lnTo>
                        <a:pt x="59" y="82"/>
                      </a:lnTo>
                      <a:lnTo>
                        <a:pt x="61" y="79"/>
                      </a:lnTo>
                      <a:lnTo>
                        <a:pt x="62" y="71"/>
                      </a:lnTo>
                      <a:lnTo>
                        <a:pt x="60" y="59"/>
                      </a:lnTo>
                      <a:lnTo>
                        <a:pt x="57" y="47"/>
                      </a:lnTo>
                      <a:lnTo>
                        <a:pt x="57" y="39"/>
                      </a:lnTo>
                      <a:lnTo>
                        <a:pt x="63" y="30"/>
                      </a:lnTo>
                      <a:lnTo>
                        <a:pt x="69" y="21"/>
                      </a:lnTo>
                      <a:lnTo>
                        <a:pt x="75" y="15"/>
                      </a:lnTo>
                      <a:lnTo>
                        <a:pt x="82" y="9"/>
                      </a:lnTo>
                      <a:lnTo>
                        <a:pt x="88" y="5"/>
                      </a:lnTo>
                      <a:lnTo>
                        <a:pt x="94" y="2"/>
                      </a:lnTo>
                      <a:lnTo>
                        <a:pt x="101" y="1"/>
                      </a:lnTo>
                      <a:lnTo>
                        <a:pt x="107" y="0"/>
                      </a:lnTo>
                      <a:lnTo>
                        <a:pt x="113" y="0"/>
                      </a:lnTo>
                      <a:lnTo>
                        <a:pt x="119" y="1"/>
                      </a:lnTo>
                      <a:lnTo>
                        <a:pt x="125" y="1"/>
                      </a:lnTo>
                      <a:lnTo>
                        <a:pt x="131" y="2"/>
                      </a:lnTo>
                      <a:lnTo>
                        <a:pt x="136" y="3"/>
                      </a:lnTo>
                      <a:lnTo>
                        <a:pt x="140" y="5"/>
                      </a:lnTo>
                      <a:lnTo>
                        <a:pt x="145" y="8"/>
                      </a:lnTo>
                      <a:lnTo>
                        <a:pt x="149" y="12"/>
                      </a:lnTo>
                      <a:lnTo>
                        <a:pt x="153" y="14"/>
                      </a:lnTo>
                      <a:lnTo>
                        <a:pt x="158" y="17"/>
                      </a:lnTo>
                      <a:lnTo>
                        <a:pt x="163" y="18"/>
                      </a:lnTo>
                      <a:lnTo>
                        <a:pt x="168" y="18"/>
                      </a:lnTo>
                      <a:lnTo>
                        <a:pt x="174" y="18"/>
                      </a:lnTo>
                      <a:lnTo>
                        <a:pt x="181" y="18"/>
                      </a:lnTo>
                      <a:lnTo>
                        <a:pt x="188" y="17"/>
                      </a:lnTo>
                      <a:lnTo>
                        <a:pt x="195" y="17"/>
                      </a:lnTo>
                      <a:lnTo>
                        <a:pt x="201" y="16"/>
                      </a:lnTo>
                      <a:lnTo>
                        <a:pt x="206" y="16"/>
                      </a:lnTo>
                      <a:lnTo>
                        <a:pt x="210" y="15"/>
                      </a:lnTo>
                      <a:lnTo>
                        <a:pt x="214" y="15"/>
                      </a:lnTo>
                      <a:lnTo>
                        <a:pt x="216" y="16"/>
                      </a:lnTo>
                      <a:lnTo>
                        <a:pt x="218" y="17"/>
                      </a:lnTo>
                      <a:lnTo>
                        <a:pt x="220" y="19"/>
                      </a:lnTo>
                      <a:lnTo>
                        <a:pt x="223" y="22"/>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sp>
          <p:nvSpPr>
            <p:cNvPr id="688" name="Rectangle 687"/>
            <p:cNvSpPr/>
            <p:nvPr/>
          </p:nvSpPr>
          <p:spPr bwMode="auto">
            <a:xfrm>
              <a:off x="1701800" y="4419600"/>
              <a:ext cx="915450" cy="437727"/>
            </a:xfrm>
            <a:prstGeom prst="rect">
              <a:avLst/>
            </a:prstGeom>
          </p:spPr>
          <p:txBody>
            <a:bodyPr wrap="none">
              <a:spAutoFit/>
            </a:bodyPr>
            <a:lstStyle/>
            <a:p>
              <a:pPr>
                <a:defRPr/>
              </a:pPr>
              <a:r>
                <a:rPr lang="es-ES_tradnl" sz="1400" b="1" dirty="0">
                  <a:effectLst>
                    <a:outerShdw blurRad="38100" dist="38100" dir="2700000" algn="tl">
                      <a:srgbClr val="DDDDDD"/>
                    </a:outerShdw>
                  </a:effectLst>
                  <a:latin typeface="Arial" pitchFamily="-65" charset="0"/>
                  <a:ea typeface="ヒラギノ角ゴ ProN W3" pitchFamily="-65" charset="-128"/>
                  <a:cs typeface="ヒラギノ角ゴ ProN W3" pitchFamily="-65" charset="-128"/>
                  <a:sym typeface="Gill Sans" pitchFamily="-65" charset="0"/>
                </a:rPr>
                <a:t>H3N2</a:t>
              </a:r>
              <a:endParaRPr lang="en-US" sz="1400" dirty="0">
                <a:latin typeface="Gill Sans" pitchFamily="-111" charset="0"/>
                <a:ea typeface="ヒラギノ角ゴ ProN W3" pitchFamily="-111" charset="-128"/>
                <a:cs typeface="ヒラギノ角ゴ ProN W3" pitchFamily="-111" charset="-128"/>
                <a:sym typeface="Gill Sans" pitchFamily="-111" charset="0"/>
              </a:endParaRPr>
            </a:p>
          </p:txBody>
        </p:sp>
        <p:sp>
          <p:nvSpPr>
            <p:cNvPr id="693" name="Rectangle 692"/>
            <p:cNvSpPr/>
            <p:nvPr/>
          </p:nvSpPr>
          <p:spPr bwMode="auto">
            <a:xfrm>
              <a:off x="1701800" y="5867400"/>
              <a:ext cx="915450" cy="437727"/>
            </a:xfrm>
            <a:prstGeom prst="rect">
              <a:avLst/>
            </a:prstGeom>
          </p:spPr>
          <p:txBody>
            <a:bodyPr wrap="none">
              <a:spAutoFit/>
            </a:bodyPr>
            <a:lstStyle/>
            <a:p>
              <a:pPr>
                <a:defRPr/>
              </a:pPr>
              <a:r>
                <a:rPr lang="es-ES_tradnl" sz="1400" b="1" dirty="0">
                  <a:effectLst>
                    <a:outerShdw blurRad="38100" dist="38100" dir="2700000" algn="tl">
                      <a:srgbClr val="DDDDDD"/>
                    </a:outerShdw>
                  </a:effectLst>
                  <a:latin typeface="Arial" pitchFamily="-65" charset="0"/>
                  <a:ea typeface="ヒラギノ角ゴ ProN W3" pitchFamily="-65" charset="-128"/>
                  <a:cs typeface="ヒラギノ角ゴ ProN W3" pitchFamily="-65" charset="-128"/>
                  <a:sym typeface="Gill Sans" pitchFamily="-65" charset="0"/>
                </a:rPr>
                <a:t>H1N1</a:t>
              </a:r>
              <a:endParaRPr lang="en-US" sz="1400" dirty="0">
                <a:latin typeface="Gill Sans" pitchFamily="-111" charset="0"/>
                <a:ea typeface="ヒラギノ角ゴ ProN W3" pitchFamily="-111" charset="-128"/>
                <a:cs typeface="ヒラギノ角ゴ ProN W3" pitchFamily="-111" charset="-128"/>
                <a:sym typeface="Gill Sans" pitchFamily="-111" charset="0"/>
              </a:endParaRPr>
            </a:p>
          </p:txBody>
        </p:sp>
      </p:grpSp>
      <p:sp>
        <p:nvSpPr>
          <p:cNvPr id="937" name="Rectangle 936"/>
          <p:cNvSpPr>
            <a:spLocks noChangeArrowheads="1"/>
          </p:cNvSpPr>
          <p:nvPr/>
        </p:nvSpPr>
        <p:spPr bwMode="auto">
          <a:xfrm>
            <a:off x="2667001" y="2089150"/>
            <a:ext cx="690563" cy="280988"/>
          </a:xfrm>
          <a:prstGeom prst="rect">
            <a:avLst/>
          </a:prstGeom>
          <a:noFill/>
          <a:ln>
            <a:noFill/>
          </a:ln>
          <a:effectLst>
            <a:outerShdw blurRad="50800" dist="38100" dir="2700000" rotWithShape="0">
              <a:srgbClr val="808080">
                <a:alpha val="42999"/>
              </a:srgbClr>
            </a:outerShdw>
          </a:effectLst>
          <a:extLst/>
        </p:spPr>
        <p:txBody>
          <a:bodyPr wrap="none" lIns="64284" tIns="32142" rIns="64284" bIns="32142">
            <a:spAutoFit/>
          </a:bodyPr>
          <a:lstStyle/>
          <a:p>
            <a:pPr>
              <a:defRPr/>
            </a:pPr>
            <a:r>
              <a:rPr lang="es-ES_tradnl" altLang="zh-TW" sz="1400" b="1">
                <a:effectLst>
                  <a:outerShdw blurRad="38100" dist="38100" dir="2700000" algn="tl">
                    <a:srgbClr val="000000"/>
                  </a:outerShdw>
                </a:effectLst>
                <a:latin typeface="Arial" charset="0"/>
                <a:ea typeface="MS PGothic" pitchFamily="34" charset="-128"/>
              </a:rPr>
              <a:t>cH1N1</a:t>
            </a:r>
            <a:endParaRPr lang="en-US" sz="1400">
              <a:latin typeface="Times" pitchFamily="124" charset="0"/>
              <a:ea typeface="MS PGothic" pitchFamily="34" charset="-128"/>
            </a:endParaRPr>
          </a:p>
        </p:txBody>
      </p:sp>
      <p:grpSp>
        <p:nvGrpSpPr>
          <p:cNvPr id="14" name="Group 1060"/>
          <p:cNvGrpSpPr/>
          <p:nvPr/>
        </p:nvGrpSpPr>
        <p:grpSpPr>
          <a:xfrm>
            <a:off x="3359051" y="917528"/>
            <a:ext cx="1849318" cy="2839641"/>
            <a:chOff x="2609850" y="1304925"/>
            <a:chExt cx="2630142" cy="4038600"/>
          </a:xfrm>
          <a:effectLst>
            <a:outerShdw blurRad="50800" dist="38100" dir="2700000">
              <a:srgbClr val="000000">
                <a:alpha val="43000"/>
              </a:srgbClr>
            </a:outerShdw>
          </a:effectLst>
        </p:grpSpPr>
        <p:grpSp>
          <p:nvGrpSpPr>
            <p:cNvPr id="15" name="Group 935"/>
            <p:cNvGrpSpPr/>
            <p:nvPr/>
          </p:nvGrpSpPr>
          <p:grpSpPr>
            <a:xfrm>
              <a:off x="3446463" y="2767013"/>
              <a:ext cx="1677987" cy="1247775"/>
              <a:chOff x="3446463" y="2767013"/>
              <a:chExt cx="1677987" cy="1247775"/>
            </a:xfrm>
          </p:grpSpPr>
          <p:sp>
            <p:nvSpPr>
              <p:cNvPr id="1298705" name="Oval 273"/>
              <p:cNvSpPr>
                <a:spLocks noChangeArrowheads="1"/>
              </p:cNvSpPr>
              <p:nvPr/>
            </p:nvSpPr>
            <p:spPr bwMode="auto">
              <a:xfrm>
                <a:off x="3706813" y="2900363"/>
                <a:ext cx="139700" cy="117475"/>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06" name="Oval 274"/>
              <p:cNvSpPr>
                <a:spLocks noChangeArrowheads="1"/>
              </p:cNvSpPr>
              <p:nvPr/>
            </p:nvSpPr>
            <p:spPr bwMode="auto">
              <a:xfrm>
                <a:off x="4210050" y="2767013"/>
                <a:ext cx="139700" cy="115887"/>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07" name="Oval 275"/>
              <p:cNvSpPr>
                <a:spLocks noChangeArrowheads="1"/>
              </p:cNvSpPr>
              <p:nvPr/>
            </p:nvSpPr>
            <p:spPr bwMode="auto">
              <a:xfrm>
                <a:off x="3446463" y="3365500"/>
                <a:ext cx="142875" cy="115888"/>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08" name="AutoShape 276"/>
              <p:cNvSpPr>
                <a:spLocks noChangeArrowheads="1"/>
              </p:cNvSpPr>
              <p:nvPr/>
            </p:nvSpPr>
            <p:spPr bwMode="auto">
              <a:xfrm rot="20388678">
                <a:off x="3959225" y="2805113"/>
                <a:ext cx="111125" cy="104775"/>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09" name="AutoShape 277"/>
              <p:cNvSpPr>
                <a:spLocks noChangeArrowheads="1"/>
              </p:cNvSpPr>
              <p:nvPr/>
            </p:nvSpPr>
            <p:spPr bwMode="auto">
              <a:xfrm rot="1334422">
                <a:off x="3552825" y="3098800"/>
                <a:ext cx="111125" cy="109538"/>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10" name="AutoShape 278"/>
              <p:cNvSpPr>
                <a:spLocks noChangeArrowheads="1"/>
              </p:cNvSpPr>
              <p:nvPr/>
            </p:nvSpPr>
            <p:spPr bwMode="auto">
              <a:xfrm rot="1477655">
                <a:off x="4503738" y="2805113"/>
                <a:ext cx="107950" cy="10636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11" name="AutoShape 279"/>
              <p:cNvSpPr>
                <a:spLocks noChangeArrowheads="1"/>
              </p:cNvSpPr>
              <p:nvPr/>
            </p:nvSpPr>
            <p:spPr bwMode="auto">
              <a:xfrm rot="20184264">
                <a:off x="3556000" y="3582988"/>
                <a:ext cx="104775" cy="10636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12" name="Oval 280"/>
              <p:cNvSpPr>
                <a:spLocks noChangeArrowheads="1"/>
              </p:cNvSpPr>
              <p:nvPr/>
            </p:nvSpPr>
            <p:spPr bwMode="auto">
              <a:xfrm>
                <a:off x="4745038" y="2922588"/>
                <a:ext cx="142875" cy="117475"/>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66" name="Oval 281"/>
              <p:cNvSpPr>
                <a:spLocks noChangeArrowheads="1"/>
              </p:cNvSpPr>
              <p:nvPr/>
            </p:nvSpPr>
            <p:spPr bwMode="auto">
              <a:xfrm>
                <a:off x="3601983" y="2906634"/>
                <a:ext cx="1357570" cy="974211"/>
              </a:xfrm>
              <a:prstGeom prst="ellipse">
                <a:avLst/>
              </a:prstGeom>
              <a:solidFill>
                <a:srgbClr val="CCFFCC"/>
              </a:solid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67" name="Line 282"/>
              <p:cNvSpPr>
                <a:spLocks noChangeShapeType="1"/>
              </p:cNvSpPr>
              <p:nvPr/>
            </p:nvSpPr>
            <p:spPr bwMode="auto">
              <a:xfrm flipH="1">
                <a:off x="4076342" y="3108195"/>
                <a:ext cx="686691" cy="0"/>
              </a:xfrm>
              <a:prstGeom prst="line">
                <a:avLst/>
              </a:prstGeom>
              <a:no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68" name="Line 283"/>
              <p:cNvSpPr>
                <a:spLocks noChangeShapeType="1"/>
              </p:cNvSpPr>
              <p:nvPr/>
            </p:nvSpPr>
            <p:spPr bwMode="auto">
              <a:xfrm flipH="1">
                <a:off x="4146366" y="3269444"/>
                <a:ext cx="616667" cy="0"/>
              </a:xfrm>
              <a:prstGeom prst="line">
                <a:avLst/>
              </a:prstGeom>
              <a:no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69" name="Line 284"/>
              <p:cNvSpPr>
                <a:spLocks noChangeShapeType="1"/>
              </p:cNvSpPr>
              <p:nvPr/>
            </p:nvSpPr>
            <p:spPr bwMode="auto">
              <a:xfrm flipH="1">
                <a:off x="4236720" y="3435171"/>
                <a:ext cx="526313" cy="0"/>
              </a:xfrm>
              <a:prstGeom prst="line">
                <a:avLst/>
              </a:prstGeom>
              <a:noFill/>
              <a:ln w="38100">
                <a:solidFill>
                  <a:srgbClr val="00376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70" name="Line 285"/>
              <p:cNvSpPr>
                <a:spLocks noChangeShapeType="1"/>
              </p:cNvSpPr>
              <p:nvPr/>
            </p:nvSpPr>
            <p:spPr bwMode="auto">
              <a:xfrm flipH="1">
                <a:off x="4281897" y="3515796"/>
                <a:ext cx="481136" cy="0"/>
              </a:xfrm>
              <a:prstGeom prst="line">
                <a:avLst/>
              </a:prstGeom>
              <a:noFill/>
              <a:ln w="38100">
                <a:solidFill>
                  <a:srgbClr val="BB0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71" name="Line 286"/>
              <p:cNvSpPr>
                <a:spLocks noChangeShapeType="1"/>
              </p:cNvSpPr>
              <p:nvPr/>
            </p:nvSpPr>
            <p:spPr bwMode="auto">
              <a:xfrm flipH="1">
                <a:off x="4356440" y="3596420"/>
                <a:ext cx="406594" cy="0"/>
              </a:xfrm>
              <a:prstGeom prst="line">
                <a:avLst/>
              </a:prstGeom>
              <a:noFill/>
              <a:ln w="38100">
                <a:solidFill>
                  <a:srgbClr val="00376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72" name="Line 287"/>
              <p:cNvSpPr>
                <a:spLocks noChangeShapeType="1"/>
              </p:cNvSpPr>
              <p:nvPr/>
            </p:nvSpPr>
            <p:spPr bwMode="auto">
              <a:xfrm flipH="1">
                <a:off x="4458088" y="3679284"/>
                <a:ext cx="304945" cy="0"/>
              </a:xfrm>
              <a:prstGeom prst="line">
                <a:avLst/>
              </a:prstGeom>
              <a:noFill/>
              <a:ln w="38100">
                <a:solidFill>
                  <a:srgbClr val="00376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73" name="Line 288"/>
              <p:cNvSpPr>
                <a:spLocks noChangeShapeType="1"/>
              </p:cNvSpPr>
              <p:nvPr/>
            </p:nvSpPr>
            <p:spPr bwMode="auto">
              <a:xfrm flipH="1">
                <a:off x="4076342" y="3188819"/>
                <a:ext cx="686691" cy="0"/>
              </a:xfrm>
              <a:prstGeom prst="line">
                <a:avLst/>
              </a:prstGeom>
              <a:no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74" name="Line 289"/>
              <p:cNvSpPr>
                <a:spLocks noChangeShapeType="1"/>
              </p:cNvSpPr>
              <p:nvPr/>
            </p:nvSpPr>
            <p:spPr bwMode="auto">
              <a:xfrm flipH="1">
                <a:off x="4200579" y="3350068"/>
                <a:ext cx="562454" cy="0"/>
              </a:xfrm>
              <a:prstGeom prst="line">
                <a:avLst/>
              </a:prstGeom>
              <a:no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75" name="AutoShape 290"/>
              <p:cNvSpPr>
                <a:spLocks noChangeArrowheads="1"/>
              </p:cNvSpPr>
              <p:nvPr/>
            </p:nvSpPr>
            <p:spPr bwMode="auto">
              <a:xfrm>
                <a:off x="3590688" y="2897676"/>
                <a:ext cx="788339" cy="983169"/>
              </a:xfrm>
              <a:prstGeom prst="moon">
                <a:avLst>
                  <a:gd name="adj" fmla="val 50000"/>
                </a:avLst>
              </a:prstGeom>
              <a:solidFill>
                <a:srgbClr val="008000"/>
              </a:solidFill>
              <a:ln w="9525">
                <a:solidFill>
                  <a:srgbClr val="00800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16" name="Group 291"/>
              <p:cNvGrpSpPr>
                <a:grpSpLocks/>
              </p:cNvGrpSpPr>
              <p:nvPr/>
            </p:nvGrpSpPr>
            <p:grpSpPr bwMode="auto">
              <a:xfrm>
                <a:off x="3658454" y="3367984"/>
                <a:ext cx="928389" cy="394164"/>
                <a:chOff x="3010" y="2248"/>
                <a:chExt cx="431" cy="187"/>
              </a:xfrm>
            </p:grpSpPr>
            <p:sp>
              <p:nvSpPr>
                <p:cNvPr id="244185" name="Freeform 292"/>
                <p:cNvSpPr>
                  <a:spLocks/>
                </p:cNvSpPr>
                <p:nvPr/>
              </p:nvSpPr>
              <p:spPr bwMode="auto">
                <a:xfrm rot="21393792" flipH="1">
                  <a:off x="3010" y="2248"/>
                  <a:ext cx="431" cy="186"/>
                </a:xfrm>
                <a:custGeom>
                  <a:avLst/>
                  <a:gdLst>
                    <a:gd name="T0" fmla="*/ 0 w 906"/>
                    <a:gd name="T1" fmla="*/ 0 h 427"/>
                    <a:gd name="T2" fmla="*/ 0 w 906"/>
                    <a:gd name="T3" fmla="*/ 0 h 427"/>
                    <a:gd name="T4" fmla="*/ 0 w 906"/>
                    <a:gd name="T5" fmla="*/ 0 h 427"/>
                    <a:gd name="T6" fmla="*/ 0 w 906"/>
                    <a:gd name="T7" fmla="*/ 0 h 427"/>
                    <a:gd name="T8" fmla="*/ 0 w 906"/>
                    <a:gd name="T9" fmla="*/ 0 h 427"/>
                    <a:gd name="T10" fmla="*/ 0 w 906"/>
                    <a:gd name="T11" fmla="*/ 0 h 427"/>
                    <a:gd name="T12" fmla="*/ 0 w 906"/>
                    <a:gd name="T13" fmla="*/ 0 h 427"/>
                    <a:gd name="T14" fmla="*/ 0 w 906"/>
                    <a:gd name="T15" fmla="*/ 0 h 427"/>
                    <a:gd name="T16" fmla="*/ 0 w 906"/>
                    <a:gd name="T17" fmla="*/ 0 h 427"/>
                    <a:gd name="T18" fmla="*/ 0 w 906"/>
                    <a:gd name="T19" fmla="*/ 0 h 427"/>
                    <a:gd name="T20" fmla="*/ 0 w 906"/>
                    <a:gd name="T21" fmla="*/ 0 h 427"/>
                    <a:gd name="T22" fmla="*/ 0 w 906"/>
                    <a:gd name="T23" fmla="*/ 0 h 427"/>
                    <a:gd name="T24" fmla="*/ 0 w 906"/>
                    <a:gd name="T25" fmla="*/ 0 h 427"/>
                    <a:gd name="T26" fmla="*/ 0 w 906"/>
                    <a:gd name="T27" fmla="*/ 0 h 427"/>
                    <a:gd name="T28" fmla="*/ 0 w 906"/>
                    <a:gd name="T29" fmla="*/ 0 h 427"/>
                    <a:gd name="T30" fmla="*/ 0 w 906"/>
                    <a:gd name="T31" fmla="*/ 0 h 427"/>
                    <a:gd name="T32" fmla="*/ 0 w 906"/>
                    <a:gd name="T33" fmla="*/ 0 h 427"/>
                    <a:gd name="T34" fmla="*/ 0 w 906"/>
                    <a:gd name="T35" fmla="*/ 0 h 427"/>
                    <a:gd name="T36" fmla="*/ 0 w 906"/>
                    <a:gd name="T37" fmla="*/ 0 h 427"/>
                    <a:gd name="T38" fmla="*/ 0 w 906"/>
                    <a:gd name="T39" fmla="*/ 0 h 427"/>
                    <a:gd name="T40" fmla="*/ 0 w 906"/>
                    <a:gd name="T41" fmla="*/ 0 h 427"/>
                    <a:gd name="T42" fmla="*/ 0 w 906"/>
                    <a:gd name="T43" fmla="*/ 0 h 427"/>
                    <a:gd name="T44" fmla="*/ 0 w 906"/>
                    <a:gd name="T45" fmla="*/ 0 h 427"/>
                    <a:gd name="T46" fmla="*/ 0 w 906"/>
                    <a:gd name="T47" fmla="*/ 0 h 427"/>
                    <a:gd name="T48" fmla="*/ 0 w 906"/>
                    <a:gd name="T49" fmla="*/ 0 h 427"/>
                    <a:gd name="T50" fmla="*/ 0 w 906"/>
                    <a:gd name="T51" fmla="*/ 0 h 427"/>
                    <a:gd name="T52" fmla="*/ 0 w 906"/>
                    <a:gd name="T53" fmla="*/ 0 h 427"/>
                    <a:gd name="T54" fmla="*/ 0 w 906"/>
                    <a:gd name="T55" fmla="*/ 0 h 427"/>
                    <a:gd name="T56" fmla="*/ 0 w 906"/>
                    <a:gd name="T57" fmla="*/ 0 h 427"/>
                    <a:gd name="T58" fmla="*/ 0 w 906"/>
                    <a:gd name="T59" fmla="*/ 0 h 427"/>
                    <a:gd name="T60" fmla="*/ 0 w 906"/>
                    <a:gd name="T61" fmla="*/ 0 h 427"/>
                    <a:gd name="T62" fmla="*/ 0 w 906"/>
                    <a:gd name="T63" fmla="*/ 0 h 427"/>
                    <a:gd name="T64" fmla="*/ 0 w 906"/>
                    <a:gd name="T65" fmla="*/ 0 h 427"/>
                    <a:gd name="T66" fmla="*/ 0 w 906"/>
                    <a:gd name="T67" fmla="*/ 0 h 427"/>
                    <a:gd name="T68" fmla="*/ 0 w 906"/>
                    <a:gd name="T69" fmla="*/ 0 h 427"/>
                    <a:gd name="T70" fmla="*/ 0 w 906"/>
                    <a:gd name="T71" fmla="*/ 0 h 427"/>
                    <a:gd name="T72" fmla="*/ 0 w 906"/>
                    <a:gd name="T73" fmla="*/ 0 h 427"/>
                    <a:gd name="T74" fmla="*/ 0 w 906"/>
                    <a:gd name="T75" fmla="*/ 0 h 427"/>
                    <a:gd name="T76" fmla="*/ 0 w 906"/>
                    <a:gd name="T77" fmla="*/ 0 h 427"/>
                    <a:gd name="T78" fmla="*/ 0 w 906"/>
                    <a:gd name="T79" fmla="*/ 0 h 427"/>
                    <a:gd name="T80" fmla="*/ 0 w 906"/>
                    <a:gd name="T81" fmla="*/ 0 h 427"/>
                    <a:gd name="T82" fmla="*/ 0 w 906"/>
                    <a:gd name="T83" fmla="*/ 0 h 427"/>
                    <a:gd name="T84" fmla="*/ 0 w 906"/>
                    <a:gd name="T85" fmla="*/ 0 h 427"/>
                    <a:gd name="T86" fmla="*/ 0 w 906"/>
                    <a:gd name="T87" fmla="*/ 0 h 427"/>
                    <a:gd name="T88" fmla="*/ 0 w 906"/>
                    <a:gd name="T89" fmla="*/ 0 h 427"/>
                    <a:gd name="T90" fmla="*/ 0 w 906"/>
                    <a:gd name="T91" fmla="*/ 0 h 427"/>
                    <a:gd name="T92" fmla="*/ 0 w 906"/>
                    <a:gd name="T93" fmla="*/ 0 h 427"/>
                    <a:gd name="T94" fmla="*/ 0 w 906"/>
                    <a:gd name="T95" fmla="*/ 0 h 427"/>
                    <a:gd name="T96" fmla="*/ 0 w 906"/>
                    <a:gd name="T97" fmla="*/ 0 h 427"/>
                    <a:gd name="T98" fmla="*/ 0 w 906"/>
                    <a:gd name="T99" fmla="*/ 0 h 427"/>
                    <a:gd name="T100" fmla="*/ 0 w 906"/>
                    <a:gd name="T101" fmla="*/ 0 h 427"/>
                    <a:gd name="T102" fmla="*/ 0 w 906"/>
                    <a:gd name="T103" fmla="*/ 0 h 427"/>
                    <a:gd name="T104" fmla="*/ 0 w 906"/>
                    <a:gd name="T105" fmla="*/ 0 h 427"/>
                    <a:gd name="T106" fmla="*/ 0 w 906"/>
                    <a:gd name="T107" fmla="*/ 0 h 427"/>
                    <a:gd name="T108" fmla="*/ 0 w 906"/>
                    <a:gd name="T109" fmla="*/ 0 h 427"/>
                    <a:gd name="T110" fmla="*/ 0 w 906"/>
                    <a:gd name="T111" fmla="*/ 0 h 427"/>
                    <a:gd name="T112" fmla="*/ 0 w 906"/>
                    <a:gd name="T113" fmla="*/ 0 h 427"/>
                    <a:gd name="T114" fmla="*/ 0 w 906"/>
                    <a:gd name="T115" fmla="*/ 0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86" name="Freeform 293"/>
                <p:cNvSpPr>
                  <a:spLocks/>
                </p:cNvSpPr>
                <p:nvPr/>
              </p:nvSpPr>
              <p:spPr bwMode="auto">
                <a:xfrm rot="21393792" flipH="1">
                  <a:off x="3262" y="2397"/>
                  <a:ext cx="30" cy="32"/>
                </a:xfrm>
                <a:custGeom>
                  <a:avLst/>
                  <a:gdLst>
                    <a:gd name="T0" fmla="*/ 0 w 63"/>
                    <a:gd name="T1" fmla="*/ 0 h 74"/>
                    <a:gd name="T2" fmla="*/ 0 w 63"/>
                    <a:gd name="T3" fmla="*/ 0 h 74"/>
                    <a:gd name="T4" fmla="*/ 0 w 63"/>
                    <a:gd name="T5" fmla="*/ 0 h 74"/>
                    <a:gd name="T6" fmla="*/ 0 w 63"/>
                    <a:gd name="T7" fmla="*/ 0 h 74"/>
                    <a:gd name="T8" fmla="*/ 0 w 63"/>
                    <a:gd name="T9" fmla="*/ 0 h 74"/>
                    <a:gd name="T10" fmla="*/ 0 w 63"/>
                    <a:gd name="T11" fmla="*/ 0 h 74"/>
                    <a:gd name="T12" fmla="*/ 0 w 63"/>
                    <a:gd name="T13" fmla="*/ 0 h 74"/>
                    <a:gd name="T14" fmla="*/ 0 w 63"/>
                    <a:gd name="T15" fmla="*/ 0 h 74"/>
                    <a:gd name="T16" fmla="*/ 0 w 63"/>
                    <a:gd name="T17" fmla="*/ 0 h 74"/>
                    <a:gd name="T18" fmla="*/ 0 w 63"/>
                    <a:gd name="T19" fmla="*/ 0 h 74"/>
                    <a:gd name="T20" fmla="*/ 0 w 63"/>
                    <a:gd name="T21" fmla="*/ 0 h 74"/>
                    <a:gd name="T22" fmla="*/ 0 w 63"/>
                    <a:gd name="T23" fmla="*/ 0 h 74"/>
                    <a:gd name="T24" fmla="*/ 0 w 63"/>
                    <a:gd name="T25" fmla="*/ 0 h 74"/>
                    <a:gd name="T26" fmla="*/ 0 w 63"/>
                    <a:gd name="T27" fmla="*/ 0 h 74"/>
                    <a:gd name="T28" fmla="*/ 0 w 63"/>
                    <a:gd name="T29" fmla="*/ 0 h 74"/>
                    <a:gd name="T30" fmla="*/ 0 w 63"/>
                    <a:gd name="T31" fmla="*/ 0 h 74"/>
                    <a:gd name="T32" fmla="*/ 0 w 63"/>
                    <a:gd name="T33" fmla="*/ 0 h 74"/>
                    <a:gd name="T34" fmla="*/ 0 w 63"/>
                    <a:gd name="T35" fmla="*/ 0 h 74"/>
                    <a:gd name="T36" fmla="*/ 0 w 63"/>
                    <a:gd name="T37" fmla="*/ 0 h 74"/>
                    <a:gd name="T38" fmla="*/ 0 w 63"/>
                    <a:gd name="T39" fmla="*/ 0 h 74"/>
                    <a:gd name="T40" fmla="*/ 0 w 63"/>
                    <a:gd name="T41" fmla="*/ 0 h 74"/>
                    <a:gd name="T42" fmla="*/ 0 w 63"/>
                    <a:gd name="T43" fmla="*/ 0 h 74"/>
                    <a:gd name="T44" fmla="*/ 0 w 63"/>
                    <a:gd name="T45" fmla="*/ 0 h 74"/>
                    <a:gd name="T46" fmla="*/ 0 w 63"/>
                    <a:gd name="T47" fmla="*/ 0 h 74"/>
                    <a:gd name="T48" fmla="*/ 0 w 63"/>
                    <a:gd name="T49" fmla="*/ 0 h 74"/>
                    <a:gd name="T50" fmla="*/ 0 w 63"/>
                    <a:gd name="T51" fmla="*/ 0 h 74"/>
                    <a:gd name="T52" fmla="*/ 0 w 63"/>
                    <a:gd name="T53" fmla="*/ 0 h 74"/>
                    <a:gd name="T54" fmla="*/ 0 w 63"/>
                    <a:gd name="T55" fmla="*/ 0 h 74"/>
                    <a:gd name="T56" fmla="*/ 0 w 63"/>
                    <a:gd name="T57" fmla="*/ 0 h 74"/>
                    <a:gd name="T58" fmla="*/ 0 w 63"/>
                    <a:gd name="T59" fmla="*/ 0 h 74"/>
                    <a:gd name="T60" fmla="*/ 0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187" name="Freeform 294"/>
                <p:cNvSpPr>
                  <a:spLocks/>
                </p:cNvSpPr>
                <p:nvPr/>
              </p:nvSpPr>
              <p:spPr bwMode="auto">
                <a:xfrm rot="21393792" flipH="1">
                  <a:off x="3139" y="2396"/>
                  <a:ext cx="39" cy="39"/>
                </a:xfrm>
                <a:custGeom>
                  <a:avLst/>
                  <a:gdLst>
                    <a:gd name="T0" fmla="*/ 0 w 82"/>
                    <a:gd name="T1" fmla="*/ 0 h 89"/>
                    <a:gd name="T2" fmla="*/ 0 w 82"/>
                    <a:gd name="T3" fmla="*/ 0 h 89"/>
                    <a:gd name="T4" fmla="*/ 0 w 82"/>
                    <a:gd name="T5" fmla="*/ 0 h 89"/>
                    <a:gd name="T6" fmla="*/ 0 w 82"/>
                    <a:gd name="T7" fmla="*/ 0 h 89"/>
                    <a:gd name="T8" fmla="*/ 0 w 82"/>
                    <a:gd name="T9" fmla="*/ 0 h 89"/>
                    <a:gd name="T10" fmla="*/ 0 w 82"/>
                    <a:gd name="T11" fmla="*/ 0 h 89"/>
                    <a:gd name="T12" fmla="*/ 0 w 82"/>
                    <a:gd name="T13" fmla="*/ 0 h 89"/>
                    <a:gd name="T14" fmla="*/ 0 w 82"/>
                    <a:gd name="T15" fmla="*/ 0 h 89"/>
                    <a:gd name="T16" fmla="*/ 0 w 82"/>
                    <a:gd name="T17" fmla="*/ 0 h 89"/>
                    <a:gd name="T18" fmla="*/ 0 w 82"/>
                    <a:gd name="T19" fmla="*/ 0 h 89"/>
                    <a:gd name="T20" fmla="*/ 0 w 82"/>
                    <a:gd name="T21" fmla="*/ 0 h 89"/>
                    <a:gd name="T22" fmla="*/ 0 w 82"/>
                    <a:gd name="T23" fmla="*/ 0 h 89"/>
                    <a:gd name="T24" fmla="*/ 0 w 82"/>
                    <a:gd name="T25" fmla="*/ 0 h 89"/>
                    <a:gd name="T26" fmla="*/ 0 w 82"/>
                    <a:gd name="T27" fmla="*/ 0 h 89"/>
                    <a:gd name="T28" fmla="*/ 0 w 82"/>
                    <a:gd name="T29" fmla="*/ 0 h 89"/>
                    <a:gd name="T30" fmla="*/ 0 w 82"/>
                    <a:gd name="T31" fmla="*/ 0 h 89"/>
                    <a:gd name="T32" fmla="*/ 0 w 82"/>
                    <a:gd name="T33" fmla="*/ 0 h 89"/>
                    <a:gd name="T34" fmla="*/ 0 w 82"/>
                    <a:gd name="T35" fmla="*/ 0 h 89"/>
                    <a:gd name="T36" fmla="*/ 0 w 82"/>
                    <a:gd name="T37" fmla="*/ 0 h 89"/>
                    <a:gd name="T38" fmla="*/ 0 w 82"/>
                    <a:gd name="T39" fmla="*/ 0 h 89"/>
                    <a:gd name="T40" fmla="*/ 0 w 82"/>
                    <a:gd name="T41" fmla="*/ 0 h 89"/>
                    <a:gd name="T42" fmla="*/ 0 w 82"/>
                    <a:gd name="T43" fmla="*/ 0 h 89"/>
                    <a:gd name="T44" fmla="*/ 0 w 82"/>
                    <a:gd name="T45" fmla="*/ 0 h 89"/>
                    <a:gd name="T46" fmla="*/ 0 w 82"/>
                    <a:gd name="T47" fmla="*/ 0 h 89"/>
                    <a:gd name="T48" fmla="*/ 0 w 82"/>
                    <a:gd name="T49" fmla="*/ 0 h 89"/>
                    <a:gd name="T50" fmla="*/ 0 w 82"/>
                    <a:gd name="T51" fmla="*/ 0 h 89"/>
                    <a:gd name="T52" fmla="*/ 0 w 82"/>
                    <a:gd name="T53" fmla="*/ 0 h 89"/>
                    <a:gd name="T54" fmla="*/ 0 w 82"/>
                    <a:gd name="T55" fmla="*/ 0 h 89"/>
                    <a:gd name="T56" fmla="*/ 0 w 82"/>
                    <a:gd name="T57" fmla="*/ 0 h 89"/>
                    <a:gd name="T58" fmla="*/ 0 w 82"/>
                    <a:gd name="T59" fmla="*/ 0 h 89"/>
                    <a:gd name="T60" fmla="*/ 0 w 82"/>
                    <a:gd name="T61" fmla="*/ 0 h 89"/>
                    <a:gd name="T62" fmla="*/ 0 w 82"/>
                    <a:gd name="T63" fmla="*/ 0 h 89"/>
                    <a:gd name="T64" fmla="*/ 0 w 82"/>
                    <a:gd name="T65" fmla="*/ 0 h 89"/>
                    <a:gd name="T66" fmla="*/ 0 w 82"/>
                    <a:gd name="T67" fmla="*/ 0 h 89"/>
                    <a:gd name="T68" fmla="*/ 0 w 82"/>
                    <a:gd name="T69" fmla="*/ 0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1298727" name="Oval 295"/>
              <p:cNvSpPr>
                <a:spLocks noChangeArrowheads="1"/>
              </p:cNvSpPr>
              <p:nvPr/>
            </p:nvSpPr>
            <p:spPr bwMode="auto">
              <a:xfrm>
                <a:off x="4981575" y="3365500"/>
                <a:ext cx="142875" cy="115888"/>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28" name="Oval 296"/>
              <p:cNvSpPr>
                <a:spLocks noChangeArrowheads="1"/>
              </p:cNvSpPr>
              <p:nvPr/>
            </p:nvSpPr>
            <p:spPr bwMode="auto">
              <a:xfrm>
                <a:off x="4738688" y="3748088"/>
                <a:ext cx="144462" cy="114300"/>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29" name="Oval 297"/>
              <p:cNvSpPr>
                <a:spLocks noChangeArrowheads="1"/>
              </p:cNvSpPr>
              <p:nvPr/>
            </p:nvSpPr>
            <p:spPr bwMode="auto">
              <a:xfrm>
                <a:off x="4210050" y="3898900"/>
                <a:ext cx="139700" cy="115888"/>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0" name="Oval 298"/>
              <p:cNvSpPr>
                <a:spLocks noChangeArrowheads="1"/>
              </p:cNvSpPr>
              <p:nvPr/>
            </p:nvSpPr>
            <p:spPr bwMode="auto">
              <a:xfrm>
                <a:off x="3706813" y="3759200"/>
                <a:ext cx="139700" cy="114300"/>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1" name="AutoShape 299"/>
              <p:cNvSpPr>
                <a:spLocks noChangeArrowheads="1"/>
              </p:cNvSpPr>
              <p:nvPr/>
            </p:nvSpPr>
            <p:spPr bwMode="auto">
              <a:xfrm rot="19922943">
                <a:off x="4914900" y="3125788"/>
                <a:ext cx="106363" cy="109537"/>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2" name="AutoShape 300"/>
              <p:cNvSpPr>
                <a:spLocks noChangeArrowheads="1"/>
              </p:cNvSpPr>
              <p:nvPr/>
            </p:nvSpPr>
            <p:spPr bwMode="auto">
              <a:xfrm rot="1499128">
                <a:off x="4919663" y="3582988"/>
                <a:ext cx="103187" cy="10636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3" name="AutoShape 301"/>
              <p:cNvSpPr>
                <a:spLocks noChangeArrowheads="1"/>
              </p:cNvSpPr>
              <p:nvPr/>
            </p:nvSpPr>
            <p:spPr bwMode="auto">
              <a:xfrm rot="1189757">
                <a:off x="3930650" y="3856038"/>
                <a:ext cx="106363" cy="103187"/>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298734" name="AutoShape 302"/>
              <p:cNvSpPr>
                <a:spLocks noChangeArrowheads="1"/>
              </p:cNvSpPr>
              <p:nvPr/>
            </p:nvSpPr>
            <p:spPr bwMode="auto">
              <a:xfrm rot="20251306">
                <a:off x="4514850" y="3860800"/>
                <a:ext cx="107950" cy="103188"/>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417" name="Right Brace 416"/>
            <p:cNvSpPr/>
            <p:nvPr/>
          </p:nvSpPr>
          <p:spPr bwMode="auto">
            <a:xfrm>
              <a:off x="2609850" y="1304925"/>
              <a:ext cx="609600" cy="4038600"/>
            </a:xfrm>
            <a:prstGeom prst="rightBrace">
              <a:avLst/>
            </a:prstGeom>
            <a:ln w="381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sym typeface="Gill Sans" pitchFamily="-111" charset="0"/>
              </a:endParaRPr>
            </a:p>
          </p:txBody>
        </p:sp>
        <p:sp>
          <p:nvSpPr>
            <p:cNvPr id="702" name="Rectangle 701"/>
            <p:cNvSpPr/>
            <p:nvPr/>
          </p:nvSpPr>
          <p:spPr>
            <a:xfrm>
              <a:off x="4140200" y="2362201"/>
              <a:ext cx="1099792" cy="437697"/>
            </a:xfrm>
            <a:prstGeom prst="rect">
              <a:avLst/>
            </a:prstGeom>
          </p:spPr>
          <p:txBody>
            <a:bodyPr wrap="none" lIns="91420" tIns="45710" rIns="91420" bIns="45710">
              <a:spAutoFit/>
            </a:bodyPr>
            <a:lstStyle/>
            <a:p>
              <a:pPr>
                <a:defRPr/>
              </a:pPr>
              <a:r>
                <a:rPr lang="es-ES_tradnl" sz="1400" b="1" dirty="0" err="1">
                  <a:effectLst>
                    <a:outerShdw blurRad="38100" dist="38100" dir="2700000" algn="tl">
                      <a:srgbClr val="DDDDDD"/>
                    </a:outerShdw>
                  </a:effectLst>
                  <a:latin typeface="Arial" pitchFamily="-65" charset="0"/>
                  <a:ea typeface="ヒラギノ角ゴ ProN W3" pitchFamily="-65" charset="-128"/>
                  <a:cs typeface="ヒラギノ角ゴ ProN W3" pitchFamily="-65" charset="-128"/>
                  <a:sym typeface="Gill Sans" pitchFamily="-65" charset="0"/>
                </a:rPr>
                <a:t>trH3N2</a:t>
              </a:r>
              <a:endParaRPr lang="en-US" sz="1400" dirty="0">
                <a:latin typeface="Gill Sans" pitchFamily="-111" charset="0"/>
                <a:ea typeface="ヒラギノ角ゴ ProN W3" pitchFamily="-111" charset="-128"/>
                <a:cs typeface="ヒラギノ角ゴ ProN W3" pitchFamily="-111" charset="-128"/>
                <a:sym typeface="Gill Sans" pitchFamily="-111" charset="0"/>
              </a:endParaRPr>
            </a:p>
          </p:txBody>
        </p:sp>
      </p:grpSp>
      <p:grpSp>
        <p:nvGrpSpPr>
          <p:cNvPr id="17" name="Group 1061"/>
          <p:cNvGrpSpPr>
            <a:grpSpLocks/>
          </p:cNvGrpSpPr>
          <p:nvPr/>
        </p:nvGrpSpPr>
        <p:grpSpPr bwMode="auto">
          <a:xfrm>
            <a:off x="3952876" y="2894013"/>
            <a:ext cx="1179513" cy="855662"/>
            <a:chOff x="3454400" y="4114800"/>
            <a:chExt cx="1676400" cy="1217612"/>
          </a:xfrm>
        </p:grpSpPr>
        <p:grpSp>
          <p:nvGrpSpPr>
            <p:cNvPr id="18" name="Group 912"/>
            <p:cNvGrpSpPr/>
            <p:nvPr/>
          </p:nvGrpSpPr>
          <p:grpSpPr>
            <a:xfrm>
              <a:off x="3454400" y="4114800"/>
              <a:ext cx="1676400" cy="1217612"/>
              <a:chOff x="704850" y="2795588"/>
              <a:chExt cx="1676400" cy="1217612"/>
            </a:xfrm>
            <a:effectLst>
              <a:outerShdw blurRad="50800" dist="38100" dir="2700000">
                <a:srgbClr val="000000">
                  <a:alpha val="43000"/>
                </a:srgbClr>
              </a:outerShdw>
            </a:effectLst>
          </p:grpSpPr>
          <p:sp>
            <p:nvSpPr>
              <p:cNvPr id="914" name="Oval 76"/>
              <p:cNvSpPr>
                <a:spLocks noChangeArrowheads="1"/>
              </p:cNvSpPr>
              <p:nvPr/>
            </p:nvSpPr>
            <p:spPr bwMode="auto">
              <a:xfrm>
                <a:off x="965200" y="2930525"/>
                <a:ext cx="139700" cy="120650"/>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15" name="Oval 77"/>
              <p:cNvSpPr>
                <a:spLocks noChangeArrowheads="1"/>
              </p:cNvSpPr>
              <p:nvPr/>
            </p:nvSpPr>
            <p:spPr bwMode="auto">
              <a:xfrm>
                <a:off x="1465263" y="2795588"/>
                <a:ext cx="142875" cy="115887"/>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16" name="Oval 78"/>
              <p:cNvSpPr>
                <a:spLocks noChangeArrowheads="1"/>
              </p:cNvSpPr>
              <p:nvPr/>
            </p:nvSpPr>
            <p:spPr bwMode="auto">
              <a:xfrm>
                <a:off x="704850" y="3367088"/>
                <a:ext cx="142875" cy="111125"/>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17" name="AutoShape 79"/>
              <p:cNvSpPr>
                <a:spLocks noChangeArrowheads="1"/>
              </p:cNvSpPr>
              <p:nvPr/>
            </p:nvSpPr>
            <p:spPr bwMode="auto">
              <a:xfrm rot="20388678">
                <a:off x="1217613" y="2833688"/>
                <a:ext cx="107950" cy="106362"/>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18" name="AutoShape 80"/>
              <p:cNvSpPr>
                <a:spLocks noChangeArrowheads="1"/>
              </p:cNvSpPr>
              <p:nvPr/>
            </p:nvSpPr>
            <p:spPr bwMode="auto">
              <a:xfrm rot="1334422">
                <a:off x="793750" y="3128963"/>
                <a:ext cx="107950" cy="106362"/>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19" name="AutoShape 81"/>
              <p:cNvSpPr>
                <a:spLocks noChangeArrowheads="1"/>
              </p:cNvSpPr>
              <p:nvPr/>
            </p:nvSpPr>
            <p:spPr bwMode="auto">
              <a:xfrm rot="1477655">
                <a:off x="1752600" y="2835275"/>
                <a:ext cx="107950" cy="107950"/>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20" name="AutoShape 82"/>
              <p:cNvSpPr>
                <a:spLocks noChangeArrowheads="1"/>
              </p:cNvSpPr>
              <p:nvPr/>
            </p:nvSpPr>
            <p:spPr bwMode="auto">
              <a:xfrm rot="20184264">
                <a:off x="812800" y="3584575"/>
                <a:ext cx="101600" cy="104775"/>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21" name="Oval 83"/>
              <p:cNvSpPr>
                <a:spLocks noChangeArrowheads="1"/>
              </p:cNvSpPr>
              <p:nvPr/>
            </p:nvSpPr>
            <p:spPr bwMode="auto">
              <a:xfrm>
                <a:off x="1982788" y="2935288"/>
                <a:ext cx="141287" cy="114300"/>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22" name="Oval 84"/>
              <p:cNvSpPr>
                <a:spLocks noChangeArrowheads="1"/>
              </p:cNvSpPr>
              <p:nvPr/>
            </p:nvSpPr>
            <p:spPr bwMode="auto">
              <a:xfrm>
                <a:off x="857838" y="2907625"/>
                <a:ext cx="1357496" cy="974512"/>
              </a:xfrm>
              <a:prstGeom prst="ellipse">
                <a:avLst/>
              </a:prstGeom>
              <a:solidFill>
                <a:schemeClr val="accent6">
                  <a:lumMod val="20000"/>
                  <a:lumOff val="80000"/>
                </a:schemeClr>
              </a:solid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23" name="AutoShape 93"/>
              <p:cNvSpPr>
                <a:spLocks noChangeArrowheads="1"/>
              </p:cNvSpPr>
              <p:nvPr/>
            </p:nvSpPr>
            <p:spPr bwMode="auto">
              <a:xfrm>
                <a:off x="847064" y="2899170"/>
                <a:ext cx="788641" cy="980854"/>
              </a:xfrm>
              <a:prstGeom prst="moon">
                <a:avLst>
                  <a:gd name="adj" fmla="val 50000"/>
                </a:avLst>
              </a:prstGeom>
              <a:solidFill>
                <a:srgbClr val="09375F"/>
              </a:solidFill>
              <a:ln w="9525">
                <a:solidFill>
                  <a:srgbClr val="09375F"/>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19" name="Group 94"/>
              <p:cNvGrpSpPr>
                <a:grpSpLocks/>
              </p:cNvGrpSpPr>
              <p:nvPr/>
            </p:nvGrpSpPr>
            <p:grpSpPr bwMode="auto">
              <a:xfrm>
                <a:off x="1040992" y="3421305"/>
                <a:ext cx="928700" cy="395301"/>
                <a:chOff x="3010" y="2248"/>
                <a:chExt cx="431" cy="187"/>
              </a:xfrm>
              <a:solidFill>
                <a:srgbClr val="09375F"/>
              </a:solidFill>
            </p:grpSpPr>
            <p:sp>
              <p:nvSpPr>
                <p:cNvPr id="933" name="Freeform 95"/>
                <p:cNvSpPr>
                  <a:spLocks/>
                </p:cNvSpPr>
                <p:nvPr/>
              </p:nvSpPr>
              <p:spPr bwMode="auto">
                <a:xfrm rot="21393792" flipH="1">
                  <a:off x="3010" y="2248"/>
                  <a:ext cx="431" cy="186"/>
                </a:xfrm>
                <a:custGeom>
                  <a:avLst/>
                  <a:gdLst>
                    <a:gd name="T0" fmla="*/ 0 w 906"/>
                    <a:gd name="T1" fmla="*/ 0 h 427"/>
                    <a:gd name="T2" fmla="*/ 0 w 906"/>
                    <a:gd name="T3" fmla="*/ 0 h 427"/>
                    <a:gd name="T4" fmla="*/ 0 w 906"/>
                    <a:gd name="T5" fmla="*/ 0 h 427"/>
                    <a:gd name="T6" fmla="*/ 0 w 906"/>
                    <a:gd name="T7" fmla="*/ 0 h 427"/>
                    <a:gd name="T8" fmla="*/ 0 w 906"/>
                    <a:gd name="T9" fmla="*/ 0 h 427"/>
                    <a:gd name="T10" fmla="*/ 0 w 906"/>
                    <a:gd name="T11" fmla="*/ 0 h 427"/>
                    <a:gd name="T12" fmla="*/ 0 w 906"/>
                    <a:gd name="T13" fmla="*/ 0 h 427"/>
                    <a:gd name="T14" fmla="*/ 0 w 906"/>
                    <a:gd name="T15" fmla="*/ 0 h 427"/>
                    <a:gd name="T16" fmla="*/ 0 w 906"/>
                    <a:gd name="T17" fmla="*/ 0 h 427"/>
                    <a:gd name="T18" fmla="*/ 0 w 906"/>
                    <a:gd name="T19" fmla="*/ 0 h 427"/>
                    <a:gd name="T20" fmla="*/ 0 w 906"/>
                    <a:gd name="T21" fmla="*/ 0 h 427"/>
                    <a:gd name="T22" fmla="*/ 0 w 906"/>
                    <a:gd name="T23" fmla="*/ 0 h 427"/>
                    <a:gd name="T24" fmla="*/ 0 w 906"/>
                    <a:gd name="T25" fmla="*/ 0 h 427"/>
                    <a:gd name="T26" fmla="*/ 0 w 906"/>
                    <a:gd name="T27" fmla="*/ 0 h 427"/>
                    <a:gd name="T28" fmla="*/ 0 w 906"/>
                    <a:gd name="T29" fmla="*/ 0 h 427"/>
                    <a:gd name="T30" fmla="*/ 0 w 906"/>
                    <a:gd name="T31" fmla="*/ 0 h 427"/>
                    <a:gd name="T32" fmla="*/ 0 w 906"/>
                    <a:gd name="T33" fmla="*/ 0 h 427"/>
                    <a:gd name="T34" fmla="*/ 0 w 906"/>
                    <a:gd name="T35" fmla="*/ 0 h 427"/>
                    <a:gd name="T36" fmla="*/ 0 w 906"/>
                    <a:gd name="T37" fmla="*/ 0 h 427"/>
                    <a:gd name="T38" fmla="*/ 0 w 906"/>
                    <a:gd name="T39" fmla="*/ 0 h 427"/>
                    <a:gd name="T40" fmla="*/ 0 w 906"/>
                    <a:gd name="T41" fmla="*/ 0 h 427"/>
                    <a:gd name="T42" fmla="*/ 0 w 906"/>
                    <a:gd name="T43" fmla="*/ 0 h 427"/>
                    <a:gd name="T44" fmla="*/ 0 w 906"/>
                    <a:gd name="T45" fmla="*/ 0 h 427"/>
                    <a:gd name="T46" fmla="*/ 0 w 906"/>
                    <a:gd name="T47" fmla="*/ 0 h 427"/>
                    <a:gd name="T48" fmla="*/ 0 w 906"/>
                    <a:gd name="T49" fmla="*/ 0 h 427"/>
                    <a:gd name="T50" fmla="*/ 0 w 906"/>
                    <a:gd name="T51" fmla="*/ 0 h 427"/>
                    <a:gd name="T52" fmla="*/ 0 w 906"/>
                    <a:gd name="T53" fmla="*/ 0 h 427"/>
                    <a:gd name="T54" fmla="*/ 0 w 906"/>
                    <a:gd name="T55" fmla="*/ 0 h 427"/>
                    <a:gd name="T56" fmla="*/ 0 w 906"/>
                    <a:gd name="T57" fmla="*/ 0 h 427"/>
                    <a:gd name="T58" fmla="*/ 0 w 906"/>
                    <a:gd name="T59" fmla="*/ 0 h 427"/>
                    <a:gd name="T60" fmla="*/ 0 w 906"/>
                    <a:gd name="T61" fmla="*/ 0 h 427"/>
                    <a:gd name="T62" fmla="*/ 0 w 906"/>
                    <a:gd name="T63" fmla="*/ 0 h 427"/>
                    <a:gd name="T64" fmla="*/ 0 w 906"/>
                    <a:gd name="T65" fmla="*/ 0 h 427"/>
                    <a:gd name="T66" fmla="*/ 0 w 906"/>
                    <a:gd name="T67" fmla="*/ 0 h 427"/>
                    <a:gd name="T68" fmla="*/ 0 w 906"/>
                    <a:gd name="T69" fmla="*/ 0 h 427"/>
                    <a:gd name="T70" fmla="*/ 0 w 906"/>
                    <a:gd name="T71" fmla="*/ 0 h 427"/>
                    <a:gd name="T72" fmla="*/ 0 w 906"/>
                    <a:gd name="T73" fmla="*/ 0 h 427"/>
                    <a:gd name="T74" fmla="*/ 0 w 906"/>
                    <a:gd name="T75" fmla="*/ 0 h 427"/>
                    <a:gd name="T76" fmla="*/ 0 w 906"/>
                    <a:gd name="T77" fmla="*/ 0 h 427"/>
                    <a:gd name="T78" fmla="*/ 0 w 906"/>
                    <a:gd name="T79" fmla="*/ 0 h 427"/>
                    <a:gd name="T80" fmla="*/ 0 w 906"/>
                    <a:gd name="T81" fmla="*/ 0 h 427"/>
                    <a:gd name="T82" fmla="*/ 0 w 906"/>
                    <a:gd name="T83" fmla="*/ 0 h 427"/>
                    <a:gd name="T84" fmla="*/ 0 w 906"/>
                    <a:gd name="T85" fmla="*/ 0 h 427"/>
                    <a:gd name="T86" fmla="*/ 0 w 906"/>
                    <a:gd name="T87" fmla="*/ 0 h 427"/>
                    <a:gd name="T88" fmla="*/ 0 w 906"/>
                    <a:gd name="T89" fmla="*/ 0 h 427"/>
                    <a:gd name="T90" fmla="*/ 0 w 906"/>
                    <a:gd name="T91" fmla="*/ 0 h 427"/>
                    <a:gd name="T92" fmla="*/ 0 w 906"/>
                    <a:gd name="T93" fmla="*/ 0 h 427"/>
                    <a:gd name="T94" fmla="*/ 0 w 906"/>
                    <a:gd name="T95" fmla="*/ 0 h 427"/>
                    <a:gd name="T96" fmla="*/ 0 w 906"/>
                    <a:gd name="T97" fmla="*/ 0 h 427"/>
                    <a:gd name="T98" fmla="*/ 0 w 906"/>
                    <a:gd name="T99" fmla="*/ 0 h 427"/>
                    <a:gd name="T100" fmla="*/ 0 w 906"/>
                    <a:gd name="T101" fmla="*/ 0 h 427"/>
                    <a:gd name="T102" fmla="*/ 0 w 906"/>
                    <a:gd name="T103" fmla="*/ 0 h 427"/>
                    <a:gd name="T104" fmla="*/ 0 w 906"/>
                    <a:gd name="T105" fmla="*/ 0 h 427"/>
                    <a:gd name="T106" fmla="*/ 0 w 906"/>
                    <a:gd name="T107" fmla="*/ 0 h 427"/>
                    <a:gd name="T108" fmla="*/ 0 w 906"/>
                    <a:gd name="T109" fmla="*/ 0 h 427"/>
                    <a:gd name="T110" fmla="*/ 0 w 906"/>
                    <a:gd name="T111" fmla="*/ 0 h 427"/>
                    <a:gd name="T112" fmla="*/ 0 w 906"/>
                    <a:gd name="T113" fmla="*/ 0 h 427"/>
                    <a:gd name="T114" fmla="*/ 0 w 906"/>
                    <a:gd name="T115" fmla="*/ 0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34" name="Freeform 96"/>
                <p:cNvSpPr>
                  <a:spLocks/>
                </p:cNvSpPr>
                <p:nvPr/>
              </p:nvSpPr>
              <p:spPr bwMode="auto">
                <a:xfrm rot="21393792" flipH="1">
                  <a:off x="3262" y="2397"/>
                  <a:ext cx="30" cy="32"/>
                </a:xfrm>
                <a:custGeom>
                  <a:avLst/>
                  <a:gdLst>
                    <a:gd name="T0" fmla="*/ 0 w 63"/>
                    <a:gd name="T1" fmla="*/ 0 h 74"/>
                    <a:gd name="T2" fmla="*/ 0 w 63"/>
                    <a:gd name="T3" fmla="*/ 0 h 74"/>
                    <a:gd name="T4" fmla="*/ 0 w 63"/>
                    <a:gd name="T5" fmla="*/ 0 h 74"/>
                    <a:gd name="T6" fmla="*/ 0 w 63"/>
                    <a:gd name="T7" fmla="*/ 0 h 74"/>
                    <a:gd name="T8" fmla="*/ 0 w 63"/>
                    <a:gd name="T9" fmla="*/ 0 h 74"/>
                    <a:gd name="T10" fmla="*/ 0 w 63"/>
                    <a:gd name="T11" fmla="*/ 0 h 74"/>
                    <a:gd name="T12" fmla="*/ 0 w 63"/>
                    <a:gd name="T13" fmla="*/ 0 h 74"/>
                    <a:gd name="T14" fmla="*/ 0 w 63"/>
                    <a:gd name="T15" fmla="*/ 0 h 74"/>
                    <a:gd name="T16" fmla="*/ 0 w 63"/>
                    <a:gd name="T17" fmla="*/ 0 h 74"/>
                    <a:gd name="T18" fmla="*/ 0 w 63"/>
                    <a:gd name="T19" fmla="*/ 0 h 74"/>
                    <a:gd name="T20" fmla="*/ 0 w 63"/>
                    <a:gd name="T21" fmla="*/ 0 h 74"/>
                    <a:gd name="T22" fmla="*/ 0 w 63"/>
                    <a:gd name="T23" fmla="*/ 0 h 74"/>
                    <a:gd name="T24" fmla="*/ 0 w 63"/>
                    <a:gd name="T25" fmla="*/ 0 h 74"/>
                    <a:gd name="T26" fmla="*/ 0 w 63"/>
                    <a:gd name="T27" fmla="*/ 0 h 74"/>
                    <a:gd name="T28" fmla="*/ 0 w 63"/>
                    <a:gd name="T29" fmla="*/ 0 h 74"/>
                    <a:gd name="T30" fmla="*/ 0 w 63"/>
                    <a:gd name="T31" fmla="*/ 0 h 74"/>
                    <a:gd name="T32" fmla="*/ 0 w 63"/>
                    <a:gd name="T33" fmla="*/ 0 h 74"/>
                    <a:gd name="T34" fmla="*/ 0 w 63"/>
                    <a:gd name="T35" fmla="*/ 0 h 74"/>
                    <a:gd name="T36" fmla="*/ 0 w 63"/>
                    <a:gd name="T37" fmla="*/ 0 h 74"/>
                    <a:gd name="T38" fmla="*/ 0 w 63"/>
                    <a:gd name="T39" fmla="*/ 0 h 74"/>
                    <a:gd name="T40" fmla="*/ 0 w 63"/>
                    <a:gd name="T41" fmla="*/ 0 h 74"/>
                    <a:gd name="T42" fmla="*/ 0 w 63"/>
                    <a:gd name="T43" fmla="*/ 0 h 74"/>
                    <a:gd name="T44" fmla="*/ 0 w 63"/>
                    <a:gd name="T45" fmla="*/ 0 h 74"/>
                    <a:gd name="T46" fmla="*/ 0 w 63"/>
                    <a:gd name="T47" fmla="*/ 0 h 74"/>
                    <a:gd name="T48" fmla="*/ 0 w 63"/>
                    <a:gd name="T49" fmla="*/ 0 h 74"/>
                    <a:gd name="T50" fmla="*/ 0 w 63"/>
                    <a:gd name="T51" fmla="*/ 0 h 74"/>
                    <a:gd name="T52" fmla="*/ 0 w 63"/>
                    <a:gd name="T53" fmla="*/ 0 h 74"/>
                    <a:gd name="T54" fmla="*/ 0 w 63"/>
                    <a:gd name="T55" fmla="*/ 0 h 74"/>
                    <a:gd name="T56" fmla="*/ 0 w 63"/>
                    <a:gd name="T57" fmla="*/ 0 h 74"/>
                    <a:gd name="T58" fmla="*/ 0 w 63"/>
                    <a:gd name="T59" fmla="*/ 0 h 74"/>
                    <a:gd name="T60" fmla="*/ 0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35" name="Freeform 97"/>
                <p:cNvSpPr>
                  <a:spLocks/>
                </p:cNvSpPr>
                <p:nvPr/>
              </p:nvSpPr>
              <p:spPr bwMode="auto">
                <a:xfrm rot="21393792" flipH="1">
                  <a:off x="3139" y="2396"/>
                  <a:ext cx="39" cy="39"/>
                </a:xfrm>
                <a:custGeom>
                  <a:avLst/>
                  <a:gdLst>
                    <a:gd name="T0" fmla="*/ 0 w 82"/>
                    <a:gd name="T1" fmla="*/ 0 h 89"/>
                    <a:gd name="T2" fmla="*/ 0 w 82"/>
                    <a:gd name="T3" fmla="*/ 0 h 89"/>
                    <a:gd name="T4" fmla="*/ 0 w 82"/>
                    <a:gd name="T5" fmla="*/ 0 h 89"/>
                    <a:gd name="T6" fmla="*/ 0 w 82"/>
                    <a:gd name="T7" fmla="*/ 0 h 89"/>
                    <a:gd name="T8" fmla="*/ 0 w 82"/>
                    <a:gd name="T9" fmla="*/ 0 h 89"/>
                    <a:gd name="T10" fmla="*/ 0 w 82"/>
                    <a:gd name="T11" fmla="*/ 0 h 89"/>
                    <a:gd name="T12" fmla="*/ 0 w 82"/>
                    <a:gd name="T13" fmla="*/ 0 h 89"/>
                    <a:gd name="T14" fmla="*/ 0 w 82"/>
                    <a:gd name="T15" fmla="*/ 0 h 89"/>
                    <a:gd name="T16" fmla="*/ 0 w 82"/>
                    <a:gd name="T17" fmla="*/ 0 h 89"/>
                    <a:gd name="T18" fmla="*/ 0 w 82"/>
                    <a:gd name="T19" fmla="*/ 0 h 89"/>
                    <a:gd name="T20" fmla="*/ 0 w 82"/>
                    <a:gd name="T21" fmla="*/ 0 h 89"/>
                    <a:gd name="T22" fmla="*/ 0 w 82"/>
                    <a:gd name="T23" fmla="*/ 0 h 89"/>
                    <a:gd name="T24" fmla="*/ 0 w 82"/>
                    <a:gd name="T25" fmla="*/ 0 h 89"/>
                    <a:gd name="T26" fmla="*/ 0 w 82"/>
                    <a:gd name="T27" fmla="*/ 0 h 89"/>
                    <a:gd name="T28" fmla="*/ 0 w 82"/>
                    <a:gd name="T29" fmla="*/ 0 h 89"/>
                    <a:gd name="T30" fmla="*/ 0 w 82"/>
                    <a:gd name="T31" fmla="*/ 0 h 89"/>
                    <a:gd name="T32" fmla="*/ 0 w 82"/>
                    <a:gd name="T33" fmla="*/ 0 h 89"/>
                    <a:gd name="T34" fmla="*/ 0 w 82"/>
                    <a:gd name="T35" fmla="*/ 0 h 89"/>
                    <a:gd name="T36" fmla="*/ 0 w 82"/>
                    <a:gd name="T37" fmla="*/ 0 h 89"/>
                    <a:gd name="T38" fmla="*/ 0 w 82"/>
                    <a:gd name="T39" fmla="*/ 0 h 89"/>
                    <a:gd name="T40" fmla="*/ 0 w 82"/>
                    <a:gd name="T41" fmla="*/ 0 h 89"/>
                    <a:gd name="T42" fmla="*/ 0 w 82"/>
                    <a:gd name="T43" fmla="*/ 0 h 89"/>
                    <a:gd name="T44" fmla="*/ 0 w 82"/>
                    <a:gd name="T45" fmla="*/ 0 h 89"/>
                    <a:gd name="T46" fmla="*/ 0 w 82"/>
                    <a:gd name="T47" fmla="*/ 0 h 89"/>
                    <a:gd name="T48" fmla="*/ 0 w 82"/>
                    <a:gd name="T49" fmla="*/ 0 h 89"/>
                    <a:gd name="T50" fmla="*/ 0 w 82"/>
                    <a:gd name="T51" fmla="*/ 0 h 89"/>
                    <a:gd name="T52" fmla="*/ 0 w 82"/>
                    <a:gd name="T53" fmla="*/ 0 h 89"/>
                    <a:gd name="T54" fmla="*/ 0 w 82"/>
                    <a:gd name="T55" fmla="*/ 0 h 89"/>
                    <a:gd name="T56" fmla="*/ 0 w 82"/>
                    <a:gd name="T57" fmla="*/ 0 h 89"/>
                    <a:gd name="T58" fmla="*/ 0 w 82"/>
                    <a:gd name="T59" fmla="*/ 0 h 89"/>
                    <a:gd name="T60" fmla="*/ 0 w 82"/>
                    <a:gd name="T61" fmla="*/ 0 h 89"/>
                    <a:gd name="T62" fmla="*/ 0 w 82"/>
                    <a:gd name="T63" fmla="*/ 0 h 89"/>
                    <a:gd name="T64" fmla="*/ 0 w 82"/>
                    <a:gd name="T65" fmla="*/ 0 h 89"/>
                    <a:gd name="T66" fmla="*/ 0 w 82"/>
                    <a:gd name="T67" fmla="*/ 0 h 89"/>
                    <a:gd name="T68" fmla="*/ 0 w 82"/>
                    <a:gd name="T69" fmla="*/ 0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grp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925" name="Oval 98"/>
              <p:cNvSpPr>
                <a:spLocks noChangeArrowheads="1"/>
              </p:cNvSpPr>
              <p:nvPr/>
            </p:nvSpPr>
            <p:spPr bwMode="auto">
              <a:xfrm>
                <a:off x="2238375" y="3367088"/>
                <a:ext cx="142875" cy="115887"/>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26" name="Oval 99"/>
              <p:cNvSpPr>
                <a:spLocks noChangeArrowheads="1"/>
              </p:cNvSpPr>
              <p:nvPr/>
            </p:nvSpPr>
            <p:spPr bwMode="auto">
              <a:xfrm>
                <a:off x="1987550" y="3746500"/>
                <a:ext cx="144463" cy="114300"/>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27" name="Oval 100"/>
              <p:cNvSpPr>
                <a:spLocks noChangeArrowheads="1"/>
              </p:cNvSpPr>
              <p:nvPr/>
            </p:nvSpPr>
            <p:spPr bwMode="auto">
              <a:xfrm>
                <a:off x="1465263" y="3897313"/>
                <a:ext cx="142875" cy="115887"/>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28" name="Oval 101"/>
              <p:cNvSpPr>
                <a:spLocks noChangeArrowheads="1"/>
              </p:cNvSpPr>
              <p:nvPr/>
            </p:nvSpPr>
            <p:spPr bwMode="auto">
              <a:xfrm>
                <a:off x="965200" y="3762375"/>
                <a:ext cx="139700" cy="111125"/>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29" name="AutoShape 102"/>
              <p:cNvSpPr>
                <a:spLocks noChangeArrowheads="1"/>
              </p:cNvSpPr>
              <p:nvPr/>
            </p:nvSpPr>
            <p:spPr bwMode="auto">
              <a:xfrm rot="19922943">
                <a:off x="2170113" y="3127375"/>
                <a:ext cx="98425" cy="107950"/>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30" name="AutoShape 103"/>
              <p:cNvSpPr>
                <a:spLocks noChangeArrowheads="1"/>
              </p:cNvSpPr>
              <p:nvPr/>
            </p:nvSpPr>
            <p:spPr bwMode="auto">
              <a:xfrm rot="1499128">
                <a:off x="2170113" y="3581400"/>
                <a:ext cx="103187" cy="106363"/>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31" name="AutoShape 104"/>
              <p:cNvSpPr>
                <a:spLocks noChangeArrowheads="1"/>
              </p:cNvSpPr>
              <p:nvPr/>
            </p:nvSpPr>
            <p:spPr bwMode="auto">
              <a:xfrm rot="1189757">
                <a:off x="1187450" y="3854450"/>
                <a:ext cx="98425" cy="106363"/>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32" name="AutoShape 105"/>
              <p:cNvSpPr>
                <a:spLocks noChangeArrowheads="1"/>
              </p:cNvSpPr>
              <p:nvPr/>
            </p:nvSpPr>
            <p:spPr bwMode="auto">
              <a:xfrm rot="20251306">
                <a:off x="1771650" y="3860800"/>
                <a:ext cx="107950" cy="101600"/>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938" name="Rectangle 937"/>
            <p:cNvSpPr>
              <a:spLocks noChangeArrowheads="1"/>
            </p:cNvSpPr>
            <p:nvPr/>
          </p:nvSpPr>
          <p:spPr bwMode="auto">
            <a:xfrm>
              <a:off x="3986877" y="4342960"/>
              <a:ext cx="1058185" cy="438250"/>
            </a:xfrm>
            <a:prstGeom prst="rect">
              <a:avLst/>
            </a:prstGeom>
            <a:noFill/>
            <a:ln>
              <a:noFill/>
            </a:ln>
            <a:effectLst>
              <a:outerShdw blurRad="50800" dist="38100" dir="2700000" rotWithShape="0">
                <a:srgbClr val="808080">
                  <a:alpha val="42999"/>
                </a:srgbClr>
              </a:outerShdw>
            </a:effectLst>
            <a:extLst/>
          </p:spPr>
          <p:txBody>
            <a:bodyPr wrap="none">
              <a:spAutoFit/>
            </a:bodyPr>
            <a:lstStyle/>
            <a:p>
              <a:pPr>
                <a:defRPr/>
              </a:pPr>
              <a:r>
                <a:rPr lang="es-ES_tradnl" altLang="zh-TW" sz="1400" b="1">
                  <a:effectLst>
                    <a:outerShdw blurRad="38100" dist="38100" dir="2700000" algn="tl">
                      <a:srgbClr val="000000"/>
                    </a:outerShdw>
                  </a:effectLst>
                  <a:latin typeface="Arial" charset="0"/>
                  <a:ea typeface="MS PGothic" pitchFamily="34" charset="-128"/>
                </a:rPr>
                <a:t>cH1N1</a:t>
              </a:r>
              <a:endParaRPr lang="en-US" sz="1400">
                <a:effectLst>
                  <a:outerShdw blurRad="38100" dist="38100" dir="2700000" algn="tl">
                    <a:srgbClr val="000000"/>
                  </a:outerShdw>
                </a:effectLst>
                <a:latin typeface="Times" pitchFamily="124" charset="0"/>
                <a:ea typeface="MS PGothic" pitchFamily="34" charset="-128"/>
              </a:endParaRPr>
            </a:p>
          </p:txBody>
        </p:sp>
      </p:grpSp>
      <p:grpSp>
        <p:nvGrpSpPr>
          <p:cNvPr id="20" name="Group 1064"/>
          <p:cNvGrpSpPr/>
          <p:nvPr/>
        </p:nvGrpSpPr>
        <p:grpSpPr>
          <a:xfrm>
            <a:off x="5019974" y="1285875"/>
            <a:ext cx="2117249" cy="2965772"/>
            <a:chOff x="4972050" y="1828800"/>
            <a:chExt cx="3011199" cy="4217987"/>
          </a:xfrm>
          <a:effectLst>
            <a:outerShdw blurRad="50800" dist="38100" dir="2700000">
              <a:srgbClr val="000000">
                <a:alpha val="43000"/>
              </a:srgbClr>
            </a:outerShdw>
          </a:effectLst>
        </p:grpSpPr>
        <p:sp>
          <p:nvSpPr>
            <p:cNvPr id="451" name="Right Brace 450"/>
            <p:cNvSpPr/>
            <p:nvPr/>
          </p:nvSpPr>
          <p:spPr bwMode="auto">
            <a:xfrm>
              <a:off x="4972050" y="2209800"/>
              <a:ext cx="609600" cy="3133725"/>
            </a:xfrm>
            <a:prstGeom prst="rightBrace">
              <a:avLst/>
            </a:prstGeom>
            <a:ln w="381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sym typeface="Gill Sans" pitchFamily="-111" charset="0"/>
              </a:endParaRPr>
            </a:p>
          </p:txBody>
        </p:sp>
        <p:grpSp>
          <p:nvGrpSpPr>
            <p:cNvPr id="21" name="Group 1062"/>
            <p:cNvGrpSpPr/>
            <p:nvPr/>
          </p:nvGrpSpPr>
          <p:grpSpPr>
            <a:xfrm>
              <a:off x="5699125" y="3432969"/>
              <a:ext cx="1674813" cy="1246187"/>
              <a:chOff x="5699125" y="3432969"/>
              <a:chExt cx="1674813" cy="1246187"/>
            </a:xfrm>
          </p:grpSpPr>
          <p:sp>
            <p:nvSpPr>
              <p:cNvPr id="455" name="Oval 275"/>
              <p:cNvSpPr>
                <a:spLocks noChangeArrowheads="1"/>
              </p:cNvSpPr>
              <p:nvPr/>
            </p:nvSpPr>
            <p:spPr bwMode="auto">
              <a:xfrm>
                <a:off x="5699125" y="4006056"/>
                <a:ext cx="142875" cy="115888"/>
              </a:xfrm>
              <a:prstGeom prst="ellipse">
                <a:avLst/>
              </a:prstGeom>
              <a:solidFill>
                <a:srgbClr val="000090"/>
              </a:solidFill>
              <a:ln w="9525">
                <a:solidFill>
                  <a:srgbClr val="00009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53" name="Oval 273"/>
              <p:cNvSpPr>
                <a:spLocks noChangeArrowheads="1"/>
              </p:cNvSpPr>
              <p:nvPr/>
            </p:nvSpPr>
            <p:spPr bwMode="auto">
              <a:xfrm>
                <a:off x="5959475" y="3567906"/>
                <a:ext cx="139700" cy="115888"/>
              </a:xfrm>
              <a:prstGeom prst="ellipse">
                <a:avLst/>
              </a:prstGeom>
              <a:solidFill>
                <a:srgbClr val="000090"/>
              </a:solidFill>
              <a:ln w="9525">
                <a:solidFill>
                  <a:srgbClr val="00009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54" name="Oval 274"/>
              <p:cNvSpPr>
                <a:spLocks noChangeArrowheads="1"/>
              </p:cNvSpPr>
              <p:nvPr/>
            </p:nvSpPr>
            <p:spPr bwMode="auto">
              <a:xfrm>
                <a:off x="6459538" y="3432969"/>
                <a:ext cx="142875" cy="115887"/>
              </a:xfrm>
              <a:prstGeom prst="ellipse">
                <a:avLst/>
              </a:prstGeom>
              <a:solidFill>
                <a:srgbClr val="000090"/>
              </a:solidFill>
              <a:ln w="9525">
                <a:solidFill>
                  <a:srgbClr val="00009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56" name="AutoShape 276"/>
              <p:cNvSpPr>
                <a:spLocks noChangeArrowheads="1"/>
              </p:cNvSpPr>
              <p:nvPr/>
            </p:nvSpPr>
            <p:spPr bwMode="auto">
              <a:xfrm rot="20388678">
                <a:off x="6211888" y="3471069"/>
                <a:ext cx="111125" cy="104775"/>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57" name="AutoShape 277"/>
              <p:cNvSpPr>
                <a:spLocks noChangeArrowheads="1"/>
              </p:cNvSpPr>
              <p:nvPr/>
            </p:nvSpPr>
            <p:spPr bwMode="auto">
              <a:xfrm rot="1334422">
                <a:off x="5805488" y="3766344"/>
                <a:ext cx="111125" cy="104775"/>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58" name="AutoShape 278"/>
              <p:cNvSpPr>
                <a:spLocks noChangeArrowheads="1"/>
              </p:cNvSpPr>
              <p:nvPr/>
            </p:nvSpPr>
            <p:spPr bwMode="auto">
              <a:xfrm rot="1477655">
                <a:off x="6753225" y="3474244"/>
                <a:ext cx="107950" cy="104775"/>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59" name="AutoShape 279"/>
              <p:cNvSpPr>
                <a:spLocks noChangeArrowheads="1"/>
              </p:cNvSpPr>
              <p:nvPr/>
            </p:nvSpPr>
            <p:spPr bwMode="auto">
              <a:xfrm rot="20184264">
                <a:off x="5807075" y="4247356"/>
                <a:ext cx="106363" cy="106363"/>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60" name="Oval 280"/>
              <p:cNvSpPr>
                <a:spLocks noChangeArrowheads="1"/>
              </p:cNvSpPr>
              <p:nvPr/>
            </p:nvSpPr>
            <p:spPr bwMode="auto">
              <a:xfrm>
                <a:off x="6994525" y="3591719"/>
                <a:ext cx="142875" cy="114300"/>
              </a:xfrm>
              <a:prstGeom prst="ellipse">
                <a:avLst/>
              </a:prstGeom>
              <a:solidFill>
                <a:srgbClr val="000090"/>
              </a:solidFill>
              <a:ln w="9525">
                <a:solidFill>
                  <a:srgbClr val="00009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17" name="Oval 281"/>
              <p:cNvSpPr>
                <a:spLocks noChangeArrowheads="1"/>
              </p:cNvSpPr>
              <p:nvPr/>
            </p:nvSpPr>
            <p:spPr bwMode="auto">
              <a:xfrm>
                <a:off x="5852611" y="3571932"/>
                <a:ext cx="1356553" cy="974985"/>
              </a:xfrm>
              <a:prstGeom prst="ellipse">
                <a:avLst/>
              </a:prstGeom>
              <a:solidFill>
                <a:srgbClr val="CCFFCC"/>
              </a:solidFill>
              <a:ln w="38100">
                <a:solidFill>
                  <a:srgbClr val="00009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18" name="Line 282"/>
              <p:cNvSpPr>
                <a:spLocks noChangeShapeType="1"/>
              </p:cNvSpPr>
              <p:nvPr/>
            </p:nvSpPr>
            <p:spPr bwMode="auto">
              <a:xfrm flipH="1">
                <a:off x="6326615" y="3773653"/>
                <a:ext cx="686177" cy="0"/>
              </a:xfrm>
              <a:prstGeom prst="line">
                <a:avLst/>
              </a:prstGeom>
              <a:no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19" name="Line 283"/>
              <p:cNvSpPr>
                <a:spLocks noChangeShapeType="1"/>
              </p:cNvSpPr>
              <p:nvPr/>
            </p:nvSpPr>
            <p:spPr bwMode="auto">
              <a:xfrm flipH="1">
                <a:off x="6396586" y="3935030"/>
                <a:ext cx="616205" cy="0"/>
              </a:xfrm>
              <a:prstGeom prst="line">
                <a:avLst/>
              </a:prstGeom>
              <a:no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20" name="Line 284"/>
              <p:cNvSpPr>
                <a:spLocks noChangeShapeType="1"/>
              </p:cNvSpPr>
              <p:nvPr/>
            </p:nvSpPr>
            <p:spPr bwMode="auto">
              <a:xfrm flipH="1">
                <a:off x="6486873" y="4100889"/>
                <a:ext cx="525919"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21" name="Line 285"/>
              <p:cNvSpPr>
                <a:spLocks noChangeShapeType="1"/>
              </p:cNvSpPr>
              <p:nvPr/>
            </p:nvSpPr>
            <p:spPr bwMode="auto">
              <a:xfrm flipH="1">
                <a:off x="6532016" y="4181578"/>
                <a:ext cx="480776" cy="0"/>
              </a:xfrm>
              <a:prstGeom prst="line">
                <a:avLst/>
              </a:prstGeom>
              <a:noFill/>
              <a:ln w="38100">
                <a:solidFill>
                  <a:srgbClr val="BB0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22" name="Line 286"/>
              <p:cNvSpPr>
                <a:spLocks noChangeShapeType="1"/>
              </p:cNvSpPr>
              <p:nvPr/>
            </p:nvSpPr>
            <p:spPr bwMode="auto">
              <a:xfrm flipH="1">
                <a:off x="6606503" y="4262266"/>
                <a:ext cx="406289"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23" name="Line 287"/>
              <p:cNvSpPr>
                <a:spLocks noChangeShapeType="1"/>
              </p:cNvSpPr>
              <p:nvPr/>
            </p:nvSpPr>
            <p:spPr bwMode="auto">
              <a:xfrm flipH="1">
                <a:off x="6708075" y="4345196"/>
                <a:ext cx="304717"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24" name="Line 288"/>
              <p:cNvSpPr>
                <a:spLocks noChangeShapeType="1"/>
              </p:cNvSpPr>
              <p:nvPr/>
            </p:nvSpPr>
            <p:spPr bwMode="auto">
              <a:xfrm flipH="1">
                <a:off x="6326615" y="3854341"/>
                <a:ext cx="686177" cy="0"/>
              </a:xfrm>
              <a:prstGeom prst="line">
                <a:avLst/>
              </a:prstGeom>
              <a:no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25" name="Line 289"/>
              <p:cNvSpPr>
                <a:spLocks noChangeShapeType="1"/>
              </p:cNvSpPr>
              <p:nvPr/>
            </p:nvSpPr>
            <p:spPr bwMode="auto">
              <a:xfrm flipH="1">
                <a:off x="6450759" y="4015718"/>
                <a:ext cx="562033"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26" name="AutoShape 290"/>
              <p:cNvSpPr>
                <a:spLocks noChangeArrowheads="1"/>
              </p:cNvSpPr>
              <p:nvPr/>
            </p:nvSpPr>
            <p:spPr bwMode="auto">
              <a:xfrm>
                <a:off x="5841325" y="3562967"/>
                <a:ext cx="787749" cy="983950"/>
              </a:xfrm>
              <a:prstGeom prst="moon">
                <a:avLst>
                  <a:gd name="adj" fmla="val 50000"/>
                </a:avLst>
              </a:prstGeom>
              <a:solidFill>
                <a:srgbClr val="000090"/>
              </a:solidFill>
              <a:ln w="9525">
                <a:solidFill>
                  <a:srgbClr val="00009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22" name="Group 291"/>
              <p:cNvGrpSpPr>
                <a:grpSpLocks/>
              </p:cNvGrpSpPr>
              <p:nvPr/>
            </p:nvGrpSpPr>
            <p:grpSpPr bwMode="auto">
              <a:xfrm>
                <a:off x="5909040" y="4033649"/>
                <a:ext cx="927693" cy="394477"/>
                <a:chOff x="3010" y="2248"/>
                <a:chExt cx="431" cy="187"/>
              </a:xfrm>
              <a:solidFill>
                <a:srgbClr val="282475"/>
              </a:solidFill>
            </p:grpSpPr>
            <p:sp>
              <p:nvSpPr>
                <p:cNvPr id="480" name="Freeform 292"/>
                <p:cNvSpPr>
                  <a:spLocks/>
                </p:cNvSpPr>
                <p:nvPr/>
              </p:nvSpPr>
              <p:spPr bwMode="auto">
                <a:xfrm rot="21393792" flipH="1">
                  <a:off x="3010" y="2248"/>
                  <a:ext cx="431" cy="186"/>
                </a:xfrm>
                <a:custGeom>
                  <a:avLst/>
                  <a:gdLst>
                    <a:gd name="T0" fmla="*/ 192 w 906"/>
                    <a:gd name="T1" fmla="*/ 50 h 427"/>
                    <a:gd name="T2" fmla="*/ 194 w 906"/>
                    <a:gd name="T3" fmla="*/ 41 h 427"/>
                    <a:gd name="T4" fmla="*/ 192 w 906"/>
                    <a:gd name="T5" fmla="*/ 35 h 427"/>
                    <a:gd name="T6" fmla="*/ 200 w 906"/>
                    <a:gd name="T7" fmla="*/ 26 h 427"/>
                    <a:gd name="T8" fmla="*/ 191 w 906"/>
                    <a:gd name="T9" fmla="*/ 28 h 427"/>
                    <a:gd name="T10" fmla="*/ 185 w 906"/>
                    <a:gd name="T11" fmla="*/ 30 h 427"/>
                    <a:gd name="T12" fmla="*/ 183 w 906"/>
                    <a:gd name="T13" fmla="*/ 43 h 427"/>
                    <a:gd name="T14" fmla="*/ 174 w 906"/>
                    <a:gd name="T15" fmla="*/ 60 h 427"/>
                    <a:gd name="T16" fmla="*/ 174 w 906"/>
                    <a:gd name="T17" fmla="*/ 64 h 427"/>
                    <a:gd name="T18" fmla="*/ 178 w 906"/>
                    <a:gd name="T19" fmla="*/ 69 h 427"/>
                    <a:gd name="T20" fmla="*/ 158 w 906"/>
                    <a:gd name="T21" fmla="*/ 80 h 427"/>
                    <a:gd name="T22" fmla="*/ 161 w 906"/>
                    <a:gd name="T23" fmla="*/ 74 h 427"/>
                    <a:gd name="T24" fmla="*/ 158 w 906"/>
                    <a:gd name="T25" fmla="*/ 71 h 427"/>
                    <a:gd name="T26" fmla="*/ 142 w 906"/>
                    <a:gd name="T27" fmla="*/ 61 h 427"/>
                    <a:gd name="T28" fmla="*/ 129 w 906"/>
                    <a:gd name="T29" fmla="*/ 41 h 427"/>
                    <a:gd name="T30" fmla="*/ 130 w 906"/>
                    <a:gd name="T31" fmla="*/ 28 h 427"/>
                    <a:gd name="T32" fmla="*/ 127 w 906"/>
                    <a:gd name="T33" fmla="*/ 38 h 427"/>
                    <a:gd name="T34" fmla="*/ 130 w 906"/>
                    <a:gd name="T35" fmla="*/ 52 h 427"/>
                    <a:gd name="T36" fmla="*/ 136 w 906"/>
                    <a:gd name="T37" fmla="*/ 60 h 427"/>
                    <a:gd name="T38" fmla="*/ 130 w 906"/>
                    <a:gd name="T39" fmla="*/ 61 h 427"/>
                    <a:gd name="T40" fmla="*/ 118 w 906"/>
                    <a:gd name="T41" fmla="*/ 63 h 427"/>
                    <a:gd name="T42" fmla="*/ 103 w 906"/>
                    <a:gd name="T43" fmla="*/ 64 h 427"/>
                    <a:gd name="T44" fmla="*/ 85 w 906"/>
                    <a:gd name="T45" fmla="*/ 64 h 427"/>
                    <a:gd name="T46" fmla="*/ 69 w 906"/>
                    <a:gd name="T47" fmla="*/ 63 h 427"/>
                    <a:gd name="T48" fmla="*/ 65 w 906"/>
                    <a:gd name="T49" fmla="*/ 75 h 427"/>
                    <a:gd name="T50" fmla="*/ 50 w 906"/>
                    <a:gd name="T51" fmla="*/ 81 h 427"/>
                    <a:gd name="T52" fmla="*/ 52 w 906"/>
                    <a:gd name="T53" fmla="*/ 75 h 427"/>
                    <a:gd name="T54" fmla="*/ 54 w 906"/>
                    <a:gd name="T55" fmla="*/ 62 h 427"/>
                    <a:gd name="T56" fmla="*/ 49 w 906"/>
                    <a:gd name="T57" fmla="*/ 59 h 427"/>
                    <a:gd name="T58" fmla="*/ 41 w 906"/>
                    <a:gd name="T59" fmla="*/ 52 h 427"/>
                    <a:gd name="T60" fmla="*/ 36 w 906"/>
                    <a:gd name="T61" fmla="*/ 46 h 427"/>
                    <a:gd name="T62" fmla="*/ 29 w 906"/>
                    <a:gd name="T63" fmla="*/ 41 h 427"/>
                    <a:gd name="T64" fmla="*/ 21 w 906"/>
                    <a:gd name="T65" fmla="*/ 41 h 427"/>
                    <a:gd name="T66" fmla="*/ 10 w 906"/>
                    <a:gd name="T67" fmla="*/ 38 h 427"/>
                    <a:gd name="T68" fmla="*/ 5 w 906"/>
                    <a:gd name="T69" fmla="*/ 33 h 427"/>
                    <a:gd name="T70" fmla="*/ 0 w 906"/>
                    <a:gd name="T71" fmla="*/ 19 h 427"/>
                    <a:gd name="T72" fmla="*/ 4 w 906"/>
                    <a:gd name="T73" fmla="*/ 21 h 427"/>
                    <a:gd name="T74" fmla="*/ 15 w 906"/>
                    <a:gd name="T75" fmla="*/ 19 h 427"/>
                    <a:gd name="T76" fmla="*/ 22 w 906"/>
                    <a:gd name="T77" fmla="*/ 11 h 427"/>
                    <a:gd name="T78" fmla="*/ 16 w 906"/>
                    <a:gd name="T79" fmla="*/ 0 h 427"/>
                    <a:gd name="T80" fmla="*/ 24 w 906"/>
                    <a:gd name="T81" fmla="*/ 5 h 427"/>
                    <a:gd name="T82" fmla="*/ 34 w 906"/>
                    <a:gd name="T83" fmla="*/ 8 h 427"/>
                    <a:gd name="T84" fmla="*/ 38 w 906"/>
                    <a:gd name="T85" fmla="*/ 10 h 427"/>
                    <a:gd name="T86" fmla="*/ 47 w 906"/>
                    <a:gd name="T87" fmla="*/ 6 h 427"/>
                    <a:gd name="T88" fmla="*/ 67 w 906"/>
                    <a:gd name="T89" fmla="*/ 7 h 427"/>
                    <a:gd name="T90" fmla="*/ 88 w 906"/>
                    <a:gd name="T91" fmla="*/ 12 h 427"/>
                    <a:gd name="T92" fmla="*/ 102 w 906"/>
                    <a:gd name="T93" fmla="*/ 12 h 427"/>
                    <a:gd name="T94" fmla="*/ 114 w 906"/>
                    <a:gd name="T95" fmla="*/ 9 h 427"/>
                    <a:gd name="T96" fmla="*/ 126 w 906"/>
                    <a:gd name="T97" fmla="*/ 6 h 427"/>
                    <a:gd name="T98" fmla="*/ 137 w 906"/>
                    <a:gd name="T99" fmla="*/ 3 h 427"/>
                    <a:gd name="T100" fmla="*/ 151 w 906"/>
                    <a:gd name="T101" fmla="*/ 3 h 427"/>
                    <a:gd name="T102" fmla="*/ 170 w 906"/>
                    <a:gd name="T103" fmla="*/ 9 h 427"/>
                    <a:gd name="T104" fmla="*/ 181 w 906"/>
                    <a:gd name="T105" fmla="*/ 20 h 427"/>
                    <a:gd name="T106" fmla="*/ 187 w 906"/>
                    <a:gd name="T107" fmla="*/ 25 h 427"/>
                    <a:gd name="T108" fmla="*/ 196 w 906"/>
                    <a:gd name="T109" fmla="*/ 20 h 427"/>
                    <a:gd name="T110" fmla="*/ 205 w 906"/>
                    <a:gd name="T111" fmla="*/ 26 h 427"/>
                    <a:gd name="T112" fmla="*/ 199 w 906"/>
                    <a:gd name="T113" fmla="*/ 34 h 427"/>
                    <a:gd name="T114" fmla="*/ 199 w 906"/>
                    <a:gd name="T115" fmla="*/ 47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solidFill>
                  <a:srgbClr val="000090"/>
                </a:solidFill>
                <a:ln w="3175">
                  <a:solidFill>
                    <a:srgbClr val="CCFFCC"/>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481" name="Freeform 293"/>
                <p:cNvSpPr>
                  <a:spLocks/>
                </p:cNvSpPr>
                <p:nvPr/>
              </p:nvSpPr>
              <p:spPr bwMode="auto">
                <a:xfrm rot="21393792" flipH="1">
                  <a:off x="3262" y="2397"/>
                  <a:ext cx="30" cy="32"/>
                </a:xfrm>
                <a:custGeom>
                  <a:avLst/>
                  <a:gdLst>
                    <a:gd name="T0" fmla="*/ 1 w 63"/>
                    <a:gd name="T1" fmla="*/ 0 h 74"/>
                    <a:gd name="T2" fmla="*/ 3 w 63"/>
                    <a:gd name="T3" fmla="*/ 0 h 74"/>
                    <a:gd name="T4" fmla="*/ 5 w 63"/>
                    <a:gd name="T5" fmla="*/ 0 h 74"/>
                    <a:gd name="T6" fmla="*/ 6 w 63"/>
                    <a:gd name="T7" fmla="*/ 0 h 74"/>
                    <a:gd name="T8" fmla="*/ 7 w 63"/>
                    <a:gd name="T9" fmla="*/ 0 h 74"/>
                    <a:gd name="T10" fmla="*/ 9 w 63"/>
                    <a:gd name="T11" fmla="*/ 0 h 74"/>
                    <a:gd name="T12" fmla="*/ 10 w 63"/>
                    <a:gd name="T13" fmla="*/ 0 h 74"/>
                    <a:gd name="T14" fmla="*/ 11 w 63"/>
                    <a:gd name="T15" fmla="*/ 0 h 74"/>
                    <a:gd name="T16" fmla="*/ 13 w 63"/>
                    <a:gd name="T17" fmla="*/ 0 h 74"/>
                    <a:gd name="T18" fmla="*/ 13 w 63"/>
                    <a:gd name="T19" fmla="*/ 0 h 74"/>
                    <a:gd name="T20" fmla="*/ 14 w 63"/>
                    <a:gd name="T21" fmla="*/ 1 h 74"/>
                    <a:gd name="T22" fmla="*/ 14 w 63"/>
                    <a:gd name="T23" fmla="*/ 2 h 74"/>
                    <a:gd name="T24" fmla="*/ 14 w 63"/>
                    <a:gd name="T25" fmla="*/ 3 h 74"/>
                    <a:gd name="T26" fmla="*/ 14 w 63"/>
                    <a:gd name="T27" fmla="*/ 5 h 74"/>
                    <a:gd name="T28" fmla="*/ 14 w 63"/>
                    <a:gd name="T29" fmla="*/ 6 h 74"/>
                    <a:gd name="T30" fmla="*/ 13 w 63"/>
                    <a:gd name="T31" fmla="*/ 8 h 74"/>
                    <a:gd name="T32" fmla="*/ 11 w 63"/>
                    <a:gd name="T33" fmla="*/ 10 h 74"/>
                    <a:gd name="T34" fmla="*/ 11 w 63"/>
                    <a:gd name="T35" fmla="*/ 10 h 74"/>
                    <a:gd name="T36" fmla="*/ 11 w 63"/>
                    <a:gd name="T37" fmla="*/ 11 h 74"/>
                    <a:gd name="T38" fmla="*/ 10 w 63"/>
                    <a:gd name="T39" fmla="*/ 12 h 74"/>
                    <a:gd name="T40" fmla="*/ 9 w 63"/>
                    <a:gd name="T41" fmla="*/ 14 h 74"/>
                    <a:gd name="T42" fmla="*/ 0 w 63"/>
                    <a:gd name="T43" fmla="*/ 14 h 74"/>
                    <a:gd name="T44" fmla="*/ 0 w 63"/>
                    <a:gd name="T45" fmla="*/ 13 h 74"/>
                    <a:gd name="T46" fmla="*/ 0 w 63"/>
                    <a:gd name="T47" fmla="*/ 13 h 74"/>
                    <a:gd name="T48" fmla="*/ 0 w 63"/>
                    <a:gd name="T49" fmla="*/ 12 h 74"/>
                    <a:gd name="T50" fmla="*/ 0 w 63"/>
                    <a:gd name="T51" fmla="*/ 11 h 74"/>
                    <a:gd name="T52" fmla="*/ 1 w 63"/>
                    <a:gd name="T53" fmla="*/ 10 h 74"/>
                    <a:gd name="T54" fmla="*/ 1 w 63"/>
                    <a:gd name="T55" fmla="*/ 8 h 74"/>
                    <a:gd name="T56" fmla="*/ 3 w 63"/>
                    <a:gd name="T57" fmla="*/ 7 h 74"/>
                    <a:gd name="T58" fmla="*/ 4 w 63"/>
                    <a:gd name="T59" fmla="*/ 6 h 74"/>
                    <a:gd name="T60" fmla="*/ 1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grpFill/>
                <a:ln w="3175">
                  <a:solidFill>
                    <a:srgbClr val="CCFFCC"/>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482" name="Freeform 294"/>
                <p:cNvSpPr>
                  <a:spLocks/>
                </p:cNvSpPr>
                <p:nvPr/>
              </p:nvSpPr>
              <p:spPr bwMode="auto">
                <a:xfrm rot="21393792" flipH="1">
                  <a:off x="3139" y="2396"/>
                  <a:ext cx="39" cy="39"/>
                </a:xfrm>
                <a:custGeom>
                  <a:avLst/>
                  <a:gdLst>
                    <a:gd name="T0" fmla="*/ 0 w 82"/>
                    <a:gd name="T1" fmla="*/ 2 h 89"/>
                    <a:gd name="T2" fmla="*/ 1 w 82"/>
                    <a:gd name="T3" fmla="*/ 2 h 89"/>
                    <a:gd name="T4" fmla="*/ 3 w 82"/>
                    <a:gd name="T5" fmla="*/ 2 h 89"/>
                    <a:gd name="T6" fmla="*/ 4 w 82"/>
                    <a:gd name="T7" fmla="*/ 2 h 89"/>
                    <a:gd name="T8" fmla="*/ 5 w 82"/>
                    <a:gd name="T9" fmla="*/ 1 h 89"/>
                    <a:gd name="T10" fmla="*/ 7 w 82"/>
                    <a:gd name="T11" fmla="*/ 1 h 89"/>
                    <a:gd name="T12" fmla="*/ 8 w 82"/>
                    <a:gd name="T13" fmla="*/ 1 h 89"/>
                    <a:gd name="T14" fmla="*/ 10 w 82"/>
                    <a:gd name="T15" fmla="*/ 0 h 89"/>
                    <a:gd name="T16" fmla="*/ 10 w 82"/>
                    <a:gd name="T17" fmla="*/ 0 h 89"/>
                    <a:gd name="T18" fmla="*/ 11 w 82"/>
                    <a:gd name="T19" fmla="*/ 0 h 89"/>
                    <a:gd name="T20" fmla="*/ 12 w 82"/>
                    <a:gd name="T21" fmla="*/ 1 h 89"/>
                    <a:gd name="T22" fmla="*/ 14 w 82"/>
                    <a:gd name="T23" fmla="*/ 2 h 89"/>
                    <a:gd name="T24" fmla="*/ 16 w 82"/>
                    <a:gd name="T25" fmla="*/ 3 h 89"/>
                    <a:gd name="T26" fmla="*/ 17 w 82"/>
                    <a:gd name="T27" fmla="*/ 5 h 89"/>
                    <a:gd name="T28" fmla="*/ 18 w 82"/>
                    <a:gd name="T29" fmla="*/ 6 h 89"/>
                    <a:gd name="T30" fmla="*/ 19 w 82"/>
                    <a:gd name="T31" fmla="*/ 8 h 89"/>
                    <a:gd name="T32" fmla="*/ 18 w 82"/>
                    <a:gd name="T33" fmla="*/ 9 h 89"/>
                    <a:gd name="T34" fmla="*/ 16 w 82"/>
                    <a:gd name="T35" fmla="*/ 11 h 89"/>
                    <a:gd name="T36" fmla="*/ 15 w 82"/>
                    <a:gd name="T37" fmla="*/ 13 h 89"/>
                    <a:gd name="T38" fmla="*/ 14 w 82"/>
                    <a:gd name="T39" fmla="*/ 14 h 89"/>
                    <a:gd name="T40" fmla="*/ 13 w 82"/>
                    <a:gd name="T41" fmla="*/ 14 h 89"/>
                    <a:gd name="T42" fmla="*/ 13 w 82"/>
                    <a:gd name="T43" fmla="*/ 15 h 89"/>
                    <a:gd name="T44" fmla="*/ 12 w 82"/>
                    <a:gd name="T45" fmla="*/ 15 h 89"/>
                    <a:gd name="T46" fmla="*/ 12 w 82"/>
                    <a:gd name="T47" fmla="*/ 16 h 89"/>
                    <a:gd name="T48" fmla="*/ 11 w 82"/>
                    <a:gd name="T49" fmla="*/ 17 h 89"/>
                    <a:gd name="T50" fmla="*/ 0 w 82"/>
                    <a:gd name="T51" fmla="*/ 17 h 89"/>
                    <a:gd name="T52" fmla="*/ 0 w 82"/>
                    <a:gd name="T53" fmla="*/ 17 h 89"/>
                    <a:gd name="T54" fmla="*/ 0 w 82"/>
                    <a:gd name="T55" fmla="*/ 17 h 89"/>
                    <a:gd name="T56" fmla="*/ 0 w 82"/>
                    <a:gd name="T57" fmla="*/ 16 h 89"/>
                    <a:gd name="T58" fmla="*/ 0 w 82"/>
                    <a:gd name="T59" fmla="*/ 15 h 89"/>
                    <a:gd name="T60" fmla="*/ 1 w 82"/>
                    <a:gd name="T61" fmla="*/ 14 h 89"/>
                    <a:gd name="T62" fmla="*/ 2 w 82"/>
                    <a:gd name="T63" fmla="*/ 12 h 89"/>
                    <a:gd name="T64" fmla="*/ 4 w 82"/>
                    <a:gd name="T65" fmla="*/ 10 h 89"/>
                    <a:gd name="T66" fmla="*/ 7 w 82"/>
                    <a:gd name="T67" fmla="*/ 8 h 89"/>
                    <a:gd name="T68" fmla="*/ 0 w 82"/>
                    <a:gd name="T69" fmla="*/ 2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grpFill/>
                <a:ln w="3175">
                  <a:solidFill>
                    <a:srgbClr val="CCFFCC"/>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grpSp>
          <p:sp>
            <p:nvSpPr>
              <p:cNvPr id="472" name="Oval 295"/>
              <p:cNvSpPr>
                <a:spLocks noChangeArrowheads="1"/>
              </p:cNvSpPr>
              <p:nvPr/>
            </p:nvSpPr>
            <p:spPr bwMode="auto">
              <a:xfrm>
                <a:off x="7231063" y="4031456"/>
                <a:ext cx="142875" cy="117475"/>
              </a:xfrm>
              <a:prstGeom prst="ellipse">
                <a:avLst/>
              </a:prstGeom>
              <a:solidFill>
                <a:srgbClr val="000090"/>
              </a:solidFill>
              <a:ln w="9525">
                <a:solidFill>
                  <a:srgbClr val="00009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73" name="Oval 296"/>
              <p:cNvSpPr>
                <a:spLocks noChangeArrowheads="1"/>
              </p:cNvSpPr>
              <p:nvPr/>
            </p:nvSpPr>
            <p:spPr bwMode="auto">
              <a:xfrm>
                <a:off x="6988175" y="4412456"/>
                <a:ext cx="144463" cy="117475"/>
              </a:xfrm>
              <a:prstGeom prst="ellipse">
                <a:avLst/>
              </a:prstGeom>
              <a:solidFill>
                <a:srgbClr val="000090"/>
              </a:solidFill>
              <a:ln w="9525">
                <a:solidFill>
                  <a:srgbClr val="00009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74" name="Oval 297"/>
              <p:cNvSpPr>
                <a:spLocks noChangeArrowheads="1"/>
              </p:cNvSpPr>
              <p:nvPr/>
            </p:nvSpPr>
            <p:spPr bwMode="auto">
              <a:xfrm>
                <a:off x="6459538" y="4563269"/>
                <a:ext cx="142875" cy="115887"/>
              </a:xfrm>
              <a:prstGeom prst="ellipse">
                <a:avLst/>
              </a:prstGeom>
              <a:solidFill>
                <a:srgbClr val="000090"/>
              </a:solidFill>
              <a:ln w="9525">
                <a:solidFill>
                  <a:srgbClr val="00009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75" name="Oval 298"/>
              <p:cNvSpPr>
                <a:spLocks noChangeArrowheads="1"/>
              </p:cNvSpPr>
              <p:nvPr/>
            </p:nvSpPr>
            <p:spPr bwMode="auto">
              <a:xfrm>
                <a:off x="5959475" y="4426744"/>
                <a:ext cx="139700" cy="114300"/>
              </a:xfrm>
              <a:prstGeom prst="ellipse">
                <a:avLst/>
              </a:prstGeom>
              <a:solidFill>
                <a:srgbClr val="000090"/>
              </a:solidFill>
              <a:ln w="9525">
                <a:solidFill>
                  <a:srgbClr val="00009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76" name="AutoShape 299"/>
              <p:cNvSpPr>
                <a:spLocks noChangeArrowheads="1"/>
              </p:cNvSpPr>
              <p:nvPr/>
            </p:nvSpPr>
            <p:spPr bwMode="auto">
              <a:xfrm rot="19922943">
                <a:off x="7164388" y="3791744"/>
                <a:ext cx="106362" cy="10636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77" name="AutoShape 300"/>
              <p:cNvSpPr>
                <a:spLocks noChangeArrowheads="1"/>
              </p:cNvSpPr>
              <p:nvPr/>
            </p:nvSpPr>
            <p:spPr bwMode="auto">
              <a:xfrm rot="1499128">
                <a:off x="7169150" y="4245769"/>
                <a:ext cx="103188" cy="10795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78" name="AutoShape 301"/>
              <p:cNvSpPr>
                <a:spLocks noChangeArrowheads="1"/>
              </p:cNvSpPr>
              <p:nvPr/>
            </p:nvSpPr>
            <p:spPr bwMode="auto">
              <a:xfrm rot="1189757">
                <a:off x="6181725" y="4520406"/>
                <a:ext cx="106363" cy="104775"/>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79" name="AutoShape 302"/>
              <p:cNvSpPr>
                <a:spLocks noChangeArrowheads="1"/>
              </p:cNvSpPr>
              <p:nvPr/>
            </p:nvSpPr>
            <p:spPr bwMode="auto">
              <a:xfrm rot="20251306">
                <a:off x="6764338" y="4525169"/>
                <a:ext cx="107950" cy="104775"/>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nvGrpSpPr>
            <p:cNvPr id="23" name="Group 971"/>
            <p:cNvGrpSpPr/>
            <p:nvPr/>
          </p:nvGrpSpPr>
          <p:grpSpPr>
            <a:xfrm>
              <a:off x="5699125" y="2065338"/>
              <a:ext cx="1674813" cy="1246187"/>
              <a:chOff x="5657850" y="2065338"/>
              <a:chExt cx="1674813" cy="1246187"/>
            </a:xfrm>
          </p:grpSpPr>
          <p:sp>
            <p:nvSpPr>
              <p:cNvPr id="486" name="Oval 273"/>
              <p:cNvSpPr>
                <a:spLocks noChangeArrowheads="1"/>
              </p:cNvSpPr>
              <p:nvPr/>
            </p:nvSpPr>
            <p:spPr bwMode="auto">
              <a:xfrm>
                <a:off x="5918200" y="2200275"/>
                <a:ext cx="139700" cy="115888"/>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87" name="Oval 274"/>
              <p:cNvSpPr>
                <a:spLocks noChangeArrowheads="1"/>
              </p:cNvSpPr>
              <p:nvPr/>
            </p:nvSpPr>
            <p:spPr bwMode="auto">
              <a:xfrm>
                <a:off x="6418263" y="2065338"/>
                <a:ext cx="142875" cy="115887"/>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88" name="Oval 275"/>
              <p:cNvSpPr>
                <a:spLocks noChangeArrowheads="1"/>
              </p:cNvSpPr>
              <p:nvPr/>
            </p:nvSpPr>
            <p:spPr bwMode="auto">
              <a:xfrm>
                <a:off x="5657850" y="2663825"/>
                <a:ext cx="142875" cy="114300"/>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89" name="AutoShape 276"/>
              <p:cNvSpPr>
                <a:spLocks noChangeArrowheads="1"/>
              </p:cNvSpPr>
              <p:nvPr/>
            </p:nvSpPr>
            <p:spPr bwMode="auto">
              <a:xfrm rot="20388678">
                <a:off x="6170613" y="2103438"/>
                <a:ext cx="109537" cy="104775"/>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90" name="AutoShape 277"/>
              <p:cNvSpPr>
                <a:spLocks noChangeArrowheads="1"/>
              </p:cNvSpPr>
              <p:nvPr/>
            </p:nvSpPr>
            <p:spPr bwMode="auto">
              <a:xfrm rot="1334422">
                <a:off x="5764213" y="2398713"/>
                <a:ext cx="109537" cy="10636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91" name="AutoShape 278"/>
              <p:cNvSpPr>
                <a:spLocks noChangeArrowheads="1"/>
              </p:cNvSpPr>
              <p:nvPr/>
            </p:nvSpPr>
            <p:spPr bwMode="auto">
              <a:xfrm rot="1477655">
                <a:off x="6711950" y="2106613"/>
                <a:ext cx="107950" cy="104775"/>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92" name="AutoShape 279"/>
              <p:cNvSpPr>
                <a:spLocks noChangeArrowheads="1"/>
              </p:cNvSpPr>
              <p:nvPr/>
            </p:nvSpPr>
            <p:spPr bwMode="auto">
              <a:xfrm rot="20184264">
                <a:off x="5765800" y="2879725"/>
                <a:ext cx="106363" cy="106363"/>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493" name="Oval 280"/>
              <p:cNvSpPr>
                <a:spLocks noChangeArrowheads="1"/>
              </p:cNvSpPr>
              <p:nvPr/>
            </p:nvSpPr>
            <p:spPr bwMode="auto">
              <a:xfrm>
                <a:off x="6953250" y="2224088"/>
                <a:ext cx="142875" cy="114300"/>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86" name="Oval 281"/>
              <p:cNvSpPr>
                <a:spLocks noChangeArrowheads="1"/>
              </p:cNvSpPr>
              <p:nvPr/>
            </p:nvSpPr>
            <p:spPr bwMode="auto">
              <a:xfrm>
                <a:off x="5811337" y="2204301"/>
                <a:ext cx="1356553" cy="974985"/>
              </a:xfrm>
              <a:prstGeom prst="ellipse">
                <a:avLst/>
              </a:prstGeom>
              <a:solidFill>
                <a:srgbClr val="CCFFCC"/>
              </a:solid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87" name="Line 282"/>
              <p:cNvSpPr>
                <a:spLocks noChangeShapeType="1"/>
              </p:cNvSpPr>
              <p:nvPr/>
            </p:nvSpPr>
            <p:spPr bwMode="auto">
              <a:xfrm flipH="1">
                <a:off x="6285340" y="2406022"/>
                <a:ext cx="686177" cy="0"/>
              </a:xfrm>
              <a:prstGeom prst="line">
                <a:avLst/>
              </a:prstGeom>
              <a:no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88" name="Line 283"/>
              <p:cNvSpPr>
                <a:spLocks noChangeShapeType="1"/>
              </p:cNvSpPr>
              <p:nvPr/>
            </p:nvSpPr>
            <p:spPr bwMode="auto">
              <a:xfrm flipH="1">
                <a:off x="6355312" y="2567399"/>
                <a:ext cx="616204" cy="0"/>
              </a:xfrm>
              <a:prstGeom prst="line">
                <a:avLst/>
              </a:prstGeom>
              <a:no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89" name="Line 284"/>
              <p:cNvSpPr>
                <a:spLocks noChangeShapeType="1"/>
              </p:cNvSpPr>
              <p:nvPr/>
            </p:nvSpPr>
            <p:spPr bwMode="auto">
              <a:xfrm flipH="1">
                <a:off x="6445599" y="2733258"/>
                <a:ext cx="525918"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90" name="Line 285"/>
              <p:cNvSpPr>
                <a:spLocks noChangeShapeType="1"/>
              </p:cNvSpPr>
              <p:nvPr/>
            </p:nvSpPr>
            <p:spPr bwMode="auto">
              <a:xfrm flipH="1">
                <a:off x="6490742" y="2813947"/>
                <a:ext cx="480775" cy="0"/>
              </a:xfrm>
              <a:prstGeom prst="line">
                <a:avLst/>
              </a:prstGeom>
              <a:noFill/>
              <a:ln w="38100">
                <a:solidFill>
                  <a:srgbClr val="BB0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91" name="Line 286"/>
              <p:cNvSpPr>
                <a:spLocks noChangeShapeType="1"/>
              </p:cNvSpPr>
              <p:nvPr/>
            </p:nvSpPr>
            <p:spPr bwMode="auto">
              <a:xfrm flipH="1">
                <a:off x="6565228" y="2894635"/>
                <a:ext cx="406289"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92" name="Line 287"/>
              <p:cNvSpPr>
                <a:spLocks noChangeShapeType="1"/>
              </p:cNvSpPr>
              <p:nvPr/>
            </p:nvSpPr>
            <p:spPr bwMode="auto">
              <a:xfrm flipH="1">
                <a:off x="6666800" y="2977565"/>
                <a:ext cx="304717"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93" name="Line 288"/>
              <p:cNvSpPr>
                <a:spLocks noChangeShapeType="1"/>
              </p:cNvSpPr>
              <p:nvPr/>
            </p:nvSpPr>
            <p:spPr bwMode="auto">
              <a:xfrm flipH="1">
                <a:off x="6285340" y="2486710"/>
                <a:ext cx="686177" cy="0"/>
              </a:xfrm>
              <a:prstGeom prst="line">
                <a:avLst/>
              </a:prstGeom>
              <a:no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94" name="Line 289"/>
              <p:cNvSpPr>
                <a:spLocks noChangeShapeType="1"/>
              </p:cNvSpPr>
              <p:nvPr/>
            </p:nvSpPr>
            <p:spPr bwMode="auto">
              <a:xfrm flipH="1">
                <a:off x="6409484" y="2648087"/>
                <a:ext cx="562033" cy="0"/>
              </a:xfrm>
              <a:prstGeom prst="line">
                <a:avLst/>
              </a:prstGeom>
              <a:no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95" name="AutoShape 290"/>
              <p:cNvSpPr>
                <a:spLocks noChangeArrowheads="1"/>
              </p:cNvSpPr>
              <p:nvPr/>
            </p:nvSpPr>
            <p:spPr bwMode="auto">
              <a:xfrm>
                <a:off x="5800051" y="2195336"/>
                <a:ext cx="787749" cy="983950"/>
              </a:xfrm>
              <a:prstGeom prst="moon">
                <a:avLst>
                  <a:gd name="adj" fmla="val 50000"/>
                </a:avLst>
              </a:prstGeom>
              <a:solidFill>
                <a:srgbClr val="008000"/>
              </a:solidFill>
              <a:ln w="9525">
                <a:solidFill>
                  <a:srgbClr val="00800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24" name="Group 291"/>
              <p:cNvGrpSpPr>
                <a:grpSpLocks/>
              </p:cNvGrpSpPr>
              <p:nvPr/>
            </p:nvGrpSpPr>
            <p:grpSpPr bwMode="auto">
              <a:xfrm>
                <a:off x="5867766" y="2666018"/>
                <a:ext cx="927693" cy="394477"/>
                <a:chOff x="3010" y="2248"/>
                <a:chExt cx="431" cy="187"/>
              </a:xfrm>
            </p:grpSpPr>
            <p:sp>
              <p:nvSpPr>
                <p:cNvPr id="244005" name="Freeform 292"/>
                <p:cNvSpPr>
                  <a:spLocks/>
                </p:cNvSpPr>
                <p:nvPr/>
              </p:nvSpPr>
              <p:spPr bwMode="auto">
                <a:xfrm rot="21393792" flipH="1">
                  <a:off x="3010" y="2248"/>
                  <a:ext cx="431" cy="186"/>
                </a:xfrm>
                <a:custGeom>
                  <a:avLst/>
                  <a:gdLst>
                    <a:gd name="T0" fmla="*/ 0 w 906"/>
                    <a:gd name="T1" fmla="*/ 0 h 427"/>
                    <a:gd name="T2" fmla="*/ 0 w 906"/>
                    <a:gd name="T3" fmla="*/ 0 h 427"/>
                    <a:gd name="T4" fmla="*/ 0 w 906"/>
                    <a:gd name="T5" fmla="*/ 0 h 427"/>
                    <a:gd name="T6" fmla="*/ 0 w 906"/>
                    <a:gd name="T7" fmla="*/ 0 h 427"/>
                    <a:gd name="T8" fmla="*/ 0 w 906"/>
                    <a:gd name="T9" fmla="*/ 0 h 427"/>
                    <a:gd name="T10" fmla="*/ 0 w 906"/>
                    <a:gd name="T11" fmla="*/ 0 h 427"/>
                    <a:gd name="T12" fmla="*/ 0 w 906"/>
                    <a:gd name="T13" fmla="*/ 0 h 427"/>
                    <a:gd name="T14" fmla="*/ 0 w 906"/>
                    <a:gd name="T15" fmla="*/ 0 h 427"/>
                    <a:gd name="T16" fmla="*/ 0 w 906"/>
                    <a:gd name="T17" fmla="*/ 0 h 427"/>
                    <a:gd name="T18" fmla="*/ 0 w 906"/>
                    <a:gd name="T19" fmla="*/ 0 h 427"/>
                    <a:gd name="T20" fmla="*/ 0 w 906"/>
                    <a:gd name="T21" fmla="*/ 0 h 427"/>
                    <a:gd name="T22" fmla="*/ 0 w 906"/>
                    <a:gd name="T23" fmla="*/ 0 h 427"/>
                    <a:gd name="T24" fmla="*/ 0 w 906"/>
                    <a:gd name="T25" fmla="*/ 0 h 427"/>
                    <a:gd name="T26" fmla="*/ 0 w 906"/>
                    <a:gd name="T27" fmla="*/ 0 h 427"/>
                    <a:gd name="T28" fmla="*/ 0 w 906"/>
                    <a:gd name="T29" fmla="*/ 0 h 427"/>
                    <a:gd name="T30" fmla="*/ 0 w 906"/>
                    <a:gd name="T31" fmla="*/ 0 h 427"/>
                    <a:gd name="T32" fmla="*/ 0 w 906"/>
                    <a:gd name="T33" fmla="*/ 0 h 427"/>
                    <a:gd name="T34" fmla="*/ 0 w 906"/>
                    <a:gd name="T35" fmla="*/ 0 h 427"/>
                    <a:gd name="T36" fmla="*/ 0 w 906"/>
                    <a:gd name="T37" fmla="*/ 0 h 427"/>
                    <a:gd name="T38" fmla="*/ 0 w 906"/>
                    <a:gd name="T39" fmla="*/ 0 h 427"/>
                    <a:gd name="T40" fmla="*/ 0 w 906"/>
                    <a:gd name="T41" fmla="*/ 0 h 427"/>
                    <a:gd name="T42" fmla="*/ 0 w 906"/>
                    <a:gd name="T43" fmla="*/ 0 h 427"/>
                    <a:gd name="T44" fmla="*/ 0 w 906"/>
                    <a:gd name="T45" fmla="*/ 0 h 427"/>
                    <a:gd name="T46" fmla="*/ 0 w 906"/>
                    <a:gd name="T47" fmla="*/ 0 h 427"/>
                    <a:gd name="T48" fmla="*/ 0 w 906"/>
                    <a:gd name="T49" fmla="*/ 0 h 427"/>
                    <a:gd name="T50" fmla="*/ 0 w 906"/>
                    <a:gd name="T51" fmla="*/ 0 h 427"/>
                    <a:gd name="T52" fmla="*/ 0 w 906"/>
                    <a:gd name="T53" fmla="*/ 0 h 427"/>
                    <a:gd name="T54" fmla="*/ 0 w 906"/>
                    <a:gd name="T55" fmla="*/ 0 h 427"/>
                    <a:gd name="T56" fmla="*/ 0 w 906"/>
                    <a:gd name="T57" fmla="*/ 0 h 427"/>
                    <a:gd name="T58" fmla="*/ 0 w 906"/>
                    <a:gd name="T59" fmla="*/ 0 h 427"/>
                    <a:gd name="T60" fmla="*/ 0 w 906"/>
                    <a:gd name="T61" fmla="*/ 0 h 427"/>
                    <a:gd name="T62" fmla="*/ 0 w 906"/>
                    <a:gd name="T63" fmla="*/ 0 h 427"/>
                    <a:gd name="T64" fmla="*/ 0 w 906"/>
                    <a:gd name="T65" fmla="*/ 0 h 427"/>
                    <a:gd name="T66" fmla="*/ 0 w 906"/>
                    <a:gd name="T67" fmla="*/ 0 h 427"/>
                    <a:gd name="T68" fmla="*/ 0 w 906"/>
                    <a:gd name="T69" fmla="*/ 0 h 427"/>
                    <a:gd name="T70" fmla="*/ 0 w 906"/>
                    <a:gd name="T71" fmla="*/ 0 h 427"/>
                    <a:gd name="T72" fmla="*/ 0 w 906"/>
                    <a:gd name="T73" fmla="*/ 0 h 427"/>
                    <a:gd name="T74" fmla="*/ 0 w 906"/>
                    <a:gd name="T75" fmla="*/ 0 h 427"/>
                    <a:gd name="T76" fmla="*/ 0 w 906"/>
                    <a:gd name="T77" fmla="*/ 0 h 427"/>
                    <a:gd name="T78" fmla="*/ 0 w 906"/>
                    <a:gd name="T79" fmla="*/ 0 h 427"/>
                    <a:gd name="T80" fmla="*/ 0 w 906"/>
                    <a:gd name="T81" fmla="*/ 0 h 427"/>
                    <a:gd name="T82" fmla="*/ 0 w 906"/>
                    <a:gd name="T83" fmla="*/ 0 h 427"/>
                    <a:gd name="T84" fmla="*/ 0 w 906"/>
                    <a:gd name="T85" fmla="*/ 0 h 427"/>
                    <a:gd name="T86" fmla="*/ 0 w 906"/>
                    <a:gd name="T87" fmla="*/ 0 h 427"/>
                    <a:gd name="T88" fmla="*/ 0 w 906"/>
                    <a:gd name="T89" fmla="*/ 0 h 427"/>
                    <a:gd name="T90" fmla="*/ 0 w 906"/>
                    <a:gd name="T91" fmla="*/ 0 h 427"/>
                    <a:gd name="T92" fmla="*/ 0 w 906"/>
                    <a:gd name="T93" fmla="*/ 0 h 427"/>
                    <a:gd name="T94" fmla="*/ 0 w 906"/>
                    <a:gd name="T95" fmla="*/ 0 h 427"/>
                    <a:gd name="T96" fmla="*/ 0 w 906"/>
                    <a:gd name="T97" fmla="*/ 0 h 427"/>
                    <a:gd name="T98" fmla="*/ 0 w 906"/>
                    <a:gd name="T99" fmla="*/ 0 h 427"/>
                    <a:gd name="T100" fmla="*/ 0 w 906"/>
                    <a:gd name="T101" fmla="*/ 0 h 427"/>
                    <a:gd name="T102" fmla="*/ 0 w 906"/>
                    <a:gd name="T103" fmla="*/ 0 h 427"/>
                    <a:gd name="T104" fmla="*/ 0 w 906"/>
                    <a:gd name="T105" fmla="*/ 0 h 427"/>
                    <a:gd name="T106" fmla="*/ 0 w 906"/>
                    <a:gd name="T107" fmla="*/ 0 h 427"/>
                    <a:gd name="T108" fmla="*/ 0 w 906"/>
                    <a:gd name="T109" fmla="*/ 0 h 427"/>
                    <a:gd name="T110" fmla="*/ 0 w 906"/>
                    <a:gd name="T111" fmla="*/ 0 h 427"/>
                    <a:gd name="T112" fmla="*/ 0 w 906"/>
                    <a:gd name="T113" fmla="*/ 0 h 427"/>
                    <a:gd name="T114" fmla="*/ 0 w 906"/>
                    <a:gd name="T115" fmla="*/ 0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06" name="Freeform 293"/>
                <p:cNvSpPr>
                  <a:spLocks/>
                </p:cNvSpPr>
                <p:nvPr/>
              </p:nvSpPr>
              <p:spPr bwMode="auto">
                <a:xfrm rot="21393792" flipH="1">
                  <a:off x="3262" y="2397"/>
                  <a:ext cx="30" cy="32"/>
                </a:xfrm>
                <a:custGeom>
                  <a:avLst/>
                  <a:gdLst>
                    <a:gd name="T0" fmla="*/ 0 w 63"/>
                    <a:gd name="T1" fmla="*/ 0 h 74"/>
                    <a:gd name="T2" fmla="*/ 0 w 63"/>
                    <a:gd name="T3" fmla="*/ 0 h 74"/>
                    <a:gd name="T4" fmla="*/ 0 w 63"/>
                    <a:gd name="T5" fmla="*/ 0 h 74"/>
                    <a:gd name="T6" fmla="*/ 0 w 63"/>
                    <a:gd name="T7" fmla="*/ 0 h 74"/>
                    <a:gd name="T8" fmla="*/ 0 w 63"/>
                    <a:gd name="T9" fmla="*/ 0 h 74"/>
                    <a:gd name="T10" fmla="*/ 0 w 63"/>
                    <a:gd name="T11" fmla="*/ 0 h 74"/>
                    <a:gd name="T12" fmla="*/ 0 w 63"/>
                    <a:gd name="T13" fmla="*/ 0 h 74"/>
                    <a:gd name="T14" fmla="*/ 0 w 63"/>
                    <a:gd name="T15" fmla="*/ 0 h 74"/>
                    <a:gd name="T16" fmla="*/ 0 w 63"/>
                    <a:gd name="T17" fmla="*/ 0 h 74"/>
                    <a:gd name="T18" fmla="*/ 0 w 63"/>
                    <a:gd name="T19" fmla="*/ 0 h 74"/>
                    <a:gd name="T20" fmla="*/ 0 w 63"/>
                    <a:gd name="T21" fmla="*/ 0 h 74"/>
                    <a:gd name="T22" fmla="*/ 0 w 63"/>
                    <a:gd name="T23" fmla="*/ 0 h 74"/>
                    <a:gd name="T24" fmla="*/ 0 w 63"/>
                    <a:gd name="T25" fmla="*/ 0 h 74"/>
                    <a:gd name="T26" fmla="*/ 0 w 63"/>
                    <a:gd name="T27" fmla="*/ 0 h 74"/>
                    <a:gd name="T28" fmla="*/ 0 w 63"/>
                    <a:gd name="T29" fmla="*/ 0 h 74"/>
                    <a:gd name="T30" fmla="*/ 0 w 63"/>
                    <a:gd name="T31" fmla="*/ 0 h 74"/>
                    <a:gd name="T32" fmla="*/ 0 w 63"/>
                    <a:gd name="T33" fmla="*/ 0 h 74"/>
                    <a:gd name="T34" fmla="*/ 0 w 63"/>
                    <a:gd name="T35" fmla="*/ 0 h 74"/>
                    <a:gd name="T36" fmla="*/ 0 w 63"/>
                    <a:gd name="T37" fmla="*/ 0 h 74"/>
                    <a:gd name="T38" fmla="*/ 0 w 63"/>
                    <a:gd name="T39" fmla="*/ 0 h 74"/>
                    <a:gd name="T40" fmla="*/ 0 w 63"/>
                    <a:gd name="T41" fmla="*/ 0 h 74"/>
                    <a:gd name="T42" fmla="*/ 0 w 63"/>
                    <a:gd name="T43" fmla="*/ 0 h 74"/>
                    <a:gd name="T44" fmla="*/ 0 w 63"/>
                    <a:gd name="T45" fmla="*/ 0 h 74"/>
                    <a:gd name="T46" fmla="*/ 0 w 63"/>
                    <a:gd name="T47" fmla="*/ 0 h 74"/>
                    <a:gd name="T48" fmla="*/ 0 w 63"/>
                    <a:gd name="T49" fmla="*/ 0 h 74"/>
                    <a:gd name="T50" fmla="*/ 0 w 63"/>
                    <a:gd name="T51" fmla="*/ 0 h 74"/>
                    <a:gd name="T52" fmla="*/ 0 w 63"/>
                    <a:gd name="T53" fmla="*/ 0 h 74"/>
                    <a:gd name="T54" fmla="*/ 0 w 63"/>
                    <a:gd name="T55" fmla="*/ 0 h 74"/>
                    <a:gd name="T56" fmla="*/ 0 w 63"/>
                    <a:gd name="T57" fmla="*/ 0 h 74"/>
                    <a:gd name="T58" fmla="*/ 0 w 63"/>
                    <a:gd name="T59" fmla="*/ 0 h 74"/>
                    <a:gd name="T60" fmla="*/ 0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4007" name="Freeform 294"/>
                <p:cNvSpPr>
                  <a:spLocks/>
                </p:cNvSpPr>
                <p:nvPr/>
              </p:nvSpPr>
              <p:spPr bwMode="auto">
                <a:xfrm rot="21393792" flipH="1">
                  <a:off x="3139" y="2396"/>
                  <a:ext cx="39" cy="39"/>
                </a:xfrm>
                <a:custGeom>
                  <a:avLst/>
                  <a:gdLst>
                    <a:gd name="T0" fmla="*/ 0 w 82"/>
                    <a:gd name="T1" fmla="*/ 0 h 89"/>
                    <a:gd name="T2" fmla="*/ 0 w 82"/>
                    <a:gd name="T3" fmla="*/ 0 h 89"/>
                    <a:gd name="T4" fmla="*/ 0 w 82"/>
                    <a:gd name="T5" fmla="*/ 0 h 89"/>
                    <a:gd name="T6" fmla="*/ 0 w 82"/>
                    <a:gd name="T7" fmla="*/ 0 h 89"/>
                    <a:gd name="T8" fmla="*/ 0 w 82"/>
                    <a:gd name="T9" fmla="*/ 0 h 89"/>
                    <a:gd name="T10" fmla="*/ 0 w 82"/>
                    <a:gd name="T11" fmla="*/ 0 h 89"/>
                    <a:gd name="T12" fmla="*/ 0 w 82"/>
                    <a:gd name="T13" fmla="*/ 0 h 89"/>
                    <a:gd name="T14" fmla="*/ 0 w 82"/>
                    <a:gd name="T15" fmla="*/ 0 h 89"/>
                    <a:gd name="T16" fmla="*/ 0 w 82"/>
                    <a:gd name="T17" fmla="*/ 0 h 89"/>
                    <a:gd name="T18" fmla="*/ 0 w 82"/>
                    <a:gd name="T19" fmla="*/ 0 h 89"/>
                    <a:gd name="T20" fmla="*/ 0 w 82"/>
                    <a:gd name="T21" fmla="*/ 0 h 89"/>
                    <a:gd name="T22" fmla="*/ 0 w 82"/>
                    <a:gd name="T23" fmla="*/ 0 h 89"/>
                    <a:gd name="T24" fmla="*/ 0 w 82"/>
                    <a:gd name="T25" fmla="*/ 0 h 89"/>
                    <a:gd name="T26" fmla="*/ 0 w 82"/>
                    <a:gd name="T27" fmla="*/ 0 h 89"/>
                    <a:gd name="T28" fmla="*/ 0 w 82"/>
                    <a:gd name="T29" fmla="*/ 0 h 89"/>
                    <a:gd name="T30" fmla="*/ 0 w 82"/>
                    <a:gd name="T31" fmla="*/ 0 h 89"/>
                    <a:gd name="T32" fmla="*/ 0 w 82"/>
                    <a:gd name="T33" fmla="*/ 0 h 89"/>
                    <a:gd name="T34" fmla="*/ 0 w 82"/>
                    <a:gd name="T35" fmla="*/ 0 h 89"/>
                    <a:gd name="T36" fmla="*/ 0 w 82"/>
                    <a:gd name="T37" fmla="*/ 0 h 89"/>
                    <a:gd name="T38" fmla="*/ 0 w 82"/>
                    <a:gd name="T39" fmla="*/ 0 h 89"/>
                    <a:gd name="T40" fmla="*/ 0 w 82"/>
                    <a:gd name="T41" fmla="*/ 0 h 89"/>
                    <a:gd name="T42" fmla="*/ 0 w 82"/>
                    <a:gd name="T43" fmla="*/ 0 h 89"/>
                    <a:gd name="T44" fmla="*/ 0 w 82"/>
                    <a:gd name="T45" fmla="*/ 0 h 89"/>
                    <a:gd name="T46" fmla="*/ 0 w 82"/>
                    <a:gd name="T47" fmla="*/ 0 h 89"/>
                    <a:gd name="T48" fmla="*/ 0 w 82"/>
                    <a:gd name="T49" fmla="*/ 0 h 89"/>
                    <a:gd name="T50" fmla="*/ 0 w 82"/>
                    <a:gd name="T51" fmla="*/ 0 h 89"/>
                    <a:gd name="T52" fmla="*/ 0 w 82"/>
                    <a:gd name="T53" fmla="*/ 0 h 89"/>
                    <a:gd name="T54" fmla="*/ 0 w 82"/>
                    <a:gd name="T55" fmla="*/ 0 h 89"/>
                    <a:gd name="T56" fmla="*/ 0 w 82"/>
                    <a:gd name="T57" fmla="*/ 0 h 89"/>
                    <a:gd name="T58" fmla="*/ 0 w 82"/>
                    <a:gd name="T59" fmla="*/ 0 h 89"/>
                    <a:gd name="T60" fmla="*/ 0 w 82"/>
                    <a:gd name="T61" fmla="*/ 0 h 89"/>
                    <a:gd name="T62" fmla="*/ 0 w 82"/>
                    <a:gd name="T63" fmla="*/ 0 h 89"/>
                    <a:gd name="T64" fmla="*/ 0 w 82"/>
                    <a:gd name="T65" fmla="*/ 0 h 89"/>
                    <a:gd name="T66" fmla="*/ 0 w 82"/>
                    <a:gd name="T67" fmla="*/ 0 h 89"/>
                    <a:gd name="T68" fmla="*/ 0 w 82"/>
                    <a:gd name="T69" fmla="*/ 0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505" name="Oval 295"/>
              <p:cNvSpPr>
                <a:spLocks noChangeArrowheads="1"/>
              </p:cNvSpPr>
              <p:nvPr/>
            </p:nvSpPr>
            <p:spPr bwMode="auto">
              <a:xfrm>
                <a:off x="7189788" y="2663825"/>
                <a:ext cx="142875" cy="114300"/>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06" name="Oval 296"/>
              <p:cNvSpPr>
                <a:spLocks noChangeArrowheads="1"/>
              </p:cNvSpPr>
              <p:nvPr/>
            </p:nvSpPr>
            <p:spPr bwMode="auto">
              <a:xfrm>
                <a:off x="6946900" y="3044825"/>
                <a:ext cx="144463" cy="115888"/>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07" name="Oval 297"/>
              <p:cNvSpPr>
                <a:spLocks noChangeArrowheads="1"/>
              </p:cNvSpPr>
              <p:nvPr/>
            </p:nvSpPr>
            <p:spPr bwMode="auto">
              <a:xfrm>
                <a:off x="6418263" y="3195638"/>
                <a:ext cx="142875" cy="115887"/>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08" name="Oval 298"/>
              <p:cNvSpPr>
                <a:spLocks noChangeArrowheads="1"/>
              </p:cNvSpPr>
              <p:nvPr/>
            </p:nvSpPr>
            <p:spPr bwMode="auto">
              <a:xfrm>
                <a:off x="5918200" y="3055938"/>
                <a:ext cx="139700" cy="115887"/>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09" name="AutoShape 299"/>
              <p:cNvSpPr>
                <a:spLocks noChangeArrowheads="1"/>
              </p:cNvSpPr>
              <p:nvPr/>
            </p:nvSpPr>
            <p:spPr bwMode="auto">
              <a:xfrm rot="19922943">
                <a:off x="7123113" y="2424113"/>
                <a:ext cx="106362" cy="10795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10" name="AutoShape 300"/>
              <p:cNvSpPr>
                <a:spLocks noChangeArrowheads="1"/>
              </p:cNvSpPr>
              <p:nvPr/>
            </p:nvSpPr>
            <p:spPr bwMode="auto">
              <a:xfrm rot="1499128">
                <a:off x="7127875" y="2879725"/>
                <a:ext cx="103188" cy="106363"/>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11" name="AutoShape 301"/>
              <p:cNvSpPr>
                <a:spLocks noChangeArrowheads="1"/>
              </p:cNvSpPr>
              <p:nvPr/>
            </p:nvSpPr>
            <p:spPr bwMode="auto">
              <a:xfrm rot="1189757">
                <a:off x="6140450" y="3152775"/>
                <a:ext cx="106363" cy="104775"/>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12" name="AutoShape 302"/>
              <p:cNvSpPr>
                <a:spLocks noChangeArrowheads="1"/>
              </p:cNvSpPr>
              <p:nvPr/>
            </p:nvSpPr>
            <p:spPr bwMode="auto">
              <a:xfrm rot="20251306">
                <a:off x="6723063" y="3157538"/>
                <a:ext cx="107950" cy="104775"/>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sp>
          <p:nvSpPr>
            <p:cNvPr id="700" name="Rectangle 699"/>
            <p:cNvSpPr/>
            <p:nvPr/>
          </p:nvSpPr>
          <p:spPr bwMode="auto">
            <a:xfrm>
              <a:off x="6883400" y="1828800"/>
              <a:ext cx="1099849" cy="437727"/>
            </a:xfrm>
            <a:prstGeom prst="rect">
              <a:avLst/>
            </a:prstGeom>
          </p:spPr>
          <p:txBody>
            <a:bodyPr wrap="none">
              <a:spAutoFit/>
            </a:bodyPr>
            <a:lstStyle/>
            <a:p>
              <a:pPr>
                <a:defRPr/>
              </a:pPr>
              <a:r>
                <a:rPr lang="es-ES_tradnl" sz="1400" b="1" dirty="0" err="1">
                  <a:effectLst>
                    <a:outerShdw blurRad="38100" dist="38100" dir="2700000" algn="tl">
                      <a:srgbClr val="DDDDDD"/>
                    </a:outerShdw>
                  </a:effectLst>
                  <a:latin typeface="Arial" pitchFamily="-65" charset="0"/>
                  <a:ea typeface="ヒラギノ角ゴ ProN W3" pitchFamily="-65" charset="-128"/>
                  <a:cs typeface="ヒラギノ角ゴ ProN W3" pitchFamily="-65" charset="-128"/>
                  <a:sym typeface="Gill Sans" pitchFamily="-65" charset="0"/>
                </a:rPr>
                <a:t>trH3N2</a:t>
              </a:r>
              <a:endParaRPr lang="en-US" sz="1400" dirty="0">
                <a:latin typeface="Gill Sans" pitchFamily="-111" charset="0"/>
                <a:ea typeface="ヒラギノ角ゴ ProN W3" pitchFamily="-111" charset="-128"/>
                <a:cs typeface="ヒラギノ角ゴ ProN W3" pitchFamily="-111" charset="-128"/>
                <a:sym typeface="Gill Sans" pitchFamily="-111" charset="0"/>
              </a:endParaRPr>
            </a:p>
          </p:txBody>
        </p:sp>
        <p:sp>
          <p:nvSpPr>
            <p:cNvPr id="701" name="Rectangle 700"/>
            <p:cNvSpPr/>
            <p:nvPr/>
          </p:nvSpPr>
          <p:spPr bwMode="auto">
            <a:xfrm>
              <a:off x="6883400" y="3200400"/>
              <a:ext cx="1099849" cy="437727"/>
            </a:xfrm>
            <a:prstGeom prst="rect">
              <a:avLst/>
            </a:prstGeom>
          </p:spPr>
          <p:txBody>
            <a:bodyPr wrap="none">
              <a:spAutoFit/>
            </a:bodyPr>
            <a:lstStyle/>
            <a:p>
              <a:pPr>
                <a:defRPr/>
              </a:pPr>
              <a:r>
                <a:rPr lang="es-ES_tradnl" sz="1400" b="1" dirty="0" err="1">
                  <a:effectLst>
                    <a:outerShdw blurRad="38100" dist="38100" dir="2700000" algn="tl">
                      <a:srgbClr val="DDDDDD"/>
                    </a:outerShdw>
                  </a:effectLst>
                  <a:latin typeface="Arial" pitchFamily="-65" charset="0"/>
                  <a:ea typeface="ヒラギノ角ゴ ProN W3" pitchFamily="-65" charset="-128"/>
                  <a:cs typeface="ヒラギノ角ゴ ProN W3" pitchFamily="-65" charset="-128"/>
                  <a:sym typeface="Gill Sans" pitchFamily="-65" charset="0"/>
                </a:rPr>
                <a:t>trH1N2</a:t>
              </a:r>
              <a:endParaRPr lang="en-US" sz="1400" dirty="0">
                <a:latin typeface="Gill Sans" pitchFamily="-111" charset="0"/>
                <a:ea typeface="ヒラギノ角ゴ ProN W3" pitchFamily="-111" charset="-128"/>
                <a:cs typeface="ヒラギノ角ゴ ProN W3" pitchFamily="-111" charset="-128"/>
                <a:sym typeface="Gill Sans" pitchFamily="-111" charset="0"/>
              </a:endParaRPr>
            </a:p>
          </p:txBody>
        </p:sp>
        <p:sp>
          <p:nvSpPr>
            <p:cNvPr id="541" name="Rectangle 540"/>
            <p:cNvSpPr/>
            <p:nvPr/>
          </p:nvSpPr>
          <p:spPr bwMode="auto">
            <a:xfrm>
              <a:off x="6883400" y="4571999"/>
              <a:ext cx="1099792" cy="437697"/>
            </a:xfrm>
            <a:prstGeom prst="rect">
              <a:avLst/>
            </a:prstGeom>
          </p:spPr>
          <p:txBody>
            <a:bodyPr wrap="none" lIns="91420" tIns="45710" rIns="91420" bIns="45710">
              <a:spAutoFit/>
            </a:bodyPr>
            <a:lstStyle/>
            <a:p>
              <a:pPr>
                <a:defRPr/>
              </a:pPr>
              <a:r>
                <a:rPr lang="es-ES_tradnl" sz="1400" b="1" dirty="0" err="1">
                  <a:effectLst>
                    <a:outerShdw blurRad="38100" dist="38100" dir="2700000" algn="tl">
                      <a:srgbClr val="DDDDDD"/>
                    </a:outerShdw>
                  </a:effectLst>
                  <a:latin typeface="Arial" pitchFamily="-65" charset="0"/>
                  <a:ea typeface="ヒラギノ角ゴ ProN W3" pitchFamily="-65" charset="-128"/>
                  <a:cs typeface="ヒラギノ角ゴ ProN W3" pitchFamily="-65" charset="-128"/>
                  <a:sym typeface="Gill Sans" pitchFamily="-65" charset="0"/>
                </a:rPr>
                <a:t>trH1N1</a:t>
              </a:r>
              <a:endParaRPr lang="en-US" sz="1400" dirty="0">
                <a:latin typeface="Gill Sans" pitchFamily="-111" charset="0"/>
                <a:ea typeface="ヒラギノ角ゴ ProN W3" pitchFamily="-111" charset="-128"/>
                <a:cs typeface="ヒラギノ角ゴ ProN W3" pitchFamily="-111" charset="-128"/>
                <a:sym typeface="Gill Sans" pitchFamily="-111" charset="0"/>
              </a:endParaRPr>
            </a:p>
          </p:txBody>
        </p:sp>
        <p:grpSp>
          <p:nvGrpSpPr>
            <p:cNvPr id="25" name="Group 1063"/>
            <p:cNvGrpSpPr/>
            <p:nvPr/>
          </p:nvGrpSpPr>
          <p:grpSpPr>
            <a:xfrm>
              <a:off x="5699125" y="4800600"/>
              <a:ext cx="1674813" cy="1246187"/>
              <a:chOff x="5699125" y="4800600"/>
              <a:chExt cx="1674813" cy="1246187"/>
            </a:xfrm>
          </p:grpSpPr>
          <p:sp>
            <p:nvSpPr>
              <p:cNvPr id="942" name="Oval 275"/>
              <p:cNvSpPr>
                <a:spLocks noChangeArrowheads="1"/>
              </p:cNvSpPr>
              <p:nvPr/>
            </p:nvSpPr>
            <p:spPr bwMode="auto">
              <a:xfrm>
                <a:off x="5699125" y="5373687"/>
                <a:ext cx="142875" cy="115888"/>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43" name="Oval 273"/>
              <p:cNvSpPr>
                <a:spLocks noChangeArrowheads="1"/>
              </p:cNvSpPr>
              <p:nvPr/>
            </p:nvSpPr>
            <p:spPr bwMode="auto">
              <a:xfrm>
                <a:off x="5959475" y="4935537"/>
                <a:ext cx="139700" cy="115888"/>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44" name="Oval 274"/>
              <p:cNvSpPr>
                <a:spLocks noChangeArrowheads="1"/>
              </p:cNvSpPr>
              <p:nvPr/>
            </p:nvSpPr>
            <p:spPr bwMode="auto">
              <a:xfrm>
                <a:off x="6459538" y="4800600"/>
                <a:ext cx="142875" cy="115887"/>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45" name="AutoShape 276"/>
              <p:cNvSpPr>
                <a:spLocks noChangeArrowheads="1"/>
              </p:cNvSpPr>
              <p:nvPr/>
            </p:nvSpPr>
            <p:spPr bwMode="auto">
              <a:xfrm rot="20388678">
                <a:off x="6211888" y="4838700"/>
                <a:ext cx="111125" cy="104775"/>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46" name="AutoShape 277"/>
              <p:cNvSpPr>
                <a:spLocks noChangeArrowheads="1"/>
              </p:cNvSpPr>
              <p:nvPr/>
            </p:nvSpPr>
            <p:spPr bwMode="auto">
              <a:xfrm rot="1334422">
                <a:off x="5805488" y="5133975"/>
                <a:ext cx="111125" cy="104775"/>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47" name="AutoShape 278"/>
              <p:cNvSpPr>
                <a:spLocks noChangeArrowheads="1"/>
              </p:cNvSpPr>
              <p:nvPr/>
            </p:nvSpPr>
            <p:spPr bwMode="auto">
              <a:xfrm rot="1477655">
                <a:off x="6753225" y="4841875"/>
                <a:ext cx="107950" cy="104775"/>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48" name="AutoShape 279"/>
              <p:cNvSpPr>
                <a:spLocks noChangeArrowheads="1"/>
              </p:cNvSpPr>
              <p:nvPr/>
            </p:nvSpPr>
            <p:spPr bwMode="auto">
              <a:xfrm rot="20184264">
                <a:off x="5807075" y="5614987"/>
                <a:ext cx="106363" cy="106363"/>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49" name="Oval 280"/>
              <p:cNvSpPr>
                <a:spLocks noChangeArrowheads="1"/>
              </p:cNvSpPr>
              <p:nvPr/>
            </p:nvSpPr>
            <p:spPr bwMode="auto">
              <a:xfrm>
                <a:off x="6994525" y="4959350"/>
                <a:ext cx="142875" cy="114300"/>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50" name="Oval 281"/>
              <p:cNvSpPr>
                <a:spLocks noChangeArrowheads="1"/>
              </p:cNvSpPr>
              <p:nvPr/>
            </p:nvSpPr>
            <p:spPr bwMode="auto">
              <a:xfrm>
                <a:off x="5852611" y="4939563"/>
                <a:ext cx="1356553" cy="974985"/>
              </a:xfrm>
              <a:prstGeom prst="ellipse">
                <a:avLst/>
              </a:prstGeom>
              <a:solidFill>
                <a:srgbClr val="CCFFCC"/>
              </a:solidFill>
              <a:ln w="38100">
                <a:solidFill>
                  <a:srgbClr val="00376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51" name="Line 282"/>
              <p:cNvSpPr>
                <a:spLocks noChangeShapeType="1"/>
              </p:cNvSpPr>
              <p:nvPr/>
            </p:nvSpPr>
            <p:spPr bwMode="auto">
              <a:xfrm flipH="1">
                <a:off x="6326615" y="5141284"/>
                <a:ext cx="686177" cy="0"/>
              </a:xfrm>
              <a:prstGeom prst="line">
                <a:avLst/>
              </a:prstGeom>
              <a:no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52" name="Line 283"/>
              <p:cNvSpPr>
                <a:spLocks noChangeShapeType="1"/>
              </p:cNvSpPr>
              <p:nvPr/>
            </p:nvSpPr>
            <p:spPr bwMode="auto">
              <a:xfrm flipH="1">
                <a:off x="6396586" y="5302661"/>
                <a:ext cx="616205" cy="0"/>
              </a:xfrm>
              <a:prstGeom prst="line">
                <a:avLst/>
              </a:prstGeom>
              <a:noFill/>
              <a:ln w="38100">
                <a:solidFill>
                  <a:srgbClr val="A746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53" name="Line 284"/>
              <p:cNvSpPr>
                <a:spLocks noChangeShapeType="1"/>
              </p:cNvSpPr>
              <p:nvPr/>
            </p:nvSpPr>
            <p:spPr bwMode="auto">
              <a:xfrm flipH="1">
                <a:off x="6486873" y="5468520"/>
                <a:ext cx="525919"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54" name="Line 285"/>
              <p:cNvSpPr>
                <a:spLocks noChangeShapeType="1"/>
              </p:cNvSpPr>
              <p:nvPr/>
            </p:nvSpPr>
            <p:spPr bwMode="auto">
              <a:xfrm flipH="1">
                <a:off x="6532016" y="5549209"/>
                <a:ext cx="480776"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55" name="Line 286"/>
              <p:cNvSpPr>
                <a:spLocks noChangeShapeType="1"/>
              </p:cNvSpPr>
              <p:nvPr/>
            </p:nvSpPr>
            <p:spPr bwMode="auto">
              <a:xfrm flipH="1">
                <a:off x="6606503" y="5629897"/>
                <a:ext cx="406289"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56" name="Line 287"/>
              <p:cNvSpPr>
                <a:spLocks noChangeShapeType="1"/>
              </p:cNvSpPr>
              <p:nvPr/>
            </p:nvSpPr>
            <p:spPr bwMode="auto">
              <a:xfrm flipH="1">
                <a:off x="6708075" y="5712827"/>
                <a:ext cx="304717"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57" name="Line 288"/>
              <p:cNvSpPr>
                <a:spLocks noChangeShapeType="1"/>
              </p:cNvSpPr>
              <p:nvPr/>
            </p:nvSpPr>
            <p:spPr bwMode="auto">
              <a:xfrm flipH="1">
                <a:off x="6326615" y="5221972"/>
                <a:ext cx="686177" cy="0"/>
              </a:xfrm>
              <a:prstGeom prst="line">
                <a:avLst/>
              </a:prstGeom>
              <a:no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58" name="Line 289"/>
              <p:cNvSpPr>
                <a:spLocks noChangeShapeType="1"/>
              </p:cNvSpPr>
              <p:nvPr/>
            </p:nvSpPr>
            <p:spPr bwMode="auto">
              <a:xfrm flipH="1">
                <a:off x="6450759" y="5383349"/>
                <a:ext cx="562033" cy="0"/>
              </a:xfrm>
              <a:prstGeom prst="line">
                <a:avLst/>
              </a:prstGeom>
              <a:noFill/>
              <a:ln w="38100">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59" name="AutoShape 290"/>
              <p:cNvSpPr>
                <a:spLocks noChangeArrowheads="1"/>
              </p:cNvSpPr>
              <p:nvPr/>
            </p:nvSpPr>
            <p:spPr bwMode="auto">
              <a:xfrm>
                <a:off x="5841325" y="4930598"/>
                <a:ext cx="787749" cy="983950"/>
              </a:xfrm>
              <a:prstGeom prst="moon">
                <a:avLst>
                  <a:gd name="adj" fmla="val 50000"/>
                </a:avLst>
              </a:prstGeom>
              <a:solidFill>
                <a:srgbClr val="09375F"/>
              </a:solidFill>
              <a:ln w="9525">
                <a:solidFill>
                  <a:srgbClr val="09375F"/>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26" name="Group 291"/>
              <p:cNvGrpSpPr>
                <a:grpSpLocks/>
              </p:cNvGrpSpPr>
              <p:nvPr/>
            </p:nvGrpSpPr>
            <p:grpSpPr bwMode="auto">
              <a:xfrm>
                <a:off x="5909040" y="5401280"/>
                <a:ext cx="927693" cy="394477"/>
                <a:chOff x="3010" y="2248"/>
                <a:chExt cx="431" cy="187"/>
              </a:xfrm>
              <a:solidFill>
                <a:srgbClr val="003760"/>
              </a:solidFill>
            </p:grpSpPr>
            <p:sp>
              <p:nvSpPr>
                <p:cNvPr id="969" name="Freeform 292"/>
                <p:cNvSpPr>
                  <a:spLocks/>
                </p:cNvSpPr>
                <p:nvPr/>
              </p:nvSpPr>
              <p:spPr bwMode="auto">
                <a:xfrm rot="21393792" flipH="1">
                  <a:off x="3010" y="2248"/>
                  <a:ext cx="431" cy="186"/>
                </a:xfrm>
                <a:custGeom>
                  <a:avLst/>
                  <a:gdLst>
                    <a:gd name="T0" fmla="*/ 192 w 906"/>
                    <a:gd name="T1" fmla="*/ 50 h 427"/>
                    <a:gd name="T2" fmla="*/ 194 w 906"/>
                    <a:gd name="T3" fmla="*/ 41 h 427"/>
                    <a:gd name="T4" fmla="*/ 192 w 906"/>
                    <a:gd name="T5" fmla="*/ 35 h 427"/>
                    <a:gd name="T6" fmla="*/ 200 w 906"/>
                    <a:gd name="T7" fmla="*/ 26 h 427"/>
                    <a:gd name="T8" fmla="*/ 191 w 906"/>
                    <a:gd name="T9" fmla="*/ 28 h 427"/>
                    <a:gd name="T10" fmla="*/ 185 w 906"/>
                    <a:gd name="T11" fmla="*/ 30 h 427"/>
                    <a:gd name="T12" fmla="*/ 183 w 906"/>
                    <a:gd name="T13" fmla="*/ 43 h 427"/>
                    <a:gd name="T14" fmla="*/ 174 w 906"/>
                    <a:gd name="T15" fmla="*/ 60 h 427"/>
                    <a:gd name="T16" fmla="*/ 174 w 906"/>
                    <a:gd name="T17" fmla="*/ 64 h 427"/>
                    <a:gd name="T18" fmla="*/ 178 w 906"/>
                    <a:gd name="T19" fmla="*/ 69 h 427"/>
                    <a:gd name="T20" fmla="*/ 158 w 906"/>
                    <a:gd name="T21" fmla="*/ 80 h 427"/>
                    <a:gd name="T22" fmla="*/ 161 w 906"/>
                    <a:gd name="T23" fmla="*/ 74 h 427"/>
                    <a:gd name="T24" fmla="*/ 158 w 906"/>
                    <a:gd name="T25" fmla="*/ 71 h 427"/>
                    <a:gd name="T26" fmla="*/ 142 w 906"/>
                    <a:gd name="T27" fmla="*/ 61 h 427"/>
                    <a:gd name="T28" fmla="*/ 129 w 906"/>
                    <a:gd name="T29" fmla="*/ 41 h 427"/>
                    <a:gd name="T30" fmla="*/ 130 w 906"/>
                    <a:gd name="T31" fmla="*/ 28 h 427"/>
                    <a:gd name="T32" fmla="*/ 127 w 906"/>
                    <a:gd name="T33" fmla="*/ 38 h 427"/>
                    <a:gd name="T34" fmla="*/ 130 w 906"/>
                    <a:gd name="T35" fmla="*/ 52 h 427"/>
                    <a:gd name="T36" fmla="*/ 136 w 906"/>
                    <a:gd name="T37" fmla="*/ 60 h 427"/>
                    <a:gd name="T38" fmla="*/ 130 w 906"/>
                    <a:gd name="T39" fmla="*/ 61 h 427"/>
                    <a:gd name="T40" fmla="*/ 118 w 906"/>
                    <a:gd name="T41" fmla="*/ 63 h 427"/>
                    <a:gd name="T42" fmla="*/ 103 w 906"/>
                    <a:gd name="T43" fmla="*/ 64 h 427"/>
                    <a:gd name="T44" fmla="*/ 85 w 906"/>
                    <a:gd name="T45" fmla="*/ 64 h 427"/>
                    <a:gd name="T46" fmla="*/ 69 w 906"/>
                    <a:gd name="T47" fmla="*/ 63 h 427"/>
                    <a:gd name="T48" fmla="*/ 65 w 906"/>
                    <a:gd name="T49" fmla="*/ 75 h 427"/>
                    <a:gd name="T50" fmla="*/ 50 w 906"/>
                    <a:gd name="T51" fmla="*/ 81 h 427"/>
                    <a:gd name="T52" fmla="*/ 52 w 906"/>
                    <a:gd name="T53" fmla="*/ 75 h 427"/>
                    <a:gd name="T54" fmla="*/ 54 w 906"/>
                    <a:gd name="T55" fmla="*/ 62 h 427"/>
                    <a:gd name="T56" fmla="*/ 49 w 906"/>
                    <a:gd name="T57" fmla="*/ 59 h 427"/>
                    <a:gd name="T58" fmla="*/ 41 w 906"/>
                    <a:gd name="T59" fmla="*/ 52 h 427"/>
                    <a:gd name="T60" fmla="*/ 36 w 906"/>
                    <a:gd name="T61" fmla="*/ 46 h 427"/>
                    <a:gd name="T62" fmla="*/ 29 w 906"/>
                    <a:gd name="T63" fmla="*/ 41 h 427"/>
                    <a:gd name="T64" fmla="*/ 21 w 906"/>
                    <a:gd name="T65" fmla="*/ 41 h 427"/>
                    <a:gd name="T66" fmla="*/ 10 w 906"/>
                    <a:gd name="T67" fmla="*/ 38 h 427"/>
                    <a:gd name="T68" fmla="*/ 5 w 906"/>
                    <a:gd name="T69" fmla="*/ 33 h 427"/>
                    <a:gd name="T70" fmla="*/ 0 w 906"/>
                    <a:gd name="T71" fmla="*/ 19 h 427"/>
                    <a:gd name="T72" fmla="*/ 4 w 906"/>
                    <a:gd name="T73" fmla="*/ 21 h 427"/>
                    <a:gd name="T74" fmla="*/ 15 w 906"/>
                    <a:gd name="T75" fmla="*/ 19 h 427"/>
                    <a:gd name="T76" fmla="*/ 22 w 906"/>
                    <a:gd name="T77" fmla="*/ 11 h 427"/>
                    <a:gd name="T78" fmla="*/ 16 w 906"/>
                    <a:gd name="T79" fmla="*/ 0 h 427"/>
                    <a:gd name="T80" fmla="*/ 24 w 906"/>
                    <a:gd name="T81" fmla="*/ 5 h 427"/>
                    <a:gd name="T82" fmla="*/ 34 w 906"/>
                    <a:gd name="T83" fmla="*/ 8 h 427"/>
                    <a:gd name="T84" fmla="*/ 38 w 906"/>
                    <a:gd name="T85" fmla="*/ 10 h 427"/>
                    <a:gd name="T86" fmla="*/ 47 w 906"/>
                    <a:gd name="T87" fmla="*/ 6 h 427"/>
                    <a:gd name="T88" fmla="*/ 67 w 906"/>
                    <a:gd name="T89" fmla="*/ 7 h 427"/>
                    <a:gd name="T90" fmla="*/ 88 w 906"/>
                    <a:gd name="T91" fmla="*/ 12 h 427"/>
                    <a:gd name="T92" fmla="*/ 102 w 906"/>
                    <a:gd name="T93" fmla="*/ 12 h 427"/>
                    <a:gd name="T94" fmla="*/ 114 w 906"/>
                    <a:gd name="T95" fmla="*/ 9 h 427"/>
                    <a:gd name="T96" fmla="*/ 126 w 906"/>
                    <a:gd name="T97" fmla="*/ 6 h 427"/>
                    <a:gd name="T98" fmla="*/ 137 w 906"/>
                    <a:gd name="T99" fmla="*/ 3 h 427"/>
                    <a:gd name="T100" fmla="*/ 151 w 906"/>
                    <a:gd name="T101" fmla="*/ 3 h 427"/>
                    <a:gd name="T102" fmla="*/ 170 w 906"/>
                    <a:gd name="T103" fmla="*/ 9 h 427"/>
                    <a:gd name="T104" fmla="*/ 181 w 906"/>
                    <a:gd name="T105" fmla="*/ 20 h 427"/>
                    <a:gd name="T106" fmla="*/ 187 w 906"/>
                    <a:gd name="T107" fmla="*/ 25 h 427"/>
                    <a:gd name="T108" fmla="*/ 196 w 906"/>
                    <a:gd name="T109" fmla="*/ 20 h 427"/>
                    <a:gd name="T110" fmla="*/ 205 w 906"/>
                    <a:gd name="T111" fmla="*/ 26 h 427"/>
                    <a:gd name="T112" fmla="*/ 199 w 906"/>
                    <a:gd name="T113" fmla="*/ 34 h 427"/>
                    <a:gd name="T114" fmla="*/ 199 w 906"/>
                    <a:gd name="T115" fmla="*/ 47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grpFill/>
                <a:ln w="3175">
                  <a:solidFill>
                    <a:srgbClr val="CCFFCC"/>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970" name="Freeform 293"/>
                <p:cNvSpPr>
                  <a:spLocks/>
                </p:cNvSpPr>
                <p:nvPr/>
              </p:nvSpPr>
              <p:spPr bwMode="auto">
                <a:xfrm rot="21393792" flipH="1">
                  <a:off x="3262" y="2397"/>
                  <a:ext cx="30" cy="32"/>
                </a:xfrm>
                <a:custGeom>
                  <a:avLst/>
                  <a:gdLst>
                    <a:gd name="T0" fmla="*/ 1 w 63"/>
                    <a:gd name="T1" fmla="*/ 0 h 74"/>
                    <a:gd name="T2" fmla="*/ 3 w 63"/>
                    <a:gd name="T3" fmla="*/ 0 h 74"/>
                    <a:gd name="T4" fmla="*/ 5 w 63"/>
                    <a:gd name="T5" fmla="*/ 0 h 74"/>
                    <a:gd name="T6" fmla="*/ 6 w 63"/>
                    <a:gd name="T7" fmla="*/ 0 h 74"/>
                    <a:gd name="T8" fmla="*/ 7 w 63"/>
                    <a:gd name="T9" fmla="*/ 0 h 74"/>
                    <a:gd name="T10" fmla="*/ 9 w 63"/>
                    <a:gd name="T11" fmla="*/ 0 h 74"/>
                    <a:gd name="T12" fmla="*/ 10 w 63"/>
                    <a:gd name="T13" fmla="*/ 0 h 74"/>
                    <a:gd name="T14" fmla="*/ 11 w 63"/>
                    <a:gd name="T15" fmla="*/ 0 h 74"/>
                    <a:gd name="T16" fmla="*/ 13 w 63"/>
                    <a:gd name="T17" fmla="*/ 0 h 74"/>
                    <a:gd name="T18" fmla="*/ 13 w 63"/>
                    <a:gd name="T19" fmla="*/ 0 h 74"/>
                    <a:gd name="T20" fmla="*/ 14 w 63"/>
                    <a:gd name="T21" fmla="*/ 1 h 74"/>
                    <a:gd name="T22" fmla="*/ 14 w 63"/>
                    <a:gd name="T23" fmla="*/ 2 h 74"/>
                    <a:gd name="T24" fmla="*/ 14 w 63"/>
                    <a:gd name="T25" fmla="*/ 3 h 74"/>
                    <a:gd name="T26" fmla="*/ 14 w 63"/>
                    <a:gd name="T27" fmla="*/ 5 h 74"/>
                    <a:gd name="T28" fmla="*/ 14 w 63"/>
                    <a:gd name="T29" fmla="*/ 6 h 74"/>
                    <a:gd name="T30" fmla="*/ 13 w 63"/>
                    <a:gd name="T31" fmla="*/ 8 h 74"/>
                    <a:gd name="T32" fmla="*/ 11 w 63"/>
                    <a:gd name="T33" fmla="*/ 10 h 74"/>
                    <a:gd name="T34" fmla="*/ 11 w 63"/>
                    <a:gd name="T35" fmla="*/ 10 h 74"/>
                    <a:gd name="T36" fmla="*/ 11 w 63"/>
                    <a:gd name="T37" fmla="*/ 11 h 74"/>
                    <a:gd name="T38" fmla="*/ 10 w 63"/>
                    <a:gd name="T39" fmla="*/ 12 h 74"/>
                    <a:gd name="T40" fmla="*/ 9 w 63"/>
                    <a:gd name="T41" fmla="*/ 14 h 74"/>
                    <a:gd name="T42" fmla="*/ 0 w 63"/>
                    <a:gd name="T43" fmla="*/ 14 h 74"/>
                    <a:gd name="T44" fmla="*/ 0 w 63"/>
                    <a:gd name="T45" fmla="*/ 13 h 74"/>
                    <a:gd name="T46" fmla="*/ 0 w 63"/>
                    <a:gd name="T47" fmla="*/ 13 h 74"/>
                    <a:gd name="T48" fmla="*/ 0 w 63"/>
                    <a:gd name="T49" fmla="*/ 12 h 74"/>
                    <a:gd name="T50" fmla="*/ 0 w 63"/>
                    <a:gd name="T51" fmla="*/ 11 h 74"/>
                    <a:gd name="T52" fmla="*/ 1 w 63"/>
                    <a:gd name="T53" fmla="*/ 10 h 74"/>
                    <a:gd name="T54" fmla="*/ 1 w 63"/>
                    <a:gd name="T55" fmla="*/ 8 h 74"/>
                    <a:gd name="T56" fmla="*/ 3 w 63"/>
                    <a:gd name="T57" fmla="*/ 7 h 74"/>
                    <a:gd name="T58" fmla="*/ 4 w 63"/>
                    <a:gd name="T59" fmla="*/ 6 h 74"/>
                    <a:gd name="T60" fmla="*/ 1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grpFill/>
                <a:ln w="3175">
                  <a:solidFill>
                    <a:srgbClr val="CCFFCC"/>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971" name="Freeform 294"/>
                <p:cNvSpPr>
                  <a:spLocks/>
                </p:cNvSpPr>
                <p:nvPr/>
              </p:nvSpPr>
              <p:spPr bwMode="auto">
                <a:xfrm rot="21393792" flipH="1">
                  <a:off x="3139" y="2396"/>
                  <a:ext cx="39" cy="39"/>
                </a:xfrm>
                <a:custGeom>
                  <a:avLst/>
                  <a:gdLst>
                    <a:gd name="T0" fmla="*/ 0 w 82"/>
                    <a:gd name="T1" fmla="*/ 2 h 89"/>
                    <a:gd name="T2" fmla="*/ 1 w 82"/>
                    <a:gd name="T3" fmla="*/ 2 h 89"/>
                    <a:gd name="T4" fmla="*/ 3 w 82"/>
                    <a:gd name="T5" fmla="*/ 2 h 89"/>
                    <a:gd name="T6" fmla="*/ 4 w 82"/>
                    <a:gd name="T7" fmla="*/ 2 h 89"/>
                    <a:gd name="T8" fmla="*/ 5 w 82"/>
                    <a:gd name="T9" fmla="*/ 1 h 89"/>
                    <a:gd name="T10" fmla="*/ 7 w 82"/>
                    <a:gd name="T11" fmla="*/ 1 h 89"/>
                    <a:gd name="T12" fmla="*/ 8 w 82"/>
                    <a:gd name="T13" fmla="*/ 1 h 89"/>
                    <a:gd name="T14" fmla="*/ 10 w 82"/>
                    <a:gd name="T15" fmla="*/ 0 h 89"/>
                    <a:gd name="T16" fmla="*/ 10 w 82"/>
                    <a:gd name="T17" fmla="*/ 0 h 89"/>
                    <a:gd name="T18" fmla="*/ 11 w 82"/>
                    <a:gd name="T19" fmla="*/ 0 h 89"/>
                    <a:gd name="T20" fmla="*/ 12 w 82"/>
                    <a:gd name="T21" fmla="*/ 1 h 89"/>
                    <a:gd name="T22" fmla="*/ 14 w 82"/>
                    <a:gd name="T23" fmla="*/ 2 h 89"/>
                    <a:gd name="T24" fmla="*/ 16 w 82"/>
                    <a:gd name="T25" fmla="*/ 3 h 89"/>
                    <a:gd name="T26" fmla="*/ 17 w 82"/>
                    <a:gd name="T27" fmla="*/ 5 h 89"/>
                    <a:gd name="T28" fmla="*/ 18 w 82"/>
                    <a:gd name="T29" fmla="*/ 6 h 89"/>
                    <a:gd name="T30" fmla="*/ 19 w 82"/>
                    <a:gd name="T31" fmla="*/ 8 h 89"/>
                    <a:gd name="T32" fmla="*/ 18 w 82"/>
                    <a:gd name="T33" fmla="*/ 9 h 89"/>
                    <a:gd name="T34" fmla="*/ 16 w 82"/>
                    <a:gd name="T35" fmla="*/ 11 h 89"/>
                    <a:gd name="T36" fmla="*/ 15 w 82"/>
                    <a:gd name="T37" fmla="*/ 13 h 89"/>
                    <a:gd name="T38" fmla="*/ 14 w 82"/>
                    <a:gd name="T39" fmla="*/ 14 h 89"/>
                    <a:gd name="T40" fmla="*/ 13 w 82"/>
                    <a:gd name="T41" fmla="*/ 14 h 89"/>
                    <a:gd name="T42" fmla="*/ 13 w 82"/>
                    <a:gd name="T43" fmla="*/ 15 h 89"/>
                    <a:gd name="T44" fmla="*/ 12 w 82"/>
                    <a:gd name="T45" fmla="*/ 15 h 89"/>
                    <a:gd name="T46" fmla="*/ 12 w 82"/>
                    <a:gd name="T47" fmla="*/ 16 h 89"/>
                    <a:gd name="T48" fmla="*/ 11 w 82"/>
                    <a:gd name="T49" fmla="*/ 17 h 89"/>
                    <a:gd name="T50" fmla="*/ 0 w 82"/>
                    <a:gd name="T51" fmla="*/ 17 h 89"/>
                    <a:gd name="T52" fmla="*/ 0 w 82"/>
                    <a:gd name="T53" fmla="*/ 17 h 89"/>
                    <a:gd name="T54" fmla="*/ 0 w 82"/>
                    <a:gd name="T55" fmla="*/ 17 h 89"/>
                    <a:gd name="T56" fmla="*/ 0 w 82"/>
                    <a:gd name="T57" fmla="*/ 16 h 89"/>
                    <a:gd name="T58" fmla="*/ 0 w 82"/>
                    <a:gd name="T59" fmla="*/ 15 h 89"/>
                    <a:gd name="T60" fmla="*/ 1 w 82"/>
                    <a:gd name="T61" fmla="*/ 14 h 89"/>
                    <a:gd name="T62" fmla="*/ 2 w 82"/>
                    <a:gd name="T63" fmla="*/ 12 h 89"/>
                    <a:gd name="T64" fmla="*/ 4 w 82"/>
                    <a:gd name="T65" fmla="*/ 10 h 89"/>
                    <a:gd name="T66" fmla="*/ 7 w 82"/>
                    <a:gd name="T67" fmla="*/ 8 h 89"/>
                    <a:gd name="T68" fmla="*/ 0 w 82"/>
                    <a:gd name="T69" fmla="*/ 2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grpFill/>
                <a:ln w="3175">
                  <a:solidFill>
                    <a:srgbClr val="CCFFCC"/>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grpSp>
          <p:sp>
            <p:nvSpPr>
              <p:cNvPr id="961" name="Oval 295"/>
              <p:cNvSpPr>
                <a:spLocks noChangeArrowheads="1"/>
              </p:cNvSpPr>
              <p:nvPr/>
            </p:nvSpPr>
            <p:spPr bwMode="auto">
              <a:xfrm>
                <a:off x="7231063" y="5399087"/>
                <a:ext cx="142875" cy="117475"/>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62" name="Oval 296"/>
              <p:cNvSpPr>
                <a:spLocks noChangeArrowheads="1"/>
              </p:cNvSpPr>
              <p:nvPr/>
            </p:nvSpPr>
            <p:spPr bwMode="auto">
              <a:xfrm>
                <a:off x="6988175" y="5780087"/>
                <a:ext cx="144463" cy="117475"/>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63" name="Oval 297"/>
              <p:cNvSpPr>
                <a:spLocks noChangeArrowheads="1"/>
              </p:cNvSpPr>
              <p:nvPr/>
            </p:nvSpPr>
            <p:spPr bwMode="auto">
              <a:xfrm>
                <a:off x="6459538" y="5930900"/>
                <a:ext cx="142875" cy="115887"/>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64" name="Oval 298"/>
              <p:cNvSpPr>
                <a:spLocks noChangeArrowheads="1"/>
              </p:cNvSpPr>
              <p:nvPr/>
            </p:nvSpPr>
            <p:spPr bwMode="auto">
              <a:xfrm>
                <a:off x="5959475" y="5794375"/>
                <a:ext cx="139700" cy="114300"/>
              </a:xfrm>
              <a:prstGeom prst="ellipse">
                <a:avLst/>
              </a:prstGeom>
              <a:solidFill>
                <a:srgbClr val="09375F"/>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65" name="AutoShape 299"/>
              <p:cNvSpPr>
                <a:spLocks noChangeArrowheads="1"/>
              </p:cNvSpPr>
              <p:nvPr/>
            </p:nvSpPr>
            <p:spPr bwMode="auto">
              <a:xfrm rot="19922943">
                <a:off x="7164388" y="5159375"/>
                <a:ext cx="106362" cy="106362"/>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66" name="AutoShape 300"/>
              <p:cNvSpPr>
                <a:spLocks noChangeArrowheads="1"/>
              </p:cNvSpPr>
              <p:nvPr/>
            </p:nvSpPr>
            <p:spPr bwMode="auto">
              <a:xfrm rot="1499128">
                <a:off x="7169150" y="5613400"/>
                <a:ext cx="103188" cy="107950"/>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67" name="AutoShape 301"/>
              <p:cNvSpPr>
                <a:spLocks noChangeArrowheads="1"/>
              </p:cNvSpPr>
              <p:nvPr/>
            </p:nvSpPr>
            <p:spPr bwMode="auto">
              <a:xfrm rot="1189757">
                <a:off x="6181725" y="5888037"/>
                <a:ext cx="106363" cy="104775"/>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68" name="AutoShape 302"/>
              <p:cNvSpPr>
                <a:spLocks noChangeArrowheads="1"/>
              </p:cNvSpPr>
              <p:nvPr/>
            </p:nvSpPr>
            <p:spPr bwMode="auto">
              <a:xfrm rot="20251306">
                <a:off x="6764338" y="5892800"/>
                <a:ext cx="107950" cy="104775"/>
              </a:xfrm>
              <a:prstGeom prst="diamond">
                <a:avLst/>
              </a:prstGeom>
              <a:solidFill>
                <a:srgbClr val="09375F"/>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grpSp>
        <p:nvGrpSpPr>
          <p:cNvPr id="27" name="Group 1065"/>
          <p:cNvGrpSpPr/>
          <p:nvPr/>
        </p:nvGrpSpPr>
        <p:grpSpPr>
          <a:xfrm>
            <a:off x="7083846" y="642938"/>
            <a:ext cx="2690823" cy="3589734"/>
            <a:chOff x="7907338" y="914400"/>
            <a:chExt cx="3826951" cy="5105400"/>
          </a:xfrm>
          <a:effectLst>
            <a:outerShdw blurRad="50800" dist="38100" dir="2700000">
              <a:srgbClr val="000000">
                <a:alpha val="43000"/>
              </a:srgbClr>
            </a:outerShdw>
          </a:effectLst>
        </p:grpSpPr>
        <p:grpSp>
          <p:nvGrpSpPr>
            <p:cNvPr id="28" name="Group 1004"/>
            <p:cNvGrpSpPr/>
            <p:nvPr/>
          </p:nvGrpSpPr>
          <p:grpSpPr>
            <a:xfrm>
              <a:off x="8940800" y="3505200"/>
              <a:ext cx="1673225" cy="1219200"/>
              <a:chOff x="8404225" y="3438525"/>
              <a:chExt cx="1673225" cy="1219200"/>
            </a:xfrm>
          </p:grpSpPr>
          <p:sp>
            <p:nvSpPr>
              <p:cNvPr id="517" name="Oval 76"/>
              <p:cNvSpPr>
                <a:spLocks noChangeArrowheads="1"/>
              </p:cNvSpPr>
              <p:nvPr/>
            </p:nvSpPr>
            <p:spPr bwMode="auto">
              <a:xfrm flipH="1">
                <a:off x="9678988" y="3573463"/>
                <a:ext cx="139699" cy="120650"/>
              </a:xfrm>
              <a:prstGeom prst="ellipse">
                <a:avLst/>
              </a:prstGeom>
              <a:solidFill>
                <a:srgbClr val="6E2220"/>
              </a:solidFill>
              <a:ln w="9525">
                <a:solidFill>
                  <a:srgbClr val="6E222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18" name="Oval 77"/>
              <p:cNvSpPr>
                <a:spLocks noChangeArrowheads="1"/>
              </p:cNvSpPr>
              <p:nvPr/>
            </p:nvSpPr>
            <p:spPr bwMode="auto">
              <a:xfrm flipH="1">
                <a:off x="9177338" y="3438525"/>
                <a:ext cx="139699" cy="115888"/>
              </a:xfrm>
              <a:prstGeom prst="ellipse">
                <a:avLst/>
              </a:prstGeom>
              <a:solidFill>
                <a:srgbClr val="6E2220"/>
              </a:solidFill>
              <a:ln w="9525">
                <a:solidFill>
                  <a:srgbClr val="6E222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19" name="Oval 78"/>
              <p:cNvSpPr>
                <a:spLocks noChangeArrowheads="1"/>
              </p:cNvSpPr>
              <p:nvPr/>
            </p:nvSpPr>
            <p:spPr bwMode="auto">
              <a:xfrm flipH="1">
                <a:off x="9936163" y="4010025"/>
                <a:ext cx="141287" cy="114300"/>
              </a:xfrm>
              <a:prstGeom prst="ellipse">
                <a:avLst/>
              </a:prstGeom>
              <a:solidFill>
                <a:srgbClr val="6E2220"/>
              </a:solidFill>
              <a:ln w="9525">
                <a:solidFill>
                  <a:srgbClr val="6E222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20" name="AutoShape 79"/>
              <p:cNvSpPr>
                <a:spLocks noChangeArrowheads="1"/>
              </p:cNvSpPr>
              <p:nvPr/>
            </p:nvSpPr>
            <p:spPr bwMode="auto">
              <a:xfrm rot="1211322" flipH="1">
                <a:off x="9458325" y="3476625"/>
                <a:ext cx="107950" cy="106362"/>
              </a:xfrm>
              <a:prstGeom prst="diamond">
                <a:avLst/>
              </a:prstGeom>
              <a:solidFill>
                <a:srgbClr val="6E2220"/>
              </a:solidFill>
              <a:ln w="9525">
                <a:solidFill>
                  <a:srgbClr val="6E222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21" name="AutoShape 80"/>
              <p:cNvSpPr>
                <a:spLocks noChangeArrowheads="1"/>
              </p:cNvSpPr>
              <p:nvPr/>
            </p:nvSpPr>
            <p:spPr bwMode="auto">
              <a:xfrm rot="20265578" flipH="1">
                <a:off x="9882188" y="3771900"/>
                <a:ext cx="107950" cy="106362"/>
              </a:xfrm>
              <a:prstGeom prst="diamond">
                <a:avLst/>
              </a:prstGeom>
              <a:solidFill>
                <a:srgbClr val="6E2220"/>
              </a:solidFill>
              <a:ln w="9525">
                <a:solidFill>
                  <a:srgbClr val="6E222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22" name="AutoShape 81"/>
              <p:cNvSpPr>
                <a:spLocks noChangeArrowheads="1"/>
              </p:cNvSpPr>
              <p:nvPr/>
            </p:nvSpPr>
            <p:spPr bwMode="auto">
              <a:xfrm rot="20122345" flipH="1">
                <a:off x="8916988" y="3479799"/>
                <a:ext cx="107950" cy="104775"/>
              </a:xfrm>
              <a:prstGeom prst="diamond">
                <a:avLst/>
              </a:prstGeom>
              <a:solidFill>
                <a:srgbClr val="6E2220"/>
              </a:solidFill>
              <a:ln w="9525">
                <a:solidFill>
                  <a:srgbClr val="6E222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23" name="AutoShape 82"/>
              <p:cNvSpPr>
                <a:spLocks noChangeArrowheads="1"/>
              </p:cNvSpPr>
              <p:nvPr/>
            </p:nvSpPr>
            <p:spPr bwMode="auto">
              <a:xfrm rot="1415736" flipH="1">
                <a:off x="9861550" y="4225926"/>
                <a:ext cx="107950" cy="109538"/>
              </a:xfrm>
              <a:prstGeom prst="diamond">
                <a:avLst/>
              </a:prstGeom>
              <a:solidFill>
                <a:srgbClr val="6E2220"/>
              </a:solidFill>
              <a:ln w="9525">
                <a:solidFill>
                  <a:srgbClr val="6E222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24" name="Oval 83"/>
              <p:cNvSpPr>
                <a:spLocks noChangeArrowheads="1"/>
              </p:cNvSpPr>
              <p:nvPr/>
            </p:nvSpPr>
            <p:spPr bwMode="auto">
              <a:xfrm flipH="1">
                <a:off x="8659813" y="3578226"/>
                <a:ext cx="144462" cy="115888"/>
              </a:xfrm>
              <a:prstGeom prst="ellipse">
                <a:avLst/>
              </a:prstGeom>
              <a:solidFill>
                <a:srgbClr val="6E2220"/>
              </a:solidFill>
              <a:ln w="9525">
                <a:solidFill>
                  <a:srgbClr val="6E222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28" name="Oval 84"/>
              <p:cNvSpPr>
                <a:spLocks noChangeArrowheads="1"/>
              </p:cNvSpPr>
              <p:nvPr/>
            </p:nvSpPr>
            <p:spPr bwMode="auto">
              <a:xfrm flipH="1">
                <a:off x="8569206" y="3551238"/>
                <a:ext cx="1356335" cy="974724"/>
              </a:xfrm>
              <a:prstGeom prst="ellipse">
                <a:avLst/>
              </a:prstGeom>
              <a:solidFill>
                <a:srgbClr val="F9FFDB"/>
              </a:solidFill>
              <a:ln w="38100">
                <a:solidFill>
                  <a:srgbClr val="6E222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37" name="AutoShape 93"/>
              <p:cNvSpPr>
                <a:spLocks noChangeArrowheads="1"/>
              </p:cNvSpPr>
              <p:nvPr/>
            </p:nvSpPr>
            <p:spPr bwMode="auto">
              <a:xfrm flipH="1">
                <a:off x="9148226" y="3541713"/>
                <a:ext cx="788420" cy="982663"/>
              </a:xfrm>
              <a:prstGeom prst="moon">
                <a:avLst>
                  <a:gd name="adj" fmla="val 50000"/>
                </a:avLst>
              </a:prstGeom>
              <a:solidFill>
                <a:srgbClr val="6E2220"/>
              </a:solidFill>
              <a:ln w="9525">
                <a:solidFill>
                  <a:srgbClr val="6E222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38" name="Oval 98"/>
              <p:cNvSpPr>
                <a:spLocks noChangeArrowheads="1"/>
              </p:cNvSpPr>
              <p:nvPr/>
            </p:nvSpPr>
            <p:spPr bwMode="auto">
              <a:xfrm flipH="1">
                <a:off x="8404225" y="4010025"/>
                <a:ext cx="141186" cy="115888"/>
              </a:xfrm>
              <a:prstGeom prst="ellipse">
                <a:avLst/>
              </a:prstGeom>
              <a:solidFill>
                <a:srgbClr val="6E2220"/>
              </a:solidFill>
              <a:ln w="9525">
                <a:solidFill>
                  <a:srgbClr val="6E222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37" name="Oval 99"/>
              <p:cNvSpPr>
                <a:spLocks noChangeArrowheads="1"/>
              </p:cNvSpPr>
              <p:nvPr/>
            </p:nvSpPr>
            <p:spPr bwMode="auto">
              <a:xfrm flipH="1">
                <a:off x="8645525" y="4391026"/>
                <a:ext cx="144463" cy="115888"/>
              </a:xfrm>
              <a:prstGeom prst="ellipse">
                <a:avLst/>
              </a:prstGeom>
              <a:solidFill>
                <a:srgbClr val="6E2220"/>
              </a:solidFill>
              <a:ln w="9525">
                <a:solidFill>
                  <a:srgbClr val="6E222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38" name="Oval 100"/>
              <p:cNvSpPr>
                <a:spLocks noChangeArrowheads="1"/>
              </p:cNvSpPr>
              <p:nvPr/>
            </p:nvSpPr>
            <p:spPr bwMode="auto">
              <a:xfrm flipH="1">
                <a:off x="9177338" y="4541838"/>
                <a:ext cx="139699" cy="115887"/>
              </a:xfrm>
              <a:prstGeom prst="ellipse">
                <a:avLst/>
              </a:prstGeom>
              <a:solidFill>
                <a:srgbClr val="6E2220"/>
              </a:solidFill>
              <a:ln w="9525">
                <a:solidFill>
                  <a:srgbClr val="6E222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39" name="Oval 101"/>
              <p:cNvSpPr>
                <a:spLocks noChangeArrowheads="1"/>
              </p:cNvSpPr>
              <p:nvPr/>
            </p:nvSpPr>
            <p:spPr bwMode="auto">
              <a:xfrm flipH="1">
                <a:off x="9678988" y="4405313"/>
                <a:ext cx="139699" cy="112713"/>
              </a:xfrm>
              <a:prstGeom prst="ellipse">
                <a:avLst/>
              </a:prstGeom>
              <a:solidFill>
                <a:srgbClr val="6E2220"/>
              </a:solidFill>
              <a:ln w="9525">
                <a:solidFill>
                  <a:srgbClr val="6E222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42" name="AutoShape 102"/>
              <p:cNvSpPr>
                <a:spLocks noChangeArrowheads="1"/>
              </p:cNvSpPr>
              <p:nvPr/>
            </p:nvSpPr>
            <p:spPr bwMode="auto">
              <a:xfrm rot="1677057" flipH="1">
                <a:off x="8507339" y="3770314"/>
                <a:ext cx="107873" cy="107951"/>
              </a:xfrm>
              <a:prstGeom prst="diamond">
                <a:avLst/>
              </a:prstGeom>
              <a:solidFill>
                <a:srgbClr val="6E2220"/>
              </a:solidFill>
              <a:ln w="9525">
                <a:solidFill>
                  <a:srgbClr val="6E222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43" name="AutoShape 103"/>
              <p:cNvSpPr>
                <a:spLocks noChangeArrowheads="1"/>
              </p:cNvSpPr>
              <p:nvPr/>
            </p:nvSpPr>
            <p:spPr bwMode="auto">
              <a:xfrm rot="20100872" flipH="1">
                <a:off x="8502580" y="4225926"/>
                <a:ext cx="106286" cy="106362"/>
              </a:xfrm>
              <a:prstGeom prst="diamond">
                <a:avLst/>
              </a:prstGeom>
              <a:solidFill>
                <a:srgbClr val="6E2220"/>
              </a:solidFill>
              <a:ln w="9525">
                <a:solidFill>
                  <a:srgbClr val="6E222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42" name="AutoShape 104"/>
              <p:cNvSpPr>
                <a:spLocks noChangeArrowheads="1"/>
              </p:cNvSpPr>
              <p:nvPr/>
            </p:nvSpPr>
            <p:spPr bwMode="auto">
              <a:xfrm rot="20410243" flipH="1">
                <a:off x="9486899" y="4498975"/>
                <a:ext cx="107950" cy="106362"/>
              </a:xfrm>
              <a:prstGeom prst="diamond">
                <a:avLst/>
              </a:prstGeom>
              <a:solidFill>
                <a:srgbClr val="6E2220"/>
              </a:solidFill>
              <a:ln w="9525">
                <a:solidFill>
                  <a:srgbClr val="6E222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43" name="AutoShape 105"/>
              <p:cNvSpPr>
                <a:spLocks noChangeArrowheads="1"/>
              </p:cNvSpPr>
              <p:nvPr/>
            </p:nvSpPr>
            <p:spPr bwMode="auto">
              <a:xfrm rot="1348694" flipH="1">
                <a:off x="8904288" y="4503738"/>
                <a:ext cx="109537" cy="104775"/>
              </a:xfrm>
              <a:prstGeom prst="diamond">
                <a:avLst/>
              </a:prstGeom>
              <a:solidFill>
                <a:srgbClr val="6E2220"/>
              </a:solidFill>
              <a:ln w="9525">
                <a:solidFill>
                  <a:srgbClr val="6E222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29" name="Group 94"/>
              <p:cNvGrpSpPr>
                <a:grpSpLocks/>
              </p:cNvGrpSpPr>
              <p:nvPr/>
            </p:nvGrpSpPr>
            <p:grpSpPr bwMode="auto">
              <a:xfrm flipH="1">
                <a:off x="8936596" y="4048372"/>
                <a:ext cx="927614" cy="395472"/>
                <a:chOff x="3010" y="2248"/>
                <a:chExt cx="431" cy="187"/>
              </a:xfrm>
              <a:solidFill>
                <a:srgbClr val="6E2220"/>
              </a:solidFill>
            </p:grpSpPr>
            <p:sp>
              <p:nvSpPr>
                <p:cNvPr id="544" name="Freeform 95"/>
                <p:cNvSpPr>
                  <a:spLocks/>
                </p:cNvSpPr>
                <p:nvPr/>
              </p:nvSpPr>
              <p:spPr bwMode="auto">
                <a:xfrm rot="21393792" flipH="1">
                  <a:off x="3010" y="2248"/>
                  <a:ext cx="431" cy="186"/>
                </a:xfrm>
                <a:custGeom>
                  <a:avLst/>
                  <a:gdLst>
                    <a:gd name="T0" fmla="*/ 192 w 906"/>
                    <a:gd name="T1" fmla="*/ 50 h 427"/>
                    <a:gd name="T2" fmla="*/ 194 w 906"/>
                    <a:gd name="T3" fmla="*/ 41 h 427"/>
                    <a:gd name="T4" fmla="*/ 192 w 906"/>
                    <a:gd name="T5" fmla="*/ 35 h 427"/>
                    <a:gd name="T6" fmla="*/ 200 w 906"/>
                    <a:gd name="T7" fmla="*/ 26 h 427"/>
                    <a:gd name="T8" fmla="*/ 191 w 906"/>
                    <a:gd name="T9" fmla="*/ 28 h 427"/>
                    <a:gd name="T10" fmla="*/ 185 w 906"/>
                    <a:gd name="T11" fmla="*/ 30 h 427"/>
                    <a:gd name="T12" fmla="*/ 183 w 906"/>
                    <a:gd name="T13" fmla="*/ 43 h 427"/>
                    <a:gd name="T14" fmla="*/ 174 w 906"/>
                    <a:gd name="T15" fmla="*/ 60 h 427"/>
                    <a:gd name="T16" fmla="*/ 174 w 906"/>
                    <a:gd name="T17" fmla="*/ 64 h 427"/>
                    <a:gd name="T18" fmla="*/ 178 w 906"/>
                    <a:gd name="T19" fmla="*/ 69 h 427"/>
                    <a:gd name="T20" fmla="*/ 158 w 906"/>
                    <a:gd name="T21" fmla="*/ 80 h 427"/>
                    <a:gd name="T22" fmla="*/ 161 w 906"/>
                    <a:gd name="T23" fmla="*/ 74 h 427"/>
                    <a:gd name="T24" fmla="*/ 158 w 906"/>
                    <a:gd name="T25" fmla="*/ 71 h 427"/>
                    <a:gd name="T26" fmla="*/ 142 w 906"/>
                    <a:gd name="T27" fmla="*/ 61 h 427"/>
                    <a:gd name="T28" fmla="*/ 129 w 906"/>
                    <a:gd name="T29" fmla="*/ 41 h 427"/>
                    <a:gd name="T30" fmla="*/ 130 w 906"/>
                    <a:gd name="T31" fmla="*/ 28 h 427"/>
                    <a:gd name="T32" fmla="*/ 127 w 906"/>
                    <a:gd name="T33" fmla="*/ 38 h 427"/>
                    <a:gd name="T34" fmla="*/ 130 w 906"/>
                    <a:gd name="T35" fmla="*/ 52 h 427"/>
                    <a:gd name="T36" fmla="*/ 136 w 906"/>
                    <a:gd name="T37" fmla="*/ 60 h 427"/>
                    <a:gd name="T38" fmla="*/ 130 w 906"/>
                    <a:gd name="T39" fmla="*/ 61 h 427"/>
                    <a:gd name="T40" fmla="*/ 118 w 906"/>
                    <a:gd name="T41" fmla="*/ 63 h 427"/>
                    <a:gd name="T42" fmla="*/ 103 w 906"/>
                    <a:gd name="T43" fmla="*/ 64 h 427"/>
                    <a:gd name="T44" fmla="*/ 85 w 906"/>
                    <a:gd name="T45" fmla="*/ 64 h 427"/>
                    <a:gd name="T46" fmla="*/ 69 w 906"/>
                    <a:gd name="T47" fmla="*/ 63 h 427"/>
                    <a:gd name="T48" fmla="*/ 65 w 906"/>
                    <a:gd name="T49" fmla="*/ 75 h 427"/>
                    <a:gd name="T50" fmla="*/ 50 w 906"/>
                    <a:gd name="T51" fmla="*/ 81 h 427"/>
                    <a:gd name="T52" fmla="*/ 52 w 906"/>
                    <a:gd name="T53" fmla="*/ 75 h 427"/>
                    <a:gd name="T54" fmla="*/ 54 w 906"/>
                    <a:gd name="T55" fmla="*/ 62 h 427"/>
                    <a:gd name="T56" fmla="*/ 49 w 906"/>
                    <a:gd name="T57" fmla="*/ 59 h 427"/>
                    <a:gd name="T58" fmla="*/ 41 w 906"/>
                    <a:gd name="T59" fmla="*/ 52 h 427"/>
                    <a:gd name="T60" fmla="*/ 36 w 906"/>
                    <a:gd name="T61" fmla="*/ 46 h 427"/>
                    <a:gd name="T62" fmla="*/ 29 w 906"/>
                    <a:gd name="T63" fmla="*/ 41 h 427"/>
                    <a:gd name="T64" fmla="*/ 21 w 906"/>
                    <a:gd name="T65" fmla="*/ 41 h 427"/>
                    <a:gd name="T66" fmla="*/ 10 w 906"/>
                    <a:gd name="T67" fmla="*/ 38 h 427"/>
                    <a:gd name="T68" fmla="*/ 5 w 906"/>
                    <a:gd name="T69" fmla="*/ 33 h 427"/>
                    <a:gd name="T70" fmla="*/ 0 w 906"/>
                    <a:gd name="T71" fmla="*/ 19 h 427"/>
                    <a:gd name="T72" fmla="*/ 4 w 906"/>
                    <a:gd name="T73" fmla="*/ 21 h 427"/>
                    <a:gd name="T74" fmla="*/ 15 w 906"/>
                    <a:gd name="T75" fmla="*/ 19 h 427"/>
                    <a:gd name="T76" fmla="*/ 22 w 906"/>
                    <a:gd name="T77" fmla="*/ 11 h 427"/>
                    <a:gd name="T78" fmla="*/ 16 w 906"/>
                    <a:gd name="T79" fmla="*/ 0 h 427"/>
                    <a:gd name="T80" fmla="*/ 24 w 906"/>
                    <a:gd name="T81" fmla="*/ 5 h 427"/>
                    <a:gd name="T82" fmla="*/ 34 w 906"/>
                    <a:gd name="T83" fmla="*/ 8 h 427"/>
                    <a:gd name="T84" fmla="*/ 38 w 906"/>
                    <a:gd name="T85" fmla="*/ 10 h 427"/>
                    <a:gd name="T86" fmla="*/ 47 w 906"/>
                    <a:gd name="T87" fmla="*/ 6 h 427"/>
                    <a:gd name="T88" fmla="*/ 67 w 906"/>
                    <a:gd name="T89" fmla="*/ 7 h 427"/>
                    <a:gd name="T90" fmla="*/ 88 w 906"/>
                    <a:gd name="T91" fmla="*/ 12 h 427"/>
                    <a:gd name="T92" fmla="*/ 102 w 906"/>
                    <a:gd name="T93" fmla="*/ 12 h 427"/>
                    <a:gd name="T94" fmla="*/ 114 w 906"/>
                    <a:gd name="T95" fmla="*/ 9 h 427"/>
                    <a:gd name="T96" fmla="*/ 126 w 906"/>
                    <a:gd name="T97" fmla="*/ 6 h 427"/>
                    <a:gd name="T98" fmla="*/ 137 w 906"/>
                    <a:gd name="T99" fmla="*/ 3 h 427"/>
                    <a:gd name="T100" fmla="*/ 151 w 906"/>
                    <a:gd name="T101" fmla="*/ 3 h 427"/>
                    <a:gd name="T102" fmla="*/ 170 w 906"/>
                    <a:gd name="T103" fmla="*/ 9 h 427"/>
                    <a:gd name="T104" fmla="*/ 181 w 906"/>
                    <a:gd name="T105" fmla="*/ 20 h 427"/>
                    <a:gd name="T106" fmla="*/ 187 w 906"/>
                    <a:gd name="T107" fmla="*/ 25 h 427"/>
                    <a:gd name="T108" fmla="*/ 196 w 906"/>
                    <a:gd name="T109" fmla="*/ 20 h 427"/>
                    <a:gd name="T110" fmla="*/ 205 w 906"/>
                    <a:gd name="T111" fmla="*/ 26 h 427"/>
                    <a:gd name="T112" fmla="*/ 199 w 906"/>
                    <a:gd name="T113" fmla="*/ 34 h 427"/>
                    <a:gd name="T114" fmla="*/ 199 w 906"/>
                    <a:gd name="T115" fmla="*/ 47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545" name="Freeform 96"/>
                <p:cNvSpPr>
                  <a:spLocks/>
                </p:cNvSpPr>
                <p:nvPr/>
              </p:nvSpPr>
              <p:spPr bwMode="auto">
                <a:xfrm rot="21393792" flipH="1">
                  <a:off x="3262" y="2397"/>
                  <a:ext cx="30" cy="32"/>
                </a:xfrm>
                <a:custGeom>
                  <a:avLst/>
                  <a:gdLst>
                    <a:gd name="T0" fmla="*/ 1 w 63"/>
                    <a:gd name="T1" fmla="*/ 0 h 74"/>
                    <a:gd name="T2" fmla="*/ 3 w 63"/>
                    <a:gd name="T3" fmla="*/ 0 h 74"/>
                    <a:gd name="T4" fmla="*/ 5 w 63"/>
                    <a:gd name="T5" fmla="*/ 0 h 74"/>
                    <a:gd name="T6" fmla="*/ 6 w 63"/>
                    <a:gd name="T7" fmla="*/ 0 h 74"/>
                    <a:gd name="T8" fmla="*/ 7 w 63"/>
                    <a:gd name="T9" fmla="*/ 0 h 74"/>
                    <a:gd name="T10" fmla="*/ 9 w 63"/>
                    <a:gd name="T11" fmla="*/ 0 h 74"/>
                    <a:gd name="T12" fmla="*/ 10 w 63"/>
                    <a:gd name="T13" fmla="*/ 0 h 74"/>
                    <a:gd name="T14" fmla="*/ 11 w 63"/>
                    <a:gd name="T15" fmla="*/ 0 h 74"/>
                    <a:gd name="T16" fmla="*/ 13 w 63"/>
                    <a:gd name="T17" fmla="*/ 0 h 74"/>
                    <a:gd name="T18" fmla="*/ 13 w 63"/>
                    <a:gd name="T19" fmla="*/ 0 h 74"/>
                    <a:gd name="T20" fmla="*/ 14 w 63"/>
                    <a:gd name="T21" fmla="*/ 1 h 74"/>
                    <a:gd name="T22" fmla="*/ 14 w 63"/>
                    <a:gd name="T23" fmla="*/ 2 h 74"/>
                    <a:gd name="T24" fmla="*/ 14 w 63"/>
                    <a:gd name="T25" fmla="*/ 3 h 74"/>
                    <a:gd name="T26" fmla="*/ 14 w 63"/>
                    <a:gd name="T27" fmla="*/ 5 h 74"/>
                    <a:gd name="T28" fmla="*/ 14 w 63"/>
                    <a:gd name="T29" fmla="*/ 6 h 74"/>
                    <a:gd name="T30" fmla="*/ 13 w 63"/>
                    <a:gd name="T31" fmla="*/ 8 h 74"/>
                    <a:gd name="T32" fmla="*/ 11 w 63"/>
                    <a:gd name="T33" fmla="*/ 10 h 74"/>
                    <a:gd name="T34" fmla="*/ 11 w 63"/>
                    <a:gd name="T35" fmla="*/ 10 h 74"/>
                    <a:gd name="T36" fmla="*/ 11 w 63"/>
                    <a:gd name="T37" fmla="*/ 11 h 74"/>
                    <a:gd name="T38" fmla="*/ 10 w 63"/>
                    <a:gd name="T39" fmla="*/ 12 h 74"/>
                    <a:gd name="T40" fmla="*/ 9 w 63"/>
                    <a:gd name="T41" fmla="*/ 14 h 74"/>
                    <a:gd name="T42" fmla="*/ 0 w 63"/>
                    <a:gd name="T43" fmla="*/ 14 h 74"/>
                    <a:gd name="T44" fmla="*/ 0 w 63"/>
                    <a:gd name="T45" fmla="*/ 13 h 74"/>
                    <a:gd name="T46" fmla="*/ 0 w 63"/>
                    <a:gd name="T47" fmla="*/ 13 h 74"/>
                    <a:gd name="T48" fmla="*/ 0 w 63"/>
                    <a:gd name="T49" fmla="*/ 12 h 74"/>
                    <a:gd name="T50" fmla="*/ 0 w 63"/>
                    <a:gd name="T51" fmla="*/ 11 h 74"/>
                    <a:gd name="T52" fmla="*/ 1 w 63"/>
                    <a:gd name="T53" fmla="*/ 10 h 74"/>
                    <a:gd name="T54" fmla="*/ 1 w 63"/>
                    <a:gd name="T55" fmla="*/ 8 h 74"/>
                    <a:gd name="T56" fmla="*/ 3 w 63"/>
                    <a:gd name="T57" fmla="*/ 7 h 74"/>
                    <a:gd name="T58" fmla="*/ 4 w 63"/>
                    <a:gd name="T59" fmla="*/ 6 h 74"/>
                    <a:gd name="T60" fmla="*/ 1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546" name="Freeform 97"/>
                <p:cNvSpPr>
                  <a:spLocks/>
                </p:cNvSpPr>
                <p:nvPr/>
              </p:nvSpPr>
              <p:spPr bwMode="auto">
                <a:xfrm rot="21393792" flipH="1">
                  <a:off x="3139" y="2396"/>
                  <a:ext cx="39" cy="39"/>
                </a:xfrm>
                <a:custGeom>
                  <a:avLst/>
                  <a:gdLst>
                    <a:gd name="T0" fmla="*/ 0 w 82"/>
                    <a:gd name="T1" fmla="*/ 2 h 89"/>
                    <a:gd name="T2" fmla="*/ 1 w 82"/>
                    <a:gd name="T3" fmla="*/ 2 h 89"/>
                    <a:gd name="T4" fmla="*/ 3 w 82"/>
                    <a:gd name="T5" fmla="*/ 2 h 89"/>
                    <a:gd name="T6" fmla="*/ 4 w 82"/>
                    <a:gd name="T7" fmla="*/ 2 h 89"/>
                    <a:gd name="T8" fmla="*/ 5 w 82"/>
                    <a:gd name="T9" fmla="*/ 1 h 89"/>
                    <a:gd name="T10" fmla="*/ 7 w 82"/>
                    <a:gd name="T11" fmla="*/ 1 h 89"/>
                    <a:gd name="T12" fmla="*/ 8 w 82"/>
                    <a:gd name="T13" fmla="*/ 1 h 89"/>
                    <a:gd name="T14" fmla="*/ 10 w 82"/>
                    <a:gd name="T15" fmla="*/ 0 h 89"/>
                    <a:gd name="T16" fmla="*/ 10 w 82"/>
                    <a:gd name="T17" fmla="*/ 0 h 89"/>
                    <a:gd name="T18" fmla="*/ 11 w 82"/>
                    <a:gd name="T19" fmla="*/ 0 h 89"/>
                    <a:gd name="T20" fmla="*/ 12 w 82"/>
                    <a:gd name="T21" fmla="*/ 1 h 89"/>
                    <a:gd name="T22" fmla="*/ 14 w 82"/>
                    <a:gd name="T23" fmla="*/ 2 h 89"/>
                    <a:gd name="T24" fmla="*/ 16 w 82"/>
                    <a:gd name="T25" fmla="*/ 3 h 89"/>
                    <a:gd name="T26" fmla="*/ 17 w 82"/>
                    <a:gd name="T27" fmla="*/ 5 h 89"/>
                    <a:gd name="T28" fmla="*/ 18 w 82"/>
                    <a:gd name="T29" fmla="*/ 6 h 89"/>
                    <a:gd name="T30" fmla="*/ 19 w 82"/>
                    <a:gd name="T31" fmla="*/ 8 h 89"/>
                    <a:gd name="T32" fmla="*/ 18 w 82"/>
                    <a:gd name="T33" fmla="*/ 9 h 89"/>
                    <a:gd name="T34" fmla="*/ 16 w 82"/>
                    <a:gd name="T35" fmla="*/ 11 h 89"/>
                    <a:gd name="T36" fmla="*/ 15 w 82"/>
                    <a:gd name="T37" fmla="*/ 13 h 89"/>
                    <a:gd name="T38" fmla="*/ 14 w 82"/>
                    <a:gd name="T39" fmla="*/ 14 h 89"/>
                    <a:gd name="T40" fmla="*/ 13 w 82"/>
                    <a:gd name="T41" fmla="*/ 14 h 89"/>
                    <a:gd name="T42" fmla="*/ 13 w 82"/>
                    <a:gd name="T43" fmla="*/ 15 h 89"/>
                    <a:gd name="T44" fmla="*/ 12 w 82"/>
                    <a:gd name="T45" fmla="*/ 15 h 89"/>
                    <a:gd name="T46" fmla="*/ 12 w 82"/>
                    <a:gd name="T47" fmla="*/ 16 h 89"/>
                    <a:gd name="T48" fmla="*/ 11 w 82"/>
                    <a:gd name="T49" fmla="*/ 17 h 89"/>
                    <a:gd name="T50" fmla="*/ 0 w 82"/>
                    <a:gd name="T51" fmla="*/ 17 h 89"/>
                    <a:gd name="T52" fmla="*/ 0 w 82"/>
                    <a:gd name="T53" fmla="*/ 17 h 89"/>
                    <a:gd name="T54" fmla="*/ 0 w 82"/>
                    <a:gd name="T55" fmla="*/ 17 h 89"/>
                    <a:gd name="T56" fmla="*/ 0 w 82"/>
                    <a:gd name="T57" fmla="*/ 16 h 89"/>
                    <a:gd name="T58" fmla="*/ 0 w 82"/>
                    <a:gd name="T59" fmla="*/ 15 h 89"/>
                    <a:gd name="T60" fmla="*/ 1 w 82"/>
                    <a:gd name="T61" fmla="*/ 14 h 89"/>
                    <a:gd name="T62" fmla="*/ 2 w 82"/>
                    <a:gd name="T63" fmla="*/ 12 h 89"/>
                    <a:gd name="T64" fmla="*/ 4 w 82"/>
                    <a:gd name="T65" fmla="*/ 10 h 89"/>
                    <a:gd name="T66" fmla="*/ 7 w 82"/>
                    <a:gd name="T67" fmla="*/ 8 h 89"/>
                    <a:gd name="T68" fmla="*/ 0 w 82"/>
                    <a:gd name="T69" fmla="*/ 2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grpSp>
        </p:grpSp>
        <p:grpSp>
          <p:nvGrpSpPr>
            <p:cNvPr id="30" name="Group 1005"/>
            <p:cNvGrpSpPr/>
            <p:nvPr/>
          </p:nvGrpSpPr>
          <p:grpSpPr>
            <a:xfrm>
              <a:off x="8631971" y="1914525"/>
              <a:ext cx="1064478" cy="838200"/>
              <a:chOff x="8631971" y="1914525"/>
              <a:chExt cx="1064478" cy="838200"/>
            </a:xfrm>
          </p:grpSpPr>
          <p:sp>
            <p:nvSpPr>
              <p:cNvPr id="584" name="Oval 76"/>
              <p:cNvSpPr>
                <a:spLocks noChangeArrowheads="1"/>
              </p:cNvSpPr>
              <p:nvPr/>
            </p:nvSpPr>
            <p:spPr bwMode="auto">
              <a:xfrm flipH="1">
                <a:off x="9444038" y="2006600"/>
                <a:ext cx="87311" cy="82550"/>
              </a:xfrm>
              <a:prstGeom prst="ellipse">
                <a:avLst/>
              </a:prstGeom>
              <a:solidFill>
                <a:srgbClr val="376092"/>
              </a:solidFill>
              <a:ln w="9525">
                <a:solidFill>
                  <a:srgbClr val="376092"/>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85" name="Oval 77"/>
              <p:cNvSpPr>
                <a:spLocks noChangeArrowheads="1"/>
              </p:cNvSpPr>
              <p:nvPr/>
            </p:nvSpPr>
            <p:spPr bwMode="auto">
              <a:xfrm flipH="1">
                <a:off x="9123363" y="1914525"/>
                <a:ext cx="90486" cy="79376"/>
              </a:xfrm>
              <a:prstGeom prst="ellipse">
                <a:avLst/>
              </a:prstGeom>
              <a:solidFill>
                <a:srgbClr val="376092"/>
              </a:solidFill>
              <a:ln w="9525">
                <a:solidFill>
                  <a:srgbClr val="2A6094"/>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86" name="Oval 78"/>
              <p:cNvSpPr>
                <a:spLocks noChangeArrowheads="1"/>
              </p:cNvSpPr>
              <p:nvPr/>
            </p:nvSpPr>
            <p:spPr bwMode="auto">
              <a:xfrm flipH="1">
                <a:off x="9605963" y="2306638"/>
                <a:ext cx="90486" cy="79376"/>
              </a:xfrm>
              <a:prstGeom prst="ellipse">
                <a:avLst/>
              </a:prstGeom>
              <a:solidFill>
                <a:srgbClr val="376092"/>
              </a:solidFill>
              <a:ln w="9525">
                <a:solidFill>
                  <a:srgbClr val="376092"/>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87" name="AutoShape 79"/>
              <p:cNvSpPr>
                <a:spLocks noChangeArrowheads="1"/>
              </p:cNvSpPr>
              <p:nvPr/>
            </p:nvSpPr>
            <p:spPr bwMode="auto">
              <a:xfrm rot="1211322" flipH="1">
                <a:off x="9304337" y="1941513"/>
                <a:ext cx="66676" cy="73025"/>
              </a:xfrm>
              <a:prstGeom prst="diamond">
                <a:avLst/>
              </a:prstGeom>
              <a:solidFill>
                <a:srgbClr val="376092"/>
              </a:solidFill>
              <a:ln w="9525">
                <a:solidFill>
                  <a:srgbClr val="376092"/>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88" name="AutoShape 80"/>
              <p:cNvSpPr>
                <a:spLocks noChangeArrowheads="1"/>
              </p:cNvSpPr>
              <p:nvPr/>
            </p:nvSpPr>
            <p:spPr bwMode="auto">
              <a:xfrm rot="20265578" flipH="1">
                <a:off x="9572626" y="2144713"/>
                <a:ext cx="66676" cy="73025"/>
              </a:xfrm>
              <a:prstGeom prst="diamond">
                <a:avLst/>
              </a:prstGeom>
              <a:solidFill>
                <a:srgbClr val="376092"/>
              </a:solidFill>
              <a:ln w="9525">
                <a:solidFill>
                  <a:srgbClr val="376092"/>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89" name="AutoShape 81"/>
              <p:cNvSpPr>
                <a:spLocks noChangeArrowheads="1"/>
              </p:cNvSpPr>
              <p:nvPr/>
            </p:nvSpPr>
            <p:spPr bwMode="auto">
              <a:xfrm rot="20122345" flipH="1">
                <a:off x="8956675" y="1941513"/>
                <a:ext cx="69851" cy="74613"/>
              </a:xfrm>
              <a:prstGeom prst="diamond">
                <a:avLst/>
              </a:prstGeom>
              <a:solidFill>
                <a:srgbClr val="376092"/>
              </a:solidFill>
              <a:ln w="9525">
                <a:solidFill>
                  <a:srgbClr val="2A6094"/>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90" name="AutoShape 82"/>
              <p:cNvSpPr>
                <a:spLocks noChangeArrowheads="1"/>
              </p:cNvSpPr>
              <p:nvPr/>
            </p:nvSpPr>
            <p:spPr bwMode="auto">
              <a:xfrm rot="1415736" flipH="1">
                <a:off x="9561513" y="2455863"/>
                <a:ext cx="66676" cy="74613"/>
              </a:xfrm>
              <a:prstGeom prst="diamond">
                <a:avLst/>
              </a:prstGeom>
              <a:solidFill>
                <a:srgbClr val="376092"/>
              </a:solidFill>
              <a:ln w="9525">
                <a:solidFill>
                  <a:srgbClr val="376092"/>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591" name="Oval 83"/>
              <p:cNvSpPr>
                <a:spLocks noChangeArrowheads="1"/>
              </p:cNvSpPr>
              <p:nvPr/>
            </p:nvSpPr>
            <p:spPr bwMode="auto">
              <a:xfrm flipH="1">
                <a:off x="8796338" y="2011363"/>
                <a:ext cx="90486" cy="79376"/>
              </a:xfrm>
              <a:prstGeom prst="ellipse">
                <a:avLst/>
              </a:prstGeom>
              <a:solidFill>
                <a:srgbClr val="376092"/>
              </a:solidFill>
              <a:ln w="9525">
                <a:solidFill>
                  <a:srgbClr val="2A6094"/>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01" name="Oval 84"/>
              <p:cNvSpPr>
                <a:spLocks noChangeArrowheads="1"/>
              </p:cNvSpPr>
              <p:nvPr/>
            </p:nvSpPr>
            <p:spPr bwMode="auto">
              <a:xfrm flipH="1">
                <a:off x="8737396" y="1992136"/>
                <a:ext cx="862560" cy="670048"/>
              </a:xfrm>
              <a:prstGeom prst="ellipse">
                <a:avLst/>
              </a:prstGeom>
              <a:solidFill>
                <a:srgbClr val="D9D9FD"/>
              </a:solidFill>
              <a:ln w="38100">
                <a:solidFill>
                  <a:srgbClr val="376092"/>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10" name="AutoShape 93"/>
              <p:cNvSpPr>
                <a:spLocks noChangeArrowheads="1"/>
              </p:cNvSpPr>
              <p:nvPr/>
            </p:nvSpPr>
            <p:spPr bwMode="auto">
              <a:xfrm flipH="1">
                <a:off x="9105395" y="1985963"/>
                <a:ext cx="501290" cy="674688"/>
              </a:xfrm>
              <a:prstGeom prst="moon">
                <a:avLst>
                  <a:gd name="adj" fmla="val 50000"/>
                </a:avLst>
              </a:prstGeom>
              <a:solidFill>
                <a:srgbClr val="2A6094"/>
              </a:solidFill>
              <a:ln w="9525">
                <a:solidFill>
                  <a:srgbClr val="2A6094"/>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11" name="Oval 98"/>
              <p:cNvSpPr>
                <a:spLocks noChangeArrowheads="1"/>
              </p:cNvSpPr>
              <p:nvPr/>
            </p:nvSpPr>
            <p:spPr bwMode="auto">
              <a:xfrm flipH="1">
                <a:off x="8631971" y="2307536"/>
                <a:ext cx="90364" cy="79940"/>
              </a:xfrm>
              <a:prstGeom prst="ellipse">
                <a:avLst/>
              </a:prstGeom>
              <a:solidFill>
                <a:srgbClr val="376092"/>
              </a:solidFill>
              <a:ln w="9525">
                <a:solidFill>
                  <a:srgbClr val="376092"/>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03" name="Oval 99"/>
              <p:cNvSpPr>
                <a:spLocks noChangeArrowheads="1"/>
              </p:cNvSpPr>
              <p:nvPr/>
            </p:nvSpPr>
            <p:spPr bwMode="auto">
              <a:xfrm flipH="1">
                <a:off x="8785225" y="2568576"/>
                <a:ext cx="92075" cy="79376"/>
              </a:xfrm>
              <a:prstGeom prst="ellipse">
                <a:avLst/>
              </a:prstGeom>
              <a:solidFill>
                <a:srgbClr val="376092"/>
              </a:solidFill>
              <a:ln w="9525">
                <a:solidFill>
                  <a:srgbClr val="2A6094"/>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04" name="Oval 100"/>
              <p:cNvSpPr>
                <a:spLocks noChangeArrowheads="1"/>
              </p:cNvSpPr>
              <p:nvPr/>
            </p:nvSpPr>
            <p:spPr bwMode="auto">
              <a:xfrm flipH="1">
                <a:off x="9123363" y="2673349"/>
                <a:ext cx="90486" cy="79376"/>
              </a:xfrm>
              <a:prstGeom prst="ellipse">
                <a:avLst/>
              </a:prstGeom>
              <a:solidFill>
                <a:srgbClr val="376092"/>
              </a:solidFill>
              <a:ln w="9525">
                <a:solidFill>
                  <a:srgbClr val="376092"/>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05" name="Oval 101"/>
              <p:cNvSpPr>
                <a:spLocks noChangeArrowheads="1"/>
              </p:cNvSpPr>
              <p:nvPr/>
            </p:nvSpPr>
            <p:spPr bwMode="auto">
              <a:xfrm flipH="1">
                <a:off x="9444038" y="2578100"/>
                <a:ext cx="87311" cy="79376"/>
              </a:xfrm>
              <a:prstGeom prst="ellipse">
                <a:avLst/>
              </a:prstGeom>
              <a:solidFill>
                <a:srgbClr val="376092"/>
              </a:solidFill>
              <a:ln w="9525">
                <a:solidFill>
                  <a:srgbClr val="376092"/>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15" name="AutoShape 102"/>
              <p:cNvSpPr>
                <a:spLocks noChangeArrowheads="1"/>
              </p:cNvSpPr>
              <p:nvPr/>
            </p:nvSpPr>
            <p:spPr bwMode="auto">
              <a:xfrm rot="1677057" flipH="1">
                <a:off x="8697690" y="2143295"/>
                <a:ext cx="68458" cy="74126"/>
              </a:xfrm>
              <a:prstGeom prst="diamond">
                <a:avLst/>
              </a:prstGeom>
              <a:solidFill>
                <a:srgbClr val="376092"/>
              </a:solidFill>
              <a:ln w="9525">
                <a:solidFill>
                  <a:srgbClr val="2A6094"/>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916" name="AutoShape 103"/>
              <p:cNvSpPr>
                <a:spLocks noChangeArrowheads="1"/>
              </p:cNvSpPr>
              <p:nvPr/>
            </p:nvSpPr>
            <p:spPr bwMode="auto">
              <a:xfrm rot="20100872" flipH="1">
                <a:off x="8694951" y="2455790"/>
                <a:ext cx="67088" cy="72673"/>
              </a:xfrm>
              <a:prstGeom prst="diamond">
                <a:avLst/>
              </a:prstGeom>
              <a:solidFill>
                <a:srgbClr val="376092"/>
              </a:solidFill>
              <a:ln w="9525">
                <a:solidFill>
                  <a:srgbClr val="2A6094"/>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08" name="AutoShape 104"/>
              <p:cNvSpPr>
                <a:spLocks noChangeArrowheads="1"/>
              </p:cNvSpPr>
              <p:nvPr/>
            </p:nvSpPr>
            <p:spPr bwMode="auto">
              <a:xfrm rot="20410243" flipH="1">
                <a:off x="9321800" y="2643188"/>
                <a:ext cx="68263" cy="73025"/>
              </a:xfrm>
              <a:prstGeom prst="diamond">
                <a:avLst/>
              </a:prstGeom>
              <a:solidFill>
                <a:srgbClr val="376092"/>
              </a:solidFill>
              <a:ln w="9525">
                <a:solidFill>
                  <a:srgbClr val="376092"/>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09" name="AutoShape 105"/>
              <p:cNvSpPr>
                <a:spLocks noChangeArrowheads="1"/>
              </p:cNvSpPr>
              <p:nvPr/>
            </p:nvSpPr>
            <p:spPr bwMode="auto">
              <a:xfrm rot="1348694" flipH="1">
                <a:off x="8951913" y="2646363"/>
                <a:ext cx="68262" cy="71437"/>
              </a:xfrm>
              <a:prstGeom prst="diamond">
                <a:avLst/>
              </a:prstGeom>
              <a:solidFill>
                <a:srgbClr val="376092"/>
              </a:solidFill>
              <a:ln w="9525">
                <a:solidFill>
                  <a:srgbClr val="2A6094"/>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31" name="Group 94"/>
              <p:cNvGrpSpPr>
                <a:grpSpLocks/>
              </p:cNvGrpSpPr>
              <p:nvPr/>
            </p:nvGrpSpPr>
            <p:grpSpPr bwMode="auto">
              <a:xfrm flipH="1">
                <a:off x="8971096" y="2334000"/>
                <a:ext cx="590100" cy="271797"/>
                <a:chOff x="3010" y="2248"/>
                <a:chExt cx="431" cy="187"/>
              </a:xfrm>
              <a:solidFill>
                <a:srgbClr val="2A6094"/>
              </a:solidFill>
            </p:grpSpPr>
            <p:sp>
              <p:nvSpPr>
                <p:cNvPr id="611" name="Freeform 95"/>
                <p:cNvSpPr>
                  <a:spLocks/>
                </p:cNvSpPr>
                <p:nvPr/>
              </p:nvSpPr>
              <p:spPr bwMode="auto">
                <a:xfrm rot="21393792" flipH="1">
                  <a:off x="3010" y="2248"/>
                  <a:ext cx="431" cy="186"/>
                </a:xfrm>
                <a:custGeom>
                  <a:avLst/>
                  <a:gdLst>
                    <a:gd name="T0" fmla="*/ 192 w 906"/>
                    <a:gd name="T1" fmla="*/ 50 h 427"/>
                    <a:gd name="T2" fmla="*/ 194 w 906"/>
                    <a:gd name="T3" fmla="*/ 41 h 427"/>
                    <a:gd name="T4" fmla="*/ 192 w 906"/>
                    <a:gd name="T5" fmla="*/ 35 h 427"/>
                    <a:gd name="T6" fmla="*/ 200 w 906"/>
                    <a:gd name="T7" fmla="*/ 26 h 427"/>
                    <a:gd name="T8" fmla="*/ 191 w 906"/>
                    <a:gd name="T9" fmla="*/ 28 h 427"/>
                    <a:gd name="T10" fmla="*/ 185 w 906"/>
                    <a:gd name="T11" fmla="*/ 30 h 427"/>
                    <a:gd name="T12" fmla="*/ 183 w 906"/>
                    <a:gd name="T13" fmla="*/ 43 h 427"/>
                    <a:gd name="T14" fmla="*/ 174 w 906"/>
                    <a:gd name="T15" fmla="*/ 60 h 427"/>
                    <a:gd name="T16" fmla="*/ 174 w 906"/>
                    <a:gd name="T17" fmla="*/ 64 h 427"/>
                    <a:gd name="T18" fmla="*/ 178 w 906"/>
                    <a:gd name="T19" fmla="*/ 69 h 427"/>
                    <a:gd name="T20" fmla="*/ 158 w 906"/>
                    <a:gd name="T21" fmla="*/ 80 h 427"/>
                    <a:gd name="T22" fmla="*/ 161 w 906"/>
                    <a:gd name="T23" fmla="*/ 74 h 427"/>
                    <a:gd name="T24" fmla="*/ 158 w 906"/>
                    <a:gd name="T25" fmla="*/ 71 h 427"/>
                    <a:gd name="T26" fmla="*/ 142 w 906"/>
                    <a:gd name="T27" fmla="*/ 61 h 427"/>
                    <a:gd name="T28" fmla="*/ 129 w 906"/>
                    <a:gd name="T29" fmla="*/ 41 h 427"/>
                    <a:gd name="T30" fmla="*/ 130 w 906"/>
                    <a:gd name="T31" fmla="*/ 28 h 427"/>
                    <a:gd name="T32" fmla="*/ 127 w 906"/>
                    <a:gd name="T33" fmla="*/ 38 h 427"/>
                    <a:gd name="T34" fmla="*/ 130 w 906"/>
                    <a:gd name="T35" fmla="*/ 52 h 427"/>
                    <a:gd name="T36" fmla="*/ 136 w 906"/>
                    <a:gd name="T37" fmla="*/ 60 h 427"/>
                    <a:gd name="T38" fmla="*/ 130 w 906"/>
                    <a:gd name="T39" fmla="*/ 61 h 427"/>
                    <a:gd name="T40" fmla="*/ 118 w 906"/>
                    <a:gd name="T41" fmla="*/ 63 h 427"/>
                    <a:gd name="T42" fmla="*/ 103 w 906"/>
                    <a:gd name="T43" fmla="*/ 64 h 427"/>
                    <a:gd name="T44" fmla="*/ 85 w 906"/>
                    <a:gd name="T45" fmla="*/ 64 h 427"/>
                    <a:gd name="T46" fmla="*/ 69 w 906"/>
                    <a:gd name="T47" fmla="*/ 63 h 427"/>
                    <a:gd name="T48" fmla="*/ 65 w 906"/>
                    <a:gd name="T49" fmla="*/ 75 h 427"/>
                    <a:gd name="T50" fmla="*/ 50 w 906"/>
                    <a:gd name="T51" fmla="*/ 81 h 427"/>
                    <a:gd name="T52" fmla="*/ 52 w 906"/>
                    <a:gd name="T53" fmla="*/ 75 h 427"/>
                    <a:gd name="T54" fmla="*/ 54 w 906"/>
                    <a:gd name="T55" fmla="*/ 62 h 427"/>
                    <a:gd name="T56" fmla="*/ 49 w 906"/>
                    <a:gd name="T57" fmla="*/ 59 h 427"/>
                    <a:gd name="T58" fmla="*/ 41 w 906"/>
                    <a:gd name="T59" fmla="*/ 52 h 427"/>
                    <a:gd name="T60" fmla="*/ 36 w 906"/>
                    <a:gd name="T61" fmla="*/ 46 h 427"/>
                    <a:gd name="T62" fmla="*/ 29 w 906"/>
                    <a:gd name="T63" fmla="*/ 41 h 427"/>
                    <a:gd name="T64" fmla="*/ 21 w 906"/>
                    <a:gd name="T65" fmla="*/ 41 h 427"/>
                    <a:gd name="T66" fmla="*/ 10 w 906"/>
                    <a:gd name="T67" fmla="*/ 38 h 427"/>
                    <a:gd name="T68" fmla="*/ 5 w 906"/>
                    <a:gd name="T69" fmla="*/ 33 h 427"/>
                    <a:gd name="T70" fmla="*/ 0 w 906"/>
                    <a:gd name="T71" fmla="*/ 19 h 427"/>
                    <a:gd name="T72" fmla="*/ 4 w 906"/>
                    <a:gd name="T73" fmla="*/ 21 h 427"/>
                    <a:gd name="T74" fmla="*/ 15 w 906"/>
                    <a:gd name="T75" fmla="*/ 19 h 427"/>
                    <a:gd name="T76" fmla="*/ 22 w 906"/>
                    <a:gd name="T77" fmla="*/ 11 h 427"/>
                    <a:gd name="T78" fmla="*/ 16 w 906"/>
                    <a:gd name="T79" fmla="*/ 0 h 427"/>
                    <a:gd name="T80" fmla="*/ 24 w 906"/>
                    <a:gd name="T81" fmla="*/ 5 h 427"/>
                    <a:gd name="T82" fmla="*/ 34 w 906"/>
                    <a:gd name="T83" fmla="*/ 8 h 427"/>
                    <a:gd name="T84" fmla="*/ 38 w 906"/>
                    <a:gd name="T85" fmla="*/ 10 h 427"/>
                    <a:gd name="T86" fmla="*/ 47 w 906"/>
                    <a:gd name="T87" fmla="*/ 6 h 427"/>
                    <a:gd name="T88" fmla="*/ 67 w 906"/>
                    <a:gd name="T89" fmla="*/ 7 h 427"/>
                    <a:gd name="T90" fmla="*/ 88 w 906"/>
                    <a:gd name="T91" fmla="*/ 12 h 427"/>
                    <a:gd name="T92" fmla="*/ 102 w 906"/>
                    <a:gd name="T93" fmla="*/ 12 h 427"/>
                    <a:gd name="T94" fmla="*/ 114 w 906"/>
                    <a:gd name="T95" fmla="*/ 9 h 427"/>
                    <a:gd name="T96" fmla="*/ 126 w 906"/>
                    <a:gd name="T97" fmla="*/ 6 h 427"/>
                    <a:gd name="T98" fmla="*/ 137 w 906"/>
                    <a:gd name="T99" fmla="*/ 3 h 427"/>
                    <a:gd name="T100" fmla="*/ 151 w 906"/>
                    <a:gd name="T101" fmla="*/ 3 h 427"/>
                    <a:gd name="T102" fmla="*/ 170 w 906"/>
                    <a:gd name="T103" fmla="*/ 9 h 427"/>
                    <a:gd name="T104" fmla="*/ 181 w 906"/>
                    <a:gd name="T105" fmla="*/ 20 h 427"/>
                    <a:gd name="T106" fmla="*/ 187 w 906"/>
                    <a:gd name="T107" fmla="*/ 25 h 427"/>
                    <a:gd name="T108" fmla="*/ 196 w 906"/>
                    <a:gd name="T109" fmla="*/ 20 h 427"/>
                    <a:gd name="T110" fmla="*/ 205 w 906"/>
                    <a:gd name="T111" fmla="*/ 26 h 427"/>
                    <a:gd name="T112" fmla="*/ 199 w 906"/>
                    <a:gd name="T113" fmla="*/ 34 h 427"/>
                    <a:gd name="T114" fmla="*/ 199 w 906"/>
                    <a:gd name="T115" fmla="*/ 47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612" name="Freeform 96"/>
                <p:cNvSpPr>
                  <a:spLocks/>
                </p:cNvSpPr>
                <p:nvPr/>
              </p:nvSpPr>
              <p:spPr bwMode="auto">
                <a:xfrm rot="21393792" flipH="1">
                  <a:off x="3262" y="2397"/>
                  <a:ext cx="30" cy="32"/>
                </a:xfrm>
                <a:custGeom>
                  <a:avLst/>
                  <a:gdLst>
                    <a:gd name="T0" fmla="*/ 1 w 63"/>
                    <a:gd name="T1" fmla="*/ 0 h 74"/>
                    <a:gd name="T2" fmla="*/ 3 w 63"/>
                    <a:gd name="T3" fmla="*/ 0 h 74"/>
                    <a:gd name="T4" fmla="*/ 5 w 63"/>
                    <a:gd name="T5" fmla="*/ 0 h 74"/>
                    <a:gd name="T6" fmla="*/ 6 w 63"/>
                    <a:gd name="T7" fmla="*/ 0 h 74"/>
                    <a:gd name="T8" fmla="*/ 7 w 63"/>
                    <a:gd name="T9" fmla="*/ 0 h 74"/>
                    <a:gd name="T10" fmla="*/ 9 w 63"/>
                    <a:gd name="T11" fmla="*/ 0 h 74"/>
                    <a:gd name="T12" fmla="*/ 10 w 63"/>
                    <a:gd name="T13" fmla="*/ 0 h 74"/>
                    <a:gd name="T14" fmla="*/ 11 w 63"/>
                    <a:gd name="T15" fmla="*/ 0 h 74"/>
                    <a:gd name="T16" fmla="*/ 13 w 63"/>
                    <a:gd name="T17" fmla="*/ 0 h 74"/>
                    <a:gd name="T18" fmla="*/ 13 w 63"/>
                    <a:gd name="T19" fmla="*/ 0 h 74"/>
                    <a:gd name="T20" fmla="*/ 14 w 63"/>
                    <a:gd name="T21" fmla="*/ 1 h 74"/>
                    <a:gd name="T22" fmla="*/ 14 w 63"/>
                    <a:gd name="T23" fmla="*/ 2 h 74"/>
                    <a:gd name="T24" fmla="*/ 14 w 63"/>
                    <a:gd name="T25" fmla="*/ 3 h 74"/>
                    <a:gd name="T26" fmla="*/ 14 w 63"/>
                    <a:gd name="T27" fmla="*/ 5 h 74"/>
                    <a:gd name="T28" fmla="*/ 14 w 63"/>
                    <a:gd name="T29" fmla="*/ 6 h 74"/>
                    <a:gd name="T30" fmla="*/ 13 w 63"/>
                    <a:gd name="T31" fmla="*/ 8 h 74"/>
                    <a:gd name="T32" fmla="*/ 11 w 63"/>
                    <a:gd name="T33" fmla="*/ 10 h 74"/>
                    <a:gd name="T34" fmla="*/ 11 w 63"/>
                    <a:gd name="T35" fmla="*/ 10 h 74"/>
                    <a:gd name="T36" fmla="*/ 11 w 63"/>
                    <a:gd name="T37" fmla="*/ 11 h 74"/>
                    <a:gd name="T38" fmla="*/ 10 w 63"/>
                    <a:gd name="T39" fmla="*/ 12 h 74"/>
                    <a:gd name="T40" fmla="*/ 9 w 63"/>
                    <a:gd name="T41" fmla="*/ 14 h 74"/>
                    <a:gd name="T42" fmla="*/ 0 w 63"/>
                    <a:gd name="T43" fmla="*/ 14 h 74"/>
                    <a:gd name="T44" fmla="*/ 0 w 63"/>
                    <a:gd name="T45" fmla="*/ 13 h 74"/>
                    <a:gd name="T46" fmla="*/ 0 w 63"/>
                    <a:gd name="T47" fmla="*/ 13 h 74"/>
                    <a:gd name="T48" fmla="*/ 0 w 63"/>
                    <a:gd name="T49" fmla="*/ 12 h 74"/>
                    <a:gd name="T50" fmla="*/ 0 w 63"/>
                    <a:gd name="T51" fmla="*/ 11 h 74"/>
                    <a:gd name="T52" fmla="*/ 1 w 63"/>
                    <a:gd name="T53" fmla="*/ 10 h 74"/>
                    <a:gd name="T54" fmla="*/ 1 w 63"/>
                    <a:gd name="T55" fmla="*/ 8 h 74"/>
                    <a:gd name="T56" fmla="*/ 3 w 63"/>
                    <a:gd name="T57" fmla="*/ 7 h 74"/>
                    <a:gd name="T58" fmla="*/ 4 w 63"/>
                    <a:gd name="T59" fmla="*/ 6 h 74"/>
                    <a:gd name="T60" fmla="*/ 1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613" name="Freeform 97"/>
                <p:cNvSpPr>
                  <a:spLocks/>
                </p:cNvSpPr>
                <p:nvPr/>
              </p:nvSpPr>
              <p:spPr bwMode="auto">
                <a:xfrm rot="21393792" flipH="1">
                  <a:off x="3139" y="2396"/>
                  <a:ext cx="39" cy="39"/>
                </a:xfrm>
                <a:custGeom>
                  <a:avLst/>
                  <a:gdLst>
                    <a:gd name="T0" fmla="*/ 0 w 82"/>
                    <a:gd name="T1" fmla="*/ 2 h 89"/>
                    <a:gd name="T2" fmla="*/ 1 w 82"/>
                    <a:gd name="T3" fmla="*/ 2 h 89"/>
                    <a:gd name="T4" fmla="*/ 3 w 82"/>
                    <a:gd name="T5" fmla="*/ 2 h 89"/>
                    <a:gd name="T6" fmla="*/ 4 w 82"/>
                    <a:gd name="T7" fmla="*/ 2 h 89"/>
                    <a:gd name="T8" fmla="*/ 5 w 82"/>
                    <a:gd name="T9" fmla="*/ 1 h 89"/>
                    <a:gd name="T10" fmla="*/ 7 w 82"/>
                    <a:gd name="T11" fmla="*/ 1 h 89"/>
                    <a:gd name="T12" fmla="*/ 8 w 82"/>
                    <a:gd name="T13" fmla="*/ 1 h 89"/>
                    <a:gd name="T14" fmla="*/ 10 w 82"/>
                    <a:gd name="T15" fmla="*/ 0 h 89"/>
                    <a:gd name="T16" fmla="*/ 10 w 82"/>
                    <a:gd name="T17" fmla="*/ 0 h 89"/>
                    <a:gd name="T18" fmla="*/ 11 w 82"/>
                    <a:gd name="T19" fmla="*/ 0 h 89"/>
                    <a:gd name="T20" fmla="*/ 12 w 82"/>
                    <a:gd name="T21" fmla="*/ 1 h 89"/>
                    <a:gd name="T22" fmla="*/ 14 w 82"/>
                    <a:gd name="T23" fmla="*/ 2 h 89"/>
                    <a:gd name="T24" fmla="*/ 16 w 82"/>
                    <a:gd name="T25" fmla="*/ 3 h 89"/>
                    <a:gd name="T26" fmla="*/ 17 w 82"/>
                    <a:gd name="T27" fmla="*/ 5 h 89"/>
                    <a:gd name="T28" fmla="*/ 18 w 82"/>
                    <a:gd name="T29" fmla="*/ 6 h 89"/>
                    <a:gd name="T30" fmla="*/ 19 w 82"/>
                    <a:gd name="T31" fmla="*/ 8 h 89"/>
                    <a:gd name="T32" fmla="*/ 18 w 82"/>
                    <a:gd name="T33" fmla="*/ 9 h 89"/>
                    <a:gd name="T34" fmla="*/ 16 w 82"/>
                    <a:gd name="T35" fmla="*/ 11 h 89"/>
                    <a:gd name="T36" fmla="*/ 15 w 82"/>
                    <a:gd name="T37" fmla="*/ 13 h 89"/>
                    <a:gd name="T38" fmla="*/ 14 w 82"/>
                    <a:gd name="T39" fmla="*/ 14 h 89"/>
                    <a:gd name="T40" fmla="*/ 13 w 82"/>
                    <a:gd name="T41" fmla="*/ 14 h 89"/>
                    <a:gd name="T42" fmla="*/ 13 w 82"/>
                    <a:gd name="T43" fmla="*/ 15 h 89"/>
                    <a:gd name="T44" fmla="*/ 12 w 82"/>
                    <a:gd name="T45" fmla="*/ 15 h 89"/>
                    <a:gd name="T46" fmla="*/ 12 w 82"/>
                    <a:gd name="T47" fmla="*/ 16 h 89"/>
                    <a:gd name="T48" fmla="*/ 11 w 82"/>
                    <a:gd name="T49" fmla="*/ 17 h 89"/>
                    <a:gd name="T50" fmla="*/ 0 w 82"/>
                    <a:gd name="T51" fmla="*/ 17 h 89"/>
                    <a:gd name="T52" fmla="*/ 0 w 82"/>
                    <a:gd name="T53" fmla="*/ 17 h 89"/>
                    <a:gd name="T54" fmla="*/ 0 w 82"/>
                    <a:gd name="T55" fmla="*/ 17 h 89"/>
                    <a:gd name="T56" fmla="*/ 0 w 82"/>
                    <a:gd name="T57" fmla="*/ 16 h 89"/>
                    <a:gd name="T58" fmla="*/ 0 w 82"/>
                    <a:gd name="T59" fmla="*/ 15 h 89"/>
                    <a:gd name="T60" fmla="*/ 1 w 82"/>
                    <a:gd name="T61" fmla="*/ 14 h 89"/>
                    <a:gd name="T62" fmla="*/ 2 w 82"/>
                    <a:gd name="T63" fmla="*/ 12 h 89"/>
                    <a:gd name="T64" fmla="*/ 4 w 82"/>
                    <a:gd name="T65" fmla="*/ 10 h 89"/>
                    <a:gd name="T66" fmla="*/ 7 w 82"/>
                    <a:gd name="T67" fmla="*/ 8 h 89"/>
                    <a:gd name="T68" fmla="*/ 0 w 82"/>
                    <a:gd name="T69" fmla="*/ 2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grpSp>
        </p:grpSp>
        <p:grpSp>
          <p:nvGrpSpPr>
            <p:cNvPr id="244064" name="Group 1006"/>
            <p:cNvGrpSpPr/>
            <p:nvPr/>
          </p:nvGrpSpPr>
          <p:grpSpPr>
            <a:xfrm>
              <a:off x="9546404" y="2600325"/>
              <a:ext cx="1064446" cy="838200"/>
              <a:chOff x="9546404" y="2600325"/>
              <a:chExt cx="1064446" cy="838200"/>
            </a:xfrm>
          </p:grpSpPr>
          <p:sp>
            <p:nvSpPr>
              <p:cNvPr id="616" name="Oval 76"/>
              <p:cNvSpPr>
                <a:spLocks noChangeArrowheads="1"/>
              </p:cNvSpPr>
              <p:nvPr/>
            </p:nvSpPr>
            <p:spPr bwMode="auto">
              <a:xfrm flipH="1">
                <a:off x="10355263" y="2693988"/>
                <a:ext cx="90488" cy="80961"/>
              </a:xfrm>
              <a:prstGeom prst="ellipse">
                <a:avLst/>
              </a:prstGeom>
              <a:solidFill>
                <a:srgbClr val="443053"/>
              </a:solidFill>
              <a:ln w="9525">
                <a:solidFill>
                  <a:srgbClr val="443053"/>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17" name="Oval 77"/>
              <p:cNvSpPr>
                <a:spLocks noChangeArrowheads="1"/>
              </p:cNvSpPr>
              <p:nvPr/>
            </p:nvSpPr>
            <p:spPr bwMode="auto">
              <a:xfrm flipH="1">
                <a:off x="10037763" y="2600325"/>
                <a:ext cx="90488" cy="79376"/>
              </a:xfrm>
              <a:prstGeom prst="ellipse">
                <a:avLst/>
              </a:prstGeom>
              <a:solidFill>
                <a:srgbClr val="443053"/>
              </a:solidFill>
              <a:ln w="9525">
                <a:solidFill>
                  <a:srgbClr val="443053"/>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18" name="Oval 78"/>
              <p:cNvSpPr>
                <a:spLocks noChangeArrowheads="1"/>
              </p:cNvSpPr>
              <p:nvPr/>
            </p:nvSpPr>
            <p:spPr bwMode="auto">
              <a:xfrm flipH="1">
                <a:off x="10520362" y="2994025"/>
                <a:ext cx="90488" cy="79376"/>
              </a:xfrm>
              <a:prstGeom prst="ellipse">
                <a:avLst/>
              </a:prstGeom>
              <a:solidFill>
                <a:srgbClr val="443053"/>
              </a:solidFill>
              <a:ln w="9525">
                <a:solidFill>
                  <a:srgbClr val="443053"/>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19" name="AutoShape 79"/>
              <p:cNvSpPr>
                <a:spLocks noChangeArrowheads="1"/>
              </p:cNvSpPr>
              <p:nvPr/>
            </p:nvSpPr>
            <p:spPr bwMode="auto">
              <a:xfrm rot="1211322" flipH="1">
                <a:off x="10218739" y="2627313"/>
                <a:ext cx="66676" cy="73025"/>
              </a:xfrm>
              <a:prstGeom prst="diamond">
                <a:avLst/>
              </a:prstGeom>
              <a:solidFill>
                <a:srgbClr val="443053"/>
              </a:solidFill>
              <a:ln w="9525">
                <a:solidFill>
                  <a:srgbClr val="443053"/>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20" name="AutoShape 80"/>
              <p:cNvSpPr>
                <a:spLocks noChangeArrowheads="1"/>
              </p:cNvSpPr>
              <p:nvPr/>
            </p:nvSpPr>
            <p:spPr bwMode="auto">
              <a:xfrm rot="20265578" flipH="1">
                <a:off x="10487025" y="2830513"/>
                <a:ext cx="66676" cy="73025"/>
              </a:xfrm>
              <a:prstGeom prst="diamond">
                <a:avLst/>
              </a:prstGeom>
              <a:solidFill>
                <a:srgbClr val="443053"/>
              </a:solidFill>
              <a:ln w="9525">
                <a:solidFill>
                  <a:srgbClr val="443053"/>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21" name="AutoShape 81"/>
              <p:cNvSpPr>
                <a:spLocks noChangeArrowheads="1"/>
              </p:cNvSpPr>
              <p:nvPr/>
            </p:nvSpPr>
            <p:spPr bwMode="auto">
              <a:xfrm rot="20122345" flipH="1">
                <a:off x="9869488" y="2627313"/>
                <a:ext cx="68262" cy="74613"/>
              </a:xfrm>
              <a:prstGeom prst="diamond">
                <a:avLst/>
              </a:prstGeom>
              <a:solidFill>
                <a:srgbClr val="443053"/>
              </a:solidFill>
              <a:ln w="9525">
                <a:solidFill>
                  <a:srgbClr val="443053"/>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22" name="AutoShape 82"/>
              <p:cNvSpPr>
                <a:spLocks noChangeArrowheads="1"/>
              </p:cNvSpPr>
              <p:nvPr/>
            </p:nvSpPr>
            <p:spPr bwMode="auto">
              <a:xfrm rot="1415736" flipH="1">
                <a:off x="10475913" y="3143250"/>
                <a:ext cx="66676" cy="74613"/>
              </a:xfrm>
              <a:prstGeom prst="diamond">
                <a:avLst/>
              </a:prstGeom>
              <a:solidFill>
                <a:srgbClr val="443053"/>
              </a:solidFill>
              <a:ln w="9525">
                <a:solidFill>
                  <a:srgbClr val="443053"/>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23" name="Oval 83"/>
              <p:cNvSpPr>
                <a:spLocks noChangeArrowheads="1"/>
              </p:cNvSpPr>
              <p:nvPr/>
            </p:nvSpPr>
            <p:spPr bwMode="auto">
              <a:xfrm flipH="1">
                <a:off x="9707564" y="2698750"/>
                <a:ext cx="92075" cy="77788"/>
              </a:xfrm>
              <a:prstGeom prst="ellipse">
                <a:avLst/>
              </a:prstGeom>
              <a:solidFill>
                <a:srgbClr val="443053"/>
              </a:solidFill>
              <a:ln w="9525">
                <a:solidFill>
                  <a:srgbClr val="443053"/>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874" name="Oval 84"/>
              <p:cNvSpPr>
                <a:spLocks noChangeArrowheads="1"/>
              </p:cNvSpPr>
              <p:nvPr/>
            </p:nvSpPr>
            <p:spPr bwMode="auto">
              <a:xfrm flipH="1">
                <a:off x="9651269" y="2677830"/>
                <a:ext cx="862559" cy="670048"/>
              </a:xfrm>
              <a:prstGeom prst="ellipse">
                <a:avLst/>
              </a:prstGeom>
              <a:solidFill>
                <a:srgbClr val="F6EDFF"/>
              </a:solidFill>
              <a:ln w="38100">
                <a:solidFill>
                  <a:srgbClr val="403152"/>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883" name="AutoShape 93"/>
              <p:cNvSpPr>
                <a:spLocks noChangeArrowheads="1"/>
              </p:cNvSpPr>
              <p:nvPr/>
            </p:nvSpPr>
            <p:spPr bwMode="auto">
              <a:xfrm flipH="1">
                <a:off x="10019568" y="2672016"/>
                <a:ext cx="501106" cy="674408"/>
              </a:xfrm>
              <a:prstGeom prst="moon">
                <a:avLst>
                  <a:gd name="adj" fmla="val 50000"/>
                </a:avLst>
              </a:prstGeom>
              <a:solidFill>
                <a:srgbClr val="403152"/>
              </a:solidFill>
              <a:ln w="9525">
                <a:solidFill>
                  <a:srgbClr val="403152"/>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884" name="Oval 98"/>
              <p:cNvSpPr>
                <a:spLocks noChangeArrowheads="1"/>
              </p:cNvSpPr>
              <p:nvPr/>
            </p:nvSpPr>
            <p:spPr bwMode="auto">
              <a:xfrm flipH="1">
                <a:off x="9546404" y="2992438"/>
                <a:ext cx="90422" cy="80961"/>
              </a:xfrm>
              <a:prstGeom prst="ellipse">
                <a:avLst/>
              </a:prstGeom>
              <a:solidFill>
                <a:srgbClr val="443053"/>
              </a:solidFill>
              <a:ln w="9525">
                <a:solidFill>
                  <a:srgbClr val="443053"/>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35" name="Oval 99"/>
              <p:cNvSpPr>
                <a:spLocks noChangeArrowheads="1"/>
              </p:cNvSpPr>
              <p:nvPr/>
            </p:nvSpPr>
            <p:spPr bwMode="auto">
              <a:xfrm flipH="1">
                <a:off x="9698037" y="3255963"/>
                <a:ext cx="90488" cy="79376"/>
              </a:xfrm>
              <a:prstGeom prst="ellipse">
                <a:avLst/>
              </a:prstGeom>
              <a:solidFill>
                <a:srgbClr val="443053"/>
              </a:solidFill>
              <a:ln w="9525">
                <a:solidFill>
                  <a:srgbClr val="443053"/>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36" name="Oval 100"/>
              <p:cNvSpPr>
                <a:spLocks noChangeArrowheads="1"/>
              </p:cNvSpPr>
              <p:nvPr/>
            </p:nvSpPr>
            <p:spPr bwMode="auto">
              <a:xfrm flipH="1">
                <a:off x="10037763" y="3359149"/>
                <a:ext cx="90488" cy="79376"/>
              </a:xfrm>
              <a:prstGeom prst="ellipse">
                <a:avLst/>
              </a:prstGeom>
              <a:solidFill>
                <a:srgbClr val="443053"/>
              </a:solidFill>
              <a:ln w="9525">
                <a:solidFill>
                  <a:srgbClr val="443053"/>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37" name="Oval 101"/>
              <p:cNvSpPr>
                <a:spLocks noChangeArrowheads="1"/>
              </p:cNvSpPr>
              <p:nvPr/>
            </p:nvSpPr>
            <p:spPr bwMode="auto">
              <a:xfrm flipH="1">
                <a:off x="10355263" y="3263900"/>
                <a:ext cx="90488" cy="79376"/>
              </a:xfrm>
              <a:prstGeom prst="ellipse">
                <a:avLst/>
              </a:prstGeom>
              <a:solidFill>
                <a:srgbClr val="443053"/>
              </a:solidFill>
              <a:ln w="9525">
                <a:solidFill>
                  <a:srgbClr val="443053"/>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888" name="AutoShape 102"/>
              <p:cNvSpPr>
                <a:spLocks noChangeArrowheads="1"/>
              </p:cNvSpPr>
              <p:nvPr/>
            </p:nvSpPr>
            <p:spPr bwMode="auto">
              <a:xfrm rot="1677057" flipH="1">
                <a:off x="9611444" y="2828925"/>
                <a:ext cx="69799" cy="74613"/>
              </a:xfrm>
              <a:prstGeom prst="diamond">
                <a:avLst/>
              </a:prstGeom>
              <a:solidFill>
                <a:srgbClr val="443053"/>
              </a:solidFill>
              <a:ln w="9525">
                <a:solidFill>
                  <a:srgbClr val="443053"/>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243889" name="AutoShape 103"/>
              <p:cNvSpPr>
                <a:spLocks noChangeArrowheads="1"/>
              </p:cNvSpPr>
              <p:nvPr/>
            </p:nvSpPr>
            <p:spPr bwMode="auto">
              <a:xfrm rot="20100872" flipH="1">
                <a:off x="9609858" y="3141663"/>
                <a:ext cx="66627" cy="73025"/>
              </a:xfrm>
              <a:prstGeom prst="diamond">
                <a:avLst/>
              </a:prstGeom>
              <a:solidFill>
                <a:srgbClr val="443053"/>
              </a:solidFill>
              <a:ln w="9525">
                <a:solidFill>
                  <a:srgbClr val="443053"/>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40" name="AutoShape 104"/>
              <p:cNvSpPr>
                <a:spLocks noChangeArrowheads="1"/>
              </p:cNvSpPr>
              <p:nvPr/>
            </p:nvSpPr>
            <p:spPr bwMode="auto">
              <a:xfrm rot="20410243" flipH="1">
                <a:off x="10236199" y="3330575"/>
                <a:ext cx="68263" cy="71438"/>
              </a:xfrm>
              <a:prstGeom prst="diamond">
                <a:avLst/>
              </a:prstGeom>
              <a:solidFill>
                <a:srgbClr val="443053"/>
              </a:solidFill>
              <a:ln w="9525">
                <a:solidFill>
                  <a:srgbClr val="443053"/>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641" name="AutoShape 105"/>
              <p:cNvSpPr>
                <a:spLocks noChangeArrowheads="1"/>
              </p:cNvSpPr>
              <p:nvPr/>
            </p:nvSpPr>
            <p:spPr bwMode="auto">
              <a:xfrm rot="1348694" flipH="1">
                <a:off x="9863138" y="3332163"/>
                <a:ext cx="69850" cy="73025"/>
              </a:xfrm>
              <a:prstGeom prst="diamond">
                <a:avLst/>
              </a:prstGeom>
              <a:solidFill>
                <a:srgbClr val="443053"/>
              </a:solidFill>
              <a:ln w="9525">
                <a:solidFill>
                  <a:srgbClr val="443053"/>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244065" name="Group 94"/>
              <p:cNvGrpSpPr>
                <a:grpSpLocks/>
              </p:cNvGrpSpPr>
              <p:nvPr/>
            </p:nvGrpSpPr>
            <p:grpSpPr bwMode="auto">
              <a:xfrm flipH="1">
                <a:off x="9884969" y="3019695"/>
                <a:ext cx="590100" cy="271797"/>
                <a:chOff x="3010" y="2248"/>
                <a:chExt cx="431" cy="187"/>
              </a:xfrm>
              <a:solidFill>
                <a:srgbClr val="403152"/>
              </a:solidFill>
            </p:grpSpPr>
            <p:sp>
              <p:nvSpPr>
                <p:cNvPr id="643" name="Freeform 95"/>
                <p:cNvSpPr>
                  <a:spLocks/>
                </p:cNvSpPr>
                <p:nvPr/>
              </p:nvSpPr>
              <p:spPr bwMode="auto">
                <a:xfrm rot="21393792" flipH="1">
                  <a:off x="3010" y="2248"/>
                  <a:ext cx="431" cy="186"/>
                </a:xfrm>
                <a:custGeom>
                  <a:avLst/>
                  <a:gdLst>
                    <a:gd name="T0" fmla="*/ 192 w 906"/>
                    <a:gd name="T1" fmla="*/ 50 h 427"/>
                    <a:gd name="T2" fmla="*/ 194 w 906"/>
                    <a:gd name="T3" fmla="*/ 41 h 427"/>
                    <a:gd name="T4" fmla="*/ 192 w 906"/>
                    <a:gd name="T5" fmla="*/ 35 h 427"/>
                    <a:gd name="T6" fmla="*/ 200 w 906"/>
                    <a:gd name="T7" fmla="*/ 26 h 427"/>
                    <a:gd name="T8" fmla="*/ 191 w 906"/>
                    <a:gd name="T9" fmla="*/ 28 h 427"/>
                    <a:gd name="T10" fmla="*/ 185 w 906"/>
                    <a:gd name="T11" fmla="*/ 30 h 427"/>
                    <a:gd name="T12" fmla="*/ 183 w 906"/>
                    <a:gd name="T13" fmla="*/ 43 h 427"/>
                    <a:gd name="T14" fmla="*/ 174 w 906"/>
                    <a:gd name="T15" fmla="*/ 60 h 427"/>
                    <a:gd name="T16" fmla="*/ 174 w 906"/>
                    <a:gd name="T17" fmla="*/ 64 h 427"/>
                    <a:gd name="T18" fmla="*/ 178 w 906"/>
                    <a:gd name="T19" fmla="*/ 69 h 427"/>
                    <a:gd name="T20" fmla="*/ 158 w 906"/>
                    <a:gd name="T21" fmla="*/ 80 h 427"/>
                    <a:gd name="T22" fmla="*/ 161 w 906"/>
                    <a:gd name="T23" fmla="*/ 74 h 427"/>
                    <a:gd name="T24" fmla="*/ 158 w 906"/>
                    <a:gd name="T25" fmla="*/ 71 h 427"/>
                    <a:gd name="T26" fmla="*/ 142 w 906"/>
                    <a:gd name="T27" fmla="*/ 61 h 427"/>
                    <a:gd name="T28" fmla="*/ 129 w 906"/>
                    <a:gd name="T29" fmla="*/ 41 h 427"/>
                    <a:gd name="T30" fmla="*/ 130 w 906"/>
                    <a:gd name="T31" fmla="*/ 28 h 427"/>
                    <a:gd name="T32" fmla="*/ 127 w 906"/>
                    <a:gd name="T33" fmla="*/ 38 h 427"/>
                    <a:gd name="T34" fmla="*/ 130 w 906"/>
                    <a:gd name="T35" fmla="*/ 52 h 427"/>
                    <a:gd name="T36" fmla="*/ 136 w 906"/>
                    <a:gd name="T37" fmla="*/ 60 h 427"/>
                    <a:gd name="T38" fmla="*/ 130 w 906"/>
                    <a:gd name="T39" fmla="*/ 61 h 427"/>
                    <a:gd name="T40" fmla="*/ 118 w 906"/>
                    <a:gd name="T41" fmla="*/ 63 h 427"/>
                    <a:gd name="T42" fmla="*/ 103 w 906"/>
                    <a:gd name="T43" fmla="*/ 64 h 427"/>
                    <a:gd name="T44" fmla="*/ 85 w 906"/>
                    <a:gd name="T45" fmla="*/ 64 h 427"/>
                    <a:gd name="T46" fmla="*/ 69 w 906"/>
                    <a:gd name="T47" fmla="*/ 63 h 427"/>
                    <a:gd name="T48" fmla="*/ 65 w 906"/>
                    <a:gd name="T49" fmla="*/ 75 h 427"/>
                    <a:gd name="T50" fmla="*/ 50 w 906"/>
                    <a:gd name="T51" fmla="*/ 81 h 427"/>
                    <a:gd name="T52" fmla="*/ 52 w 906"/>
                    <a:gd name="T53" fmla="*/ 75 h 427"/>
                    <a:gd name="T54" fmla="*/ 54 w 906"/>
                    <a:gd name="T55" fmla="*/ 62 h 427"/>
                    <a:gd name="T56" fmla="*/ 49 w 906"/>
                    <a:gd name="T57" fmla="*/ 59 h 427"/>
                    <a:gd name="T58" fmla="*/ 41 w 906"/>
                    <a:gd name="T59" fmla="*/ 52 h 427"/>
                    <a:gd name="T60" fmla="*/ 36 w 906"/>
                    <a:gd name="T61" fmla="*/ 46 h 427"/>
                    <a:gd name="T62" fmla="*/ 29 w 906"/>
                    <a:gd name="T63" fmla="*/ 41 h 427"/>
                    <a:gd name="T64" fmla="*/ 21 w 906"/>
                    <a:gd name="T65" fmla="*/ 41 h 427"/>
                    <a:gd name="T66" fmla="*/ 10 w 906"/>
                    <a:gd name="T67" fmla="*/ 38 h 427"/>
                    <a:gd name="T68" fmla="*/ 5 w 906"/>
                    <a:gd name="T69" fmla="*/ 33 h 427"/>
                    <a:gd name="T70" fmla="*/ 0 w 906"/>
                    <a:gd name="T71" fmla="*/ 19 h 427"/>
                    <a:gd name="T72" fmla="*/ 4 w 906"/>
                    <a:gd name="T73" fmla="*/ 21 h 427"/>
                    <a:gd name="T74" fmla="*/ 15 w 906"/>
                    <a:gd name="T75" fmla="*/ 19 h 427"/>
                    <a:gd name="T76" fmla="*/ 22 w 906"/>
                    <a:gd name="T77" fmla="*/ 11 h 427"/>
                    <a:gd name="T78" fmla="*/ 16 w 906"/>
                    <a:gd name="T79" fmla="*/ 0 h 427"/>
                    <a:gd name="T80" fmla="*/ 24 w 906"/>
                    <a:gd name="T81" fmla="*/ 5 h 427"/>
                    <a:gd name="T82" fmla="*/ 34 w 906"/>
                    <a:gd name="T83" fmla="*/ 8 h 427"/>
                    <a:gd name="T84" fmla="*/ 38 w 906"/>
                    <a:gd name="T85" fmla="*/ 10 h 427"/>
                    <a:gd name="T86" fmla="*/ 47 w 906"/>
                    <a:gd name="T87" fmla="*/ 6 h 427"/>
                    <a:gd name="T88" fmla="*/ 67 w 906"/>
                    <a:gd name="T89" fmla="*/ 7 h 427"/>
                    <a:gd name="T90" fmla="*/ 88 w 906"/>
                    <a:gd name="T91" fmla="*/ 12 h 427"/>
                    <a:gd name="T92" fmla="*/ 102 w 906"/>
                    <a:gd name="T93" fmla="*/ 12 h 427"/>
                    <a:gd name="T94" fmla="*/ 114 w 906"/>
                    <a:gd name="T95" fmla="*/ 9 h 427"/>
                    <a:gd name="T96" fmla="*/ 126 w 906"/>
                    <a:gd name="T97" fmla="*/ 6 h 427"/>
                    <a:gd name="T98" fmla="*/ 137 w 906"/>
                    <a:gd name="T99" fmla="*/ 3 h 427"/>
                    <a:gd name="T100" fmla="*/ 151 w 906"/>
                    <a:gd name="T101" fmla="*/ 3 h 427"/>
                    <a:gd name="T102" fmla="*/ 170 w 906"/>
                    <a:gd name="T103" fmla="*/ 9 h 427"/>
                    <a:gd name="T104" fmla="*/ 181 w 906"/>
                    <a:gd name="T105" fmla="*/ 20 h 427"/>
                    <a:gd name="T106" fmla="*/ 187 w 906"/>
                    <a:gd name="T107" fmla="*/ 25 h 427"/>
                    <a:gd name="T108" fmla="*/ 196 w 906"/>
                    <a:gd name="T109" fmla="*/ 20 h 427"/>
                    <a:gd name="T110" fmla="*/ 205 w 906"/>
                    <a:gd name="T111" fmla="*/ 26 h 427"/>
                    <a:gd name="T112" fmla="*/ 199 w 906"/>
                    <a:gd name="T113" fmla="*/ 34 h 427"/>
                    <a:gd name="T114" fmla="*/ 199 w 906"/>
                    <a:gd name="T115" fmla="*/ 47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644" name="Freeform 96"/>
                <p:cNvSpPr>
                  <a:spLocks/>
                </p:cNvSpPr>
                <p:nvPr/>
              </p:nvSpPr>
              <p:spPr bwMode="auto">
                <a:xfrm rot="21393792" flipH="1">
                  <a:off x="3262" y="2397"/>
                  <a:ext cx="30" cy="32"/>
                </a:xfrm>
                <a:custGeom>
                  <a:avLst/>
                  <a:gdLst>
                    <a:gd name="T0" fmla="*/ 1 w 63"/>
                    <a:gd name="T1" fmla="*/ 0 h 74"/>
                    <a:gd name="T2" fmla="*/ 3 w 63"/>
                    <a:gd name="T3" fmla="*/ 0 h 74"/>
                    <a:gd name="T4" fmla="*/ 5 w 63"/>
                    <a:gd name="T5" fmla="*/ 0 h 74"/>
                    <a:gd name="T6" fmla="*/ 6 w 63"/>
                    <a:gd name="T7" fmla="*/ 0 h 74"/>
                    <a:gd name="T8" fmla="*/ 7 w 63"/>
                    <a:gd name="T9" fmla="*/ 0 h 74"/>
                    <a:gd name="T10" fmla="*/ 9 w 63"/>
                    <a:gd name="T11" fmla="*/ 0 h 74"/>
                    <a:gd name="T12" fmla="*/ 10 w 63"/>
                    <a:gd name="T13" fmla="*/ 0 h 74"/>
                    <a:gd name="T14" fmla="*/ 11 w 63"/>
                    <a:gd name="T15" fmla="*/ 0 h 74"/>
                    <a:gd name="T16" fmla="*/ 13 w 63"/>
                    <a:gd name="T17" fmla="*/ 0 h 74"/>
                    <a:gd name="T18" fmla="*/ 13 w 63"/>
                    <a:gd name="T19" fmla="*/ 0 h 74"/>
                    <a:gd name="T20" fmla="*/ 14 w 63"/>
                    <a:gd name="T21" fmla="*/ 1 h 74"/>
                    <a:gd name="T22" fmla="*/ 14 w 63"/>
                    <a:gd name="T23" fmla="*/ 2 h 74"/>
                    <a:gd name="T24" fmla="*/ 14 w 63"/>
                    <a:gd name="T25" fmla="*/ 3 h 74"/>
                    <a:gd name="T26" fmla="*/ 14 w 63"/>
                    <a:gd name="T27" fmla="*/ 5 h 74"/>
                    <a:gd name="T28" fmla="*/ 14 w 63"/>
                    <a:gd name="T29" fmla="*/ 6 h 74"/>
                    <a:gd name="T30" fmla="*/ 13 w 63"/>
                    <a:gd name="T31" fmla="*/ 8 h 74"/>
                    <a:gd name="T32" fmla="*/ 11 w 63"/>
                    <a:gd name="T33" fmla="*/ 10 h 74"/>
                    <a:gd name="T34" fmla="*/ 11 w 63"/>
                    <a:gd name="T35" fmla="*/ 10 h 74"/>
                    <a:gd name="T36" fmla="*/ 11 w 63"/>
                    <a:gd name="T37" fmla="*/ 11 h 74"/>
                    <a:gd name="T38" fmla="*/ 10 w 63"/>
                    <a:gd name="T39" fmla="*/ 12 h 74"/>
                    <a:gd name="T40" fmla="*/ 9 w 63"/>
                    <a:gd name="T41" fmla="*/ 14 h 74"/>
                    <a:gd name="T42" fmla="*/ 0 w 63"/>
                    <a:gd name="T43" fmla="*/ 14 h 74"/>
                    <a:gd name="T44" fmla="*/ 0 w 63"/>
                    <a:gd name="T45" fmla="*/ 13 h 74"/>
                    <a:gd name="T46" fmla="*/ 0 w 63"/>
                    <a:gd name="T47" fmla="*/ 13 h 74"/>
                    <a:gd name="T48" fmla="*/ 0 w 63"/>
                    <a:gd name="T49" fmla="*/ 12 h 74"/>
                    <a:gd name="T50" fmla="*/ 0 w 63"/>
                    <a:gd name="T51" fmla="*/ 11 h 74"/>
                    <a:gd name="T52" fmla="*/ 1 w 63"/>
                    <a:gd name="T53" fmla="*/ 10 h 74"/>
                    <a:gd name="T54" fmla="*/ 1 w 63"/>
                    <a:gd name="T55" fmla="*/ 8 h 74"/>
                    <a:gd name="T56" fmla="*/ 3 w 63"/>
                    <a:gd name="T57" fmla="*/ 7 h 74"/>
                    <a:gd name="T58" fmla="*/ 4 w 63"/>
                    <a:gd name="T59" fmla="*/ 6 h 74"/>
                    <a:gd name="T60" fmla="*/ 1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645" name="Freeform 97"/>
                <p:cNvSpPr>
                  <a:spLocks/>
                </p:cNvSpPr>
                <p:nvPr/>
              </p:nvSpPr>
              <p:spPr bwMode="auto">
                <a:xfrm rot="21393792" flipH="1">
                  <a:off x="3139" y="2396"/>
                  <a:ext cx="39" cy="39"/>
                </a:xfrm>
                <a:custGeom>
                  <a:avLst/>
                  <a:gdLst>
                    <a:gd name="T0" fmla="*/ 0 w 82"/>
                    <a:gd name="T1" fmla="*/ 2 h 89"/>
                    <a:gd name="T2" fmla="*/ 1 w 82"/>
                    <a:gd name="T3" fmla="*/ 2 h 89"/>
                    <a:gd name="T4" fmla="*/ 3 w 82"/>
                    <a:gd name="T5" fmla="*/ 2 h 89"/>
                    <a:gd name="T6" fmla="*/ 4 w 82"/>
                    <a:gd name="T7" fmla="*/ 2 h 89"/>
                    <a:gd name="T8" fmla="*/ 5 w 82"/>
                    <a:gd name="T9" fmla="*/ 1 h 89"/>
                    <a:gd name="T10" fmla="*/ 7 w 82"/>
                    <a:gd name="T11" fmla="*/ 1 h 89"/>
                    <a:gd name="T12" fmla="*/ 8 w 82"/>
                    <a:gd name="T13" fmla="*/ 1 h 89"/>
                    <a:gd name="T14" fmla="*/ 10 w 82"/>
                    <a:gd name="T15" fmla="*/ 0 h 89"/>
                    <a:gd name="T16" fmla="*/ 10 w 82"/>
                    <a:gd name="T17" fmla="*/ 0 h 89"/>
                    <a:gd name="T18" fmla="*/ 11 w 82"/>
                    <a:gd name="T19" fmla="*/ 0 h 89"/>
                    <a:gd name="T20" fmla="*/ 12 w 82"/>
                    <a:gd name="T21" fmla="*/ 1 h 89"/>
                    <a:gd name="T22" fmla="*/ 14 w 82"/>
                    <a:gd name="T23" fmla="*/ 2 h 89"/>
                    <a:gd name="T24" fmla="*/ 16 w 82"/>
                    <a:gd name="T25" fmla="*/ 3 h 89"/>
                    <a:gd name="T26" fmla="*/ 17 w 82"/>
                    <a:gd name="T27" fmla="*/ 5 h 89"/>
                    <a:gd name="T28" fmla="*/ 18 w 82"/>
                    <a:gd name="T29" fmla="*/ 6 h 89"/>
                    <a:gd name="T30" fmla="*/ 19 w 82"/>
                    <a:gd name="T31" fmla="*/ 8 h 89"/>
                    <a:gd name="T32" fmla="*/ 18 w 82"/>
                    <a:gd name="T33" fmla="*/ 9 h 89"/>
                    <a:gd name="T34" fmla="*/ 16 w 82"/>
                    <a:gd name="T35" fmla="*/ 11 h 89"/>
                    <a:gd name="T36" fmla="*/ 15 w 82"/>
                    <a:gd name="T37" fmla="*/ 13 h 89"/>
                    <a:gd name="T38" fmla="*/ 14 w 82"/>
                    <a:gd name="T39" fmla="*/ 14 h 89"/>
                    <a:gd name="T40" fmla="*/ 13 w 82"/>
                    <a:gd name="T41" fmla="*/ 14 h 89"/>
                    <a:gd name="T42" fmla="*/ 13 w 82"/>
                    <a:gd name="T43" fmla="*/ 15 h 89"/>
                    <a:gd name="T44" fmla="*/ 12 w 82"/>
                    <a:gd name="T45" fmla="*/ 15 h 89"/>
                    <a:gd name="T46" fmla="*/ 12 w 82"/>
                    <a:gd name="T47" fmla="*/ 16 h 89"/>
                    <a:gd name="T48" fmla="*/ 11 w 82"/>
                    <a:gd name="T49" fmla="*/ 17 h 89"/>
                    <a:gd name="T50" fmla="*/ 0 w 82"/>
                    <a:gd name="T51" fmla="*/ 17 h 89"/>
                    <a:gd name="T52" fmla="*/ 0 w 82"/>
                    <a:gd name="T53" fmla="*/ 17 h 89"/>
                    <a:gd name="T54" fmla="*/ 0 w 82"/>
                    <a:gd name="T55" fmla="*/ 17 h 89"/>
                    <a:gd name="T56" fmla="*/ 0 w 82"/>
                    <a:gd name="T57" fmla="*/ 16 h 89"/>
                    <a:gd name="T58" fmla="*/ 0 w 82"/>
                    <a:gd name="T59" fmla="*/ 15 h 89"/>
                    <a:gd name="T60" fmla="*/ 1 w 82"/>
                    <a:gd name="T61" fmla="*/ 14 h 89"/>
                    <a:gd name="T62" fmla="*/ 2 w 82"/>
                    <a:gd name="T63" fmla="*/ 12 h 89"/>
                    <a:gd name="T64" fmla="*/ 4 w 82"/>
                    <a:gd name="T65" fmla="*/ 10 h 89"/>
                    <a:gd name="T66" fmla="*/ 7 w 82"/>
                    <a:gd name="T67" fmla="*/ 8 h 89"/>
                    <a:gd name="T68" fmla="*/ 0 w 82"/>
                    <a:gd name="T69" fmla="*/ 2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grpSp>
        </p:grpSp>
        <p:grpSp>
          <p:nvGrpSpPr>
            <p:cNvPr id="244066" name="Group 494"/>
            <p:cNvGrpSpPr>
              <a:grpSpLocks/>
            </p:cNvGrpSpPr>
            <p:nvPr/>
          </p:nvGrpSpPr>
          <p:grpSpPr bwMode="auto">
            <a:xfrm>
              <a:off x="7907338" y="914400"/>
              <a:ext cx="3826951" cy="4733924"/>
              <a:chOff x="5558732" y="642938"/>
              <a:chExt cx="2691095" cy="3328540"/>
            </a:xfrm>
          </p:grpSpPr>
          <p:cxnSp>
            <p:nvCxnSpPr>
              <p:cNvPr id="649" name="Straight Connector 648"/>
              <p:cNvCxnSpPr/>
              <p:nvPr/>
            </p:nvCxnSpPr>
            <p:spPr bwMode="auto">
              <a:xfrm rot="5400000">
                <a:off x="4005524" y="2417155"/>
                <a:ext cx="3107531" cy="111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51" name="Text Box 4"/>
              <p:cNvSpPr txBox="1">
                <a:spLocks noChangeArrowheads="1"/>
              </p:cNvSpPr>
              <p:nvPr/>
            </p:nvSpPr>
            <p:spPr bwMode="auto">
              <a:xfrm>
                <a:off x="5867203" y="642938"/>
                <a:ext cx="2382624" cy="30777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lgn="ctr">
                  <a:defRPr/>
                </a:pPr>
                <a:r>
                  <a:rPr lang="es-ES_tradnl" sz="1400" b="1" dirty="0" err="1">
                    <a:effectLst>
                      <a:outerShdw blurRad="38100" dist="38100" dir="2700000" algn="tl">
                        <a:srgbClr val="DDDDDD"/>
                      </a:outerShdw>
                    </a:effectLst>
                    <a:latin typeface="Arial" pitchFamily="-65" charset="0"/>
                    <a:ea typeface="ヒラギノ角ゴ ProN W3" pitchFamily="-65" charset="-128"/>
                    <a:cs typeface="ヒラギノ角ゴ ProN W3" pitchFamily="-65" charset="-128"/>
                    <a:sym typeface="Gill Sans" pitchFamily="-65" charset="0"/>
                  </a:rPr>
                  <a:t>Eurasian</a:t>
                </a:r>
                <a:r>
                  <a:rPr lang="es-ES_tradnl" sz="1400" b="1" dirty="0">
                    <a:effectLst>
                      <a:outerShdw blurRad="38100" dist="38100" dir="2700000" algn="tl">
                        <a:srgbClr val="DDDDDD"/>
                      </a:outerShdw>
                    </a:effectLst>
                    <a:latin typeface="Arial" pitchFamily="-65" charset="0"/>
                    <a:ea typeface="ヒラギノ角ゴ ProN W3" pitchFamily="-65" charset="-128"/>
                    <a:cs typeface="ヒラギノ角ゴ ProN W3" pitchFamily="-65" charset="-128"/>
                    <a:sym typeface="Gill Sans" pitchFamily="-65" charset="0"/>
                  </a:rPr>
                  <a:t> </a:t>
                </a:r>
                <a:r>
                  <a:rPr lang="es-ES_tradnl" sz="1400" b="1" dirty="0" err="1">
                    <a:effectLst>
                      <a:outerShdw blurRad="38100" dist="38100" dir="2700000" algn="tl">
                        <a:srgbClr val="DDDDDD"/>
                      </a:outerShdw>
                    </a:effectLst>
                    <a:latin typeface="Arial" pitchFamily="-65" charset="0"/>
                    <a:ea typeface="ヒラギノ角ゴ ProN W3" pitchFamily="-65" charset="-128"/>
                    <a:cs typeface="ヒラギノ角ゴ ProN W3" pitchFamily="-65" charset="-128"/>
                    <a:sym typeface="Gill Sans" pitchFamily="-65" charset="0"/>
                  </a:rPr>
                  <a:t>Swine</a:t>
                </a:r>
                <a:r>
                  <a:rPr lang="es-ES_tradnl" sz="1400" b="1" dirty="0">
                    <a:effectLst>
                      <a:outerShdw blurRad="38100" dist="38100" dir="2700000" algn="tl">
                        <a:srgbClr val="DDDDDD"/>
                      </a:outerShdw>
                    </a:effectLst>
                    <a:latin typeface="Arial" pitchFamily="-65" charset="0"/>
                    <a:ea typeface="ヒラギノ角ゴ ProN W3" pitchFamily="-65" charset="-128"/>
                    <a:cs typeface="ヒラギノ角ゴ ProN W3" pitchFamily="-65" charset="-128"/>
                    <a:sym typeface="Gill Sans" pitchFamily="-65" charset="0"/>
                  </a:rPr>
                  <a:t> Influenza </a:t>
                </a:r>
              </a:p>
            </p:txBody>
          </p:sp>
        </p:grpSp>
        <p:grpSp>
          <p:nvGrpSpPr>
            <p:cNvPr id="244067" name="Group 1007"/>
            <p:cNvGrpSpPr/>
            <p:nvPr/>
          </p:nvGrpSpPr>
          <p:grpSpPr>
            <a:xfrm>
              <a:off x="8102600" y="4800600"/>
              <a:ext cx="1673225" cy="1219200"/>
              <a:chOff x="8102600" y="4800600"/>
              <a:chExt cx="1673225" cy="1219200"/>
            </a:xfrm>
          </p:grpSpPr>
          <p:sp>
            <p:nvSpPr>
              <p:cNvPr id="975" name="Oval 76"/>
              <p:cNvSpPr>
                <a:spLocks noChangeArrowheads="1"/>
              </p:cNvSpPr>
              <p:nvPr/>
            </p:nvSpPr>
            <p:spPr bwMode="auto">
              <a:xfrm flipH="1">
                <a:off x="9377363" y="4935538"/>
                <a:ext cx="139699" cy="120650"/>
              </a:xfrm>
              <a:prstGeom prst="ellipse">
                <a:avLst/>
              </a:prstGeom>
              <a:solidFill>
                <a:srgbClr val="1A4977"/>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76" name="Oval 77"/>
              <p:cNvSpPr>
                <a:spLocks noChangeArrowheads="1"/>
              </p:cNvSpPr>
              <p:nvPr/>
            </p:nvSpPr>
            <p:spPr bwMode="auto">
              <a:xfrm flipH="1">
                <a:off x="8875713" y="4800600"/>
                <a:ext cx="139699" cy="115888"/>
              </a:xfrm>
              <a:prstGeom prst="ellipse">
                <a:avLst/>
              </a:prstGeom>
              <a:solidFill>
                <a:srgbClr val="1A4977"/>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77" name="Oval 78"/>
              <p:cNvSpPr>
                <a:spLocks noChangeArrowheads="1"/>
              </p:cNvSpPr>
              <p:nvPr/>
            </p:nvSpPr>
            <p:spPr bwMode="auto">
              <a:xfrm flipH="1">
                <a:off x="9634538" y="5372100"/>
                <a:ext cx="141287" cy="114300"/>
              </a:xfrm>
              <a:prstGeom prst="ellipse">
                <a:avLst/>
              </a:prstGeom>
              <a:solidFill>
                <a:srgbClr val="1A4977"/>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78" name="AutoShape 79"/>
              <p:cNvSpPr>
                <a:spLocks noChangeArrowheads="1"/>
              </p:cNvSpPr>
              <p:nvPr/>
            </p:nvSpPr>
            <p:spPr bwMode="auto">
              <a:xfrm rot="1211322" flipH="1">
                <a:off x="9156700" y="4838700"/>
                <a:ext cx="107950" cy="106362"/>
              </a:xfrm>
              <a:prstGeom prst="diamond">
                <a:avLst/>
              </a:prstGeom>
              <a:solidFill>
                <a:srgbClr val="1A4977"/>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79" name="AutoShape 80"/>
              <p:cNvSpPr>
                <a:spLocks noChangeArrowheads="1"/>
              </p:cNvSpPr>
              <p:nvPr/>
            </p:nvSpPr>
            <p:spPr bwMode="auto">
              <a:xfrm rot="20265578" flipH="1">
                <a:off x="9580563" y="5133975"/>
                <a:ext cx="107950" cy="106362"/>
              </a:xfrm>
              <a:prstGeom prst="diamond">
                <a:avLst/>
              </a:prstGeom>
              <a:solidFill>
                <a:srgbClr val="1A4977"/>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80" name="AutoShape 81"/>
              <p:cNvSpPr>
                <a:spLocks noChangeArrowheads="1"/>
              </p:cNvSpPr>
              <p:nvPr/>
            </p:nvSpPr>
            <p:spPr bwMode="auto">
              <a:xfrm rot="20122345" flipH="1">
                <a:off x="8615363" y="4841874"/>
                <a:ext cx="107950" cy="104775"/>
              </a:xfrm>
              <a:prstGeom prst="diamond">
                <a:avLst/>
              </a:prstGeom>
              <a:solidFill>
                <a:srgbClr val="1A4977"/>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81" name="AutoShape 82"/>
              <p:cNvSpPr>
                <a:spLocks noChangeArrowheads="1"/>
              </p:cNvSpPr>
              <p:nvPr/>
            </p:nvSpPr>
            <p:spPr bwMode="auto">
              <a:xfrm rot="1415736" flipH="1">
                <a:off x="9559925" y="5588001"/>
                <a:ext cx="107950" cy="109538"/>
              </a:xfrm>
              <a:prstGeom prst="diamond">
                <a:avLst/>
              </a:prstGeom>
              <a:solidFill>
                <a:srgbClr val="1A4977"/>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82" name="Oval 83"/>
              <p:cNvSpPr>
                <a:spLocks noChangeArrowheads="1"/>
              </p:cNvSpPr>
              <p:nvPr/>
            </p:nvSpPr>
            <p:spPr bwMode="auto">
              <a:xfrm flipH="1">
                <a:off x="8358188" y="4940301"/>
                <a:ext cx="144462" cy="115888"/>
              </a:xfrm>
              <a:prstGeom prst="ellipse">
                <a:avLst/>
              </a:prstGeom>
              <a:solidFill>
                <a:srgbClr val="1A4977"/>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83" name="Oval 84"/>
              <p:cNvSpPr>
                <a:spLocks noChangeArrowheads="1"/>
              </p:cNvSpPr>
              <p:nvPr/>
            </p:nvSpPr>
            <p:spPr bwMode="auto">
              <a:xfrm flipH="1">
                <a:off x="8267581" y="4913313"/>
                <a:ext cx="1356335" cy="974724"/>
              </a:xfrm>
              <a:prstGeom prst="ellipse">
                <a:avLst/>
              </a:prstGeom>
              <a:solidFill>
                <a:schemeClr val="accent6">
                  <a:lumMod val="20000"/>
                  <a:lumOff val="80000"/>
                </a:schemeClr>
              </a:solidFill>
              <a:ln w="38100">
                <a:solidFill>
                  <a:srgbClr val="1A4977"/>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84" name="Line 85"/>
              <p:cNvSpPr>
                <a:spLocks noChangeShapeType="1"/>
              </p:cNvSpPr>
              <p:nvPr/>
            </p:nvSpPr>
            <p:spPr bwMode="auto">
              <a:xfrm>
                <a:off x="8464289" y="5113338"/>
                <a:ext cx="683718" cy="0"/>
              </a:xfrm>
              <a:prstGeom prst="line">
                <a:avLst/>
              </a:prstGeom>
              <a:noFill/>
              <a:ln w="38100">
                <a:solidFill>
                  <a:srgbClr val="1A4977"/>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85" name="Line 86"/>
              <p:cNvSpPr>
                <a:spLocks noChangeShapeType="1"/>
              </p:cNvSpPr>
              <p:nvPr/>
            </p:nvSpPr>
            <p:spPr bwMode="auto">
              <a:xfrm>
                <a:off x="8464289" y="5275264"/>
                <a:ext cx="615507" cy="0"/>
              </a:xfrm>
              <a:prstGeom prst="line">
                <a:avLst/>
              </a:prstGeom>
              <a:noFill/>
              <a:ln w="38100">
                <a:solidFill>
                  <a:srgbClr val="1A4977"/>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86" name="Line 87"/>
              <p:cNvSpPr>
                <a:spLocks noChangeShapeType="1"/>
              </p:cNvSpPr>
              <p:nvPr/>
            </p:nvSpPr>
            <p:spPr bwMode="auto">
              <a:xfrm>
                <a:off x="8464289" y="5441951"/>
                <a:ext cx="525084" cy="0"/>
              </a:xfrm>
              <a:prstGeom prst="line">
                <a:avLst/>
              </a:prstGeom>
              <a:noFill/>
              <a:ln w="38100">
                <a:solidFill>
                  <a:srgbClr val="1A4977"/>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87" name="Line 88"/>
              <p:cNvSpPr>
                <a:spLocks noChangeShapeType="1"/>
              </p:cNvSpPr>
              <p:nvPr/>
            </p:nvSpPr>
            <p:spPr bwMode="auto">
              <a:xfrm>
                <a:off x="8464289" y="5522913"/>
                <a:ext cx="479080" cy="0"/>
              </a:xfrm>
              <a:prstGeom prst="line">
                <a:avLst/>
              </a:prstGeom>
              <a:noFill/>
              <a:ln w="38100">
                <a:solidFill>
                  <a:srgbClr val="1A4977"/>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88" name="Line 89"/>
              <p:cNvSpPr>
                <a:spLocks noChangeShapeType="1"/>
              </p:cNvSpPr>
              <p:nvPr/>
            </p:nvSpPr>
            <p:spPr bwMode="auto">
              <a:xfrm>
                <a:off x="8464289" y="5602288"/>
                <a:ext cx="404520" cy="0"/>
              </a:xfrm>
              <a:prstGeom prst="line">
                <a:avLst/>
              </a:prstGeom>
              <a:noFill/>
              <a:ln w="38100">
                <a:solidFill>
                  <a:srgbClr val="1A4977"/>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89" name="Line 90"/>
              <p:cNvSpPr>
                <a:spLocks noChangeShapeType="1"/>
              </p:cNvSpPr>
              <p:nvPr/>
            </p:nvSpPr>
            <p:spPr bwMode="auto">
              <a:xfrm>
                <a:off x="8464289" y="5684838"/>
                <a:ext cx="302994" cy="0"/>
              </a:xfrm>
              <a:prstGeom prst="line">
                <a:avLst/>
              </a:prstGeom>
              <a:noFill/>
              <a:ln w="38100">
                <a:solidFill>
                  <a:srgbClr val="1A4977"/>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90" name="Line 91"/>
              <p:cNvSpPr>
                <a:spLocks noChangeShapeType="1"/>
              </p:cNvSpPr>
              <p:nvPr/>
            </p:nvSpPr>
            <p:spPr bwMode="auto">
              <a:xfrm>
                <a:off x="8464289" y="5194301"/>
                <a:ext cx="683718" cy="0"/>
              </a:xfrm>
              <a:prstGeom prst="line">
                <a:avLst/>
              </a:prstGeom>
              <a:noFill/>
              <a:ln w="38100">
                <a:solidFill>
                  <a:srgbClr val="1A4977"/>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91" name="Line 92"/>
              <p:cNvSpPr>
                <a:spLocks noChangeShapeType="1"/>
              </p:cNvSpPr>
              <p:nvPr/>
            </p:nvSpPr>
            <p:spPr bwMode="auto">
              <a:xfrm>
                <a:off x="8464289" y="5357814"/>
                <a:ext cx="561571" cy="0"/>
              </a:xfrm>
              <a:prstGeom prst="line">
                <a:avLst/>
              </a:prstGeom>
              <a:noFill/>
              <a:ln w="38100">
                <a:solidFill>
                  <a:srgbClr val="1A4977"/>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92" name="AutoShape 93"/>
              <p:cNvSpPr>
                <a:spLocks noChangeArrowheads="1"/>
              </p:cNvSpPr>
              <p:nvPr/>
            </p:nvSpPr>
            <p:spPr bwMode="auto">
              <a:xfrm flipH="1">
                <a:off x="8846601" y="4903788"/>
                <a:ext cx="788420" cy="982663"/>
              </a:xfrm>
              <a:prstGeom prst="moon">
                <a:avLst>
                  <a:gd name="adj" fmla="val 50000"/>
                </a:avLst>
              </a:prstGeom>
              <a:solidFill>
                <a:srgbClr val="1A4977"/>
              </a:solidFill>
              <a:ln w="9525">
                <a:solidFill>
                  <a:srgbClr val="1A4977"/>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93" name="Oval 98"/>
              <p:cNvSpPr>
                <a:spLocks noChangeArrowheads="1"/>
              </p:cNvSpPr>
              <p:nvPr/>
            </p:nvSpPr>
            <p:spPr bwMode="auto">
              <a:xfrm flipH="1">
                <a:off x="8102600" y="5372100"/>
                <a:ext cx="141186" cy="115888"/>
              </a:xfrm>
              <a:prstGeom prst="ellipse">
                <a:avLst/>
              </a:prstGeom>
              <a:solidFill>
                <a:srgbClr val="1A4977"/>
              </a:solidFill>
              <a:ln w="9525">
                <a:solidFill>
                  <a:srgbClr val="09375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94" name="Oval 99"/>
              <p:cNvSpPr>
                <a:spLocks noChangeArrowheads="1"/>
              </p:cNvSpPr>
              <p:nvPr/>
            </p:nvSpPr>
            <p:spPr bwMode="auto">
              <a:xfrm flipH="1">
                <a:off x="8343900" y="5753101"/>
                <a:ext cx="144463" cy="115888"/>
              </a:xfrm>
              <a:prstGeom prst="ellipse">
                <a:avLst/>
              </a:prstGeom>
              <a:solidFill>
                <a:srgbClr val="1A4977"/>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95" name="Oval 100"/>
              <p:cNvSpPr>
                <a:spLocks noChangeArrowheads="1"/>
              </p:cNvSpPr>
              <p:nvPr/>
            </p:nvSpPr>
            <p:spPr bwMode="auto">
              <a:xfrm flipH="1">
                <a:off x="8875713" y="5903913"/>
                <a:ext cx="139699" cy="115887"/>
              </a:xfrm>
              <a:prstGeom prst="ellipse">
                <a:avLst/>
              </a:prstGeom>
              <a:solidFill>
                <a:srgbClr val="1A4977"/>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96" name="Oval 101"/>
              <p:cNvSpPr>
                <a:spLocks noChangeArrowheads="1"/>
              </p:cNvSpPr>
              <p:nvPr/>
            </p:nvSpPr>
            <p:spPr bwMode="auto">
              <a:xfrm flipH="1">
                <a:off x="9377363" y="5767388"/>
                <a:ext cx="139699" cy="112713"/>
              </a:xfrm>
              <a:prstGeom prst="ellipse">
                <a:avLst/>
              </a:prstGeom>
              <a:solidFill>
                <a:srgbClr val="1A4977"/>
              </a:solidFill>
              <a:ln w="9525">
                <a:solidFill>
                  <a:srgbClr val="09375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97" name="AutoShape 102"/>
              <p:cNvSpPr>
                <a:spLocks noChangeArrowheads="1"/>
              </p:cNvSpPr>
              <p:nvPr/>
            </p:nvSpPr>
            <p:spPr bwMode="auto">
              <a:xfrm rot="1677057" flipH="1">
                <a:off x="8205714" y="5132389"/>
                <a:ext cx="107873" cy="107951"/>
              </a:xfrm>
              <a:prstGeom prst="diamond">
                <a:avLst/>
              </a:prstGeom>
              <a:solidFill>
                <a:srgbClr val="1A4977"/>
              </a:solidFill>
              <a:ln w="9525">
                <a:solidFill>
                  <a:srgbClr val="09375F"/>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98" name="AutoShape 103"/>
              <p:cNvSpPr>
                <a:spLocks noChangeArrowheads="1"/>
              </p:cNvSpPr>
              <p:nvPr/>
            </p:nvSpPr>
            <p:spPr bwMode="auto">
              <a:xfrm rot="20100872" flipH="1">
                <a:off x="8200955" y="5588001"/>
                <a:ext cx="106286" cy="106362"/>
              </a:xfrm>
              <a:prstGeom prst="diamond">
                <a:avLst/>
              </a:prstGeom>
              <a:solidFill>
                <a:srgbClr val="1A4977"/>
              </a:solidFill>
              <a:ln w="9525">
                <a:solidFill>
                  <a:srgbClr val="09375F"/>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999" name="AutoShape 104"/>
              <p:cNvSpPr>
                <a:spLocks noChangeArrowheads="1"/>
              </p:cNvSpPr>
              <p:nvPr/>
            </p:nvSpPr>
            <p:spPr bwMode="auto">
              <a:xfrm rot="20410243" flipH="1">
                <a:off x="9185274" y="5861050"/>
                <a:ext cx="107950" cy="106362"/>
              </a:xfrm>
              <a:prstGeom prst="diamond">
                <a:avLst/>
              </a:prstGeom>
              <a:solidFill>
                <a:srgbClr val="1A4977"/>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00" name="AutoShape 105"/>
              <p:cNvSpPr>
                <a:spLocks noChangeArrowheads="1"/>
              </p:cNvSpPr>
              <p:nvPr/>
            </p:nvSpPr>
            <p:spPr bwMode="auto">
              <a:xfrm rot="1348694" flipH="1">
                <a:off x="8602663" y="5865813"/>
                <a:ext cx="109537" cy="104775"/>
              </a:xfrm>
              <a:prstGeom prst="diamond">
                <a:avLst/>
              </a:prstGeom>
              <a:solidFill>
                <a:srgbClr val="1A4977"/>
              </a:solidFill>
              <a:ln w="9525">
                <a:solidFill>
                  <a:srgbClr val="09375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244068" name="Group 94"/>
              <p:cNvGrpSpPr>
                <a:grpSpLocks/>
              </p:cNvGrpSpPr>
              <p:nvPr/>
            </p:nvGrpSpPr>
            <p:grpSpPr bwMode="auto">
              <a:xfrm flipH="1">
                <a:off x="8634971" y="5410447"/>
                <a:ext cx="927614" cy="395472"/>
                <a:chOff x="3010" y="2248"/>
                <a:chExt cx="431" cy="187"/>
              </a:xfrm>
              <a:solidFill>
                <a:srgbClr val="1A4977"/>
              </a:solidFill>
            </p:grpSpPr>
            <p:sp>
              <p:nvSpPr>
                <p:cNvPr id="1002" name="Freeform 95"/>
                <p:cNvSpPr>
                  <a:spLocks/>
                </p:cNvSpPr>
                <p:nvPr/>
              </p:nvSpPr>
              <p:spPr bwMode="auto">
                <a:xfrm rot="21393792" flipH="1">
                  <a:off x="3010" y="2248"/>
                  <a:ext cx="431" cy="186"/>
                </a:xfrm>
                <a:custGeom>
                  <a:avLst/>
                  <a:gdLst>
                    <a:gd name="T0" fmla="*/ 192 w 906"/>
                    <a:gd name="T1" fmla="*/ 50 h 427"/>
                    <a:gd name="T2" fmla="*/ 194 w 906"/>
                    <a:gd name="T3" fmla="*/ 41 h 427"/>
                    <a:gd name="T4" fmla="*/ 192 w 906"/>
                    <a:gd name="T5" fmla="*/ 35 h 427"/>
                    <a:gd name="T6" fmla="*/ 200 w 906"/>
                    <a:gd name="T7" fmla="*/ 26 h 427"/>
                    <a:gd name="T8" fmla="*/ 191 w 906"/>
                    <a:gd name="T9" fmla="*/ 28 h 427"/>
                    <a:gd name="T10" fmla="*/ 185 w 906"/>
                    <a:gd name="T11" fmla="*/ 30 h 427"/>
                    <a:gd name="T12" fmla="*/ 183 w 906"/>
                    <a:gd name="T13" fmla="*/ 43 h 427"/>
                    <a:gd name="T14" fmla="*/ 174 w 906"/>
                    <a:gd name="T15" fmla="*/ 60 h 427"/>
                    <a:gd name="T16" fmla="*/ 174 w 906"/>
                    <a:gd name="T17" fmla="*/ 64 h 427"/>
                    <a:gd name="T18" fmla="*/ 178 w 906"/>
                    <a:gd name="T19" fmla="*/ 69 h 427"/>
                    <a:gd name="T20" fmla="*/ 158 w 906"/>
                    <a:gd name="T21" fmla="*/ 80 h 427"/>
                    <a:gd name="T22" fmla="*/ 161 w 906"/>
                    <a:gd name="T23" fmla="*/ 74 h 427"/>
                    <a:gd name="T24" fmla="*/ 158 w 906"/>
                    <a:gd name="T25" fmla="*/ 71 h 427"/>
                    <a:gd name="T26" fmla="*/ 142 w 906"/>
                    <a:gd name="T27" fmla="*/ 61 h 427"/>
                    <a:gd name="T28" fmla="*/ 129 w 906"/>
                    <a:gd name="T29" fmla="*/ 41 h 427"/>
                    <a:gd name="T30" fmla="*/ 130 w 906"/>
                    <a:gd name="T31" fmla="*/ 28 h 427"/>
                    <a:gd name="T32" fmla="*/ 127 w 906"/>
                    <a:gd name="T33" fmla="*/ 38 h 427"/>
                    <a:gd name="T34" fmla="*/ 130 w 906"/>
                    <a:gd name="T35" fmla="*/ 52 h 427"/>
                    <a:gd name="T36" fmla="*/ 136 w 906"/>
                    <a:gd name="T37" fmla="*/ 60 h 427"/>
                    <a:gd name="T38" fmla="*/ 130 w 906"/>
                    <a:gd name="T39" fmla="*/ 61 h 427"/>
                    <a:gd name="T40" fmla="*/ 118 w 906"/>
                    <a:gd name="T41" fmla="*/ 63 h 427"/>
                    <a:gd name="T42" fmla="*/ 103 w 906"/>
                    <a:gd name="T43" fmla="*/ 64 h 427"/>
                    <a:gd name="T44" fmla="*/ 85 w 906"/>
                    <a:gd name="T45" fmla="*/ 64 h 427"/>
                    <a:gd name="T46" fmla="*/ 69 w 906"/>
                    <a:gd name="T47" fmla="*/ 63 h 427"/>
                    <a:gd name="T48" fmla="*/ 65 w 906"/>
                    <a:gd name="T49" fmla="*/ 75 h 427"/>
                    <a:gd name="T50" fmla="*/ 50 w 906"/>
                    <a:gd name="T51" fmla="*/ 81 h 427"/>
                    <a:gd name="T52" fmla="*/ 52 w 906"/>
                    <a:gd name="T53" fmla="*/ 75 h 427"/>
                    <a:gd name="T54" fmla="*/ 54 w 906"/>
                    <a:gd name="T55" fmla="*/ 62 h 427"/>
                    <a:gd name="T56" fmla="*/ 49 w 906"/>
                    <a:gd name="T57" fmla="*/ 59 h 427"/>
                    <a:gd name="T58" fmla="*/ 41 w 906"/>
                    <a:gd name="T59" fmla="*/ 52 h 427"/>
                    <a:gd name="T60" fmla="*/ 36 w 906"/>
                    <a:gd name="T61" fmla="*/ 46 h 427"/>
                    <a:gd name="T62" fmla="*/ 29 w 906"/>
                    <a:gd name="T63" fmla="*/ 41 h 427"/>
                    <a:gd name="T64" fmla="*/ 21 w 906"/>
                    <a:gd name="T65" fmla="*/ 41 h 427"/>
                    <a:gd name="T66" fmla="*/ 10 w 906"/>
                    <a:gd name="T67" fmla="*/ 38 h 427"/>
                    <a:gd name="T68" fmla="*/ 5 w 906"/>
                    <a:gd name="T69" fmla="*/ 33 h 427"/>
                    <a:gd name="T70" fmla="*/ 0 w 906"/>
                    <a:gd name="T71" fmla="*/ 19 h 427"/>
                    <a:gd name="T72" fmla="*/ 4 w 906"/>
                    <a:gd name="T73" fmla="*/ 21 h 427"/>
                    <a:gd name="T74" fmla="*/ 15 w 906"/>
                    <a:gd name="T75" fmla="*/ 19 h 427"/>
                    <a:gd name="T76" fmla="*/ 22 w 906"/>
                    <a:gd name="T77" fmla="*/ 11 h 427"/>
                    <a:gd name="T78" fmla="*/ 16 w 906"/>
                    <a:gd name="T79" fmla="*/ 0 h 427"/>
                    <a:gd name="T80" fmla="*/ 24 w 906"/>
                    <a:gd name="T81" fmla="*/ 5 h 427"/>
                    <a:gd name="T82" fmla="*/ 34 w 906"/>
                    <a:gd name="T83" fmla="*/ 8 h 427"/>
                    <a:gd name="T84" fmla="*/ 38 w 906"/>
                    <a:gd name="T85" fmla="*/ 10 h 427"/>
                    <a:gd name="T86" fmla="*/ 47 w 906"/>
                    <a:gd name="T87" fmla="*/ 6 h 427"/>
                    <a:gd name="T88" fmla="*/ 67 w 906"/>
                    <a:gd name="T89" fmla="*/ 7 h 427"/>
                    <a:gd name="T90" fmla="*/ 88 w 906"/>
                    <a:gd name="T91" fmla="*/ 12 h 427"/>
                    <a:gd name="T92" fmla="*/ 102 w 906"/>
                    <a:gd name="T93" fmla="*/ 12 h 427"/>
                    <a:gd name="T94" fmla="*/ 114 w 906"/>
                    <a:gd name="T95" fmla="*/ 9 h 427"/>
                    <a:gd name="T96" fmla="*/ 126 w 906"/>
                    <a:gd name="T97" fmla="*/ 6 h 427"/>
                    <a:gd name="T98" fmla="*/ 137 w 906"/>
                    <a:gd name="T99" fmla="*/ 3 h 427"/>
                    <a:gd name="T100" fmla="*/ 151 w 906"/>
                    <a:gd name="T101" fmla="*/ 3 h 427"/>
                    <a:gd name="T102" fmla="*/ 170 w 906"/>
                    <a:gd name="T103" fmla="*/ 9 h 427"/>
                    <a:gd name="T104" fmla="*/ 181 w 906"/>
                    <a:gd name="T105" fmla="*/ 20 h 427"/>
                    <a:gd name="T106" fmla="*/ 187 w 906"/>
                    <a:gd name="T107" fmla="*/ 25 h 427"/>
                    <a:gd name="T108" fmla="*/ 196 w 906"/>
                    <a:gd name="T109" fmla="*/ 20 h 427"/>
                    <a:gd name="T110" fmla="*/ 205 w 906"/>
                    <a:gd name="T111" fmla="*/ 26 h 427"/>
                    <a:gd name="T112" fmla="*/ 199 w 906"/>
                    <a:gd name="T113" fmla="*/ 34 h 427"/>
                    <a:gd name="T114" fmla="*/ 199 w 906"/>
                    <a:gd name="T115" fmla="*/ 47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6"/>
                    <a:gd name="T175" fmla="*/ 0 h 427"/>
                    <a:gd name="T176" fmla="*/ 906 w 906"/>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6" h="427">
                      <a:moveTo>
                        <a:pt x="857" y="285"/>
                      </a:moveTo>
                      <a:lnTo>
                        <a:pt x="856" y="284"/>
                      </a:lnTo>
                      <a:lnTo>
                        <a:pt x="854" y="282"/>
                      </a:lnTo>
                      <a:lnTo>
                        <a:pt x="851" y="277"/>
                      </a:lnTo>
                      <a:lnTo>
                        <a:pt x="848" y="270"/>
                      </a:lnTo>
                      <a:lnTo>
                        <a:pt x="847" y="261"/>
                      </a:lnTo>
                      <a:lnTo>
                        <a:pt x="847" y="249"/>
                      </a:lnTo>
                      <a:lnTo>
                        <a:pt x="850" y="234"/>
                      </a:lnTo>
                      <a:lnTo>
                        <a:pt x="857" y="217"/>
                      </a:lnTo>
                      <a:lnTo>
                        <a:pt x="856" y="216"/>
                      </a:lnTo>
                      <a:lnTo>
                        <a:pt x="855" y="215"/>
                      </a:lnTo>
                      <a:lnTo>
                        <a:pt x="854" y="213"/>
                      </a:lnTo>
                      <a:lnTo>
                        <a:pt x="852" y="209"/>
                      </a:lnTo>
                      <a:lnTo>
                        <a:pt x="850" y="205"/>
                      </a:lnTo>
                      <a:lnTo>
                        <a:pt x="849" y="199"/>
                      </a:lnTo>
                      <a:lnTo>
                        <a:pt x="849" y="193"/>
                      </a:lnTo>
                      <a:lnTo>
                        <a:pt x="850" y="185"/>
                      </a:lnTo>
                      <a:lnTo>
                        <a:pt x="853" y="178"/>
                      </a:lnTo>
                      <a:lnTo>
                        <a:pt x="858" y="171"/>
                      </a:lnTo>
                      <a:lnTo>
                        <a:pt x="866" y="163"/>
                      </a:lnTo>
                      <a:lnTo>
                        <a:pt x="876" y="154"/>
                      </a:lnTo>
                      <a:lnTo>
                        <a:pt x="882" y="144"/>
                      </a:lnTo>
                      <a:lnTo>
                        <a:pt x="884" y="136"/>
                      </a:lnTo>
                      <a:lnTo>
                        <a:pt x="882" y="130"/>
                      </a:lnTo>
                      <a:lnTo>
                        <a:pt x="878" y="127"/>
                      </a:lnTo>
                      <a:lnTo>
                        <a:pt x="871" y="126"/>
                      </a:lnTo>
                      <a:lnTo>
                        <a:pt x="863" y="129"/>
                      </a:lnTo>
                      <a:lnTo>
                        <a:pt x="854" y="137"/>
                      </a:lnTo>
                      <a:lnTo>
                        <a:pt x="845" y="146"/>
                      </a:lnTo>
                      <a:lnTo>
                        <a:pt x="838" y="152"/>
                      </a:lnTo>
                      <a:lnTo>
                        <a:pt x="833" y="156"/>
                      </a:lnTo>
                      <a:lnTo>
                        <a:pt x="829" y="158"/>
                      </a:lnTo>
                      <a:lnTo>
                        <a:pt x="825" y="159"/>
                      </a:lnTo>
                      <a:lnTo>
                        <a:pt x="822" y="160"/>
                      </a:lnTo>
                      <a:lnTo>
                        <a:pt x="818" y="161"/>
                      </a:lnTo>
                      <a:lnTo>
                        <a:pt x="814" y="163"/>
                      </a:lnTo>
                      <a:lnTo>
                        <a:pt x="814" y="167"/>
                      </a:lnTo>
                      <a:lnTo>
                        <a:pt x="813" y="177"/>
                      </a:lnTo>
                      <a:lnTo>
                        <a:pt x="812" y="193"/>
                      </a:lnTo>
                      <a:lnTo>
                        <a:pt x="809" y="213"/>
                      </a:lnTo>
                      <a:lnTo>
                        <a:pt x="807" y="226"/>
                      </a:lnTo>
                      <a:lnTo>
                        <a:pt x="804" y="241"/>
                      </a:lnTo>
                      <a:lnTo>
                        <a:pt x="799" y="256"/>
                      </a:lnTo>
                      <a:lnTo>
                        <a:pt x="794" y="271"/>
                      </a:lnTo>
                      <a:lnTo>
                        <a:pt x="787" y="286"/>
                      </a:lnTo>
                      <a:lnTo>
                        <a:pt x="779" y="300"/>
                      </a:lnTo>
                      <a:lnTo>
                        <a:pt x="770" y="314"/>
                      </a:lnTo>
                      <a:lnTo>
                        <a:pt x="758" y="328"/>
                      </a:lnTo>
                      <a:lnTo>
                        <a:pt x="758" y="329"/>
                      </a:lnTo>
                      <a:lnTo>
                        <a:pt x="759" y="330"/>
                      </a:lnTo>
                      <a:lnTo>
                        <a:pt x="760" y="334"/>
                      </a:lnTo>
                      <a:lnTo>
                        <a:pt x="763" y="337"/>
                      </a:lnTo>
                      <a:lnTo>
                        <a:pt x="768" y="340"/>
                      </a:lnTo>
                      <a:lnTo>
                        <a:pt x="775" y="344"/>
                      </a:lnTo>
                      <a:lnTo>
                        <a:pt x="784" y="346"/>
                      </a:lnTo>
                      <a:lnTo>
                        <a:pt x="797" y="348"/>
                      </a:lnTo>
                      <a:lnTo>
                        <a:pt x="796" y="350"/>
                      </a:lnTo>
                      <a:lnTo>
                        <a:pt x="793" y="355"/>
                      </a:lnTo>
                      <a:lnTo>
                        <a:pt x="789" y="362"/>
                      </a:lnTo>
                      <a:lnTo>
                        <a:pt x="783" y="372"/>
                      </a:lnTo>
                      <a:lnTo>
                        <a:pt x="775" y="384"/>
                      </a:lnTo>
                      <a:lnTo>
                        <a:pt x="767" y="396"/>
                      </a:lnTo>
                      <a:lnTo>
                        <a:pt x="756" y="408"/>
                      </a:lnTo>
                      <a:lnTo>
                        <a:pt x="744" y="420"/>
                      </a:lnTo>
                      <a:lnTo>
                        <a:pt x="697" y="420"/>
                      </a:lnTo>
                      <a:lnTo>
                        <a:pt x="698" y="415"/>
                      </a:lnTo>
                      <a:lnTo>
                        <a:pt x="699" y="410"/>
                      </a:lnTo>
                      <a:lnTo>
                        <a:pt x="701" y="406"/>
                      </a:lnTo>
                      <a:lnTo>
                        <a:pt x="704" y="401"/>
                      </a:lnTo>
                      <a:lnTo>
                        <a:pt x="707" y="397"/>
                      </a:lnTo>
                      <a:lnTo>
                        <a:pt x="711" y="393"/>
                      </a:lnTo>
                      <a:lnTo>
                        <a:pt x="715" y="390"/>
                      </a:lnTo>
                      <a:lnTo>
                        <a:pt x="720" y="387"/>
                      </a:lnTo>
                      <a:lnTo>
                        <a:pt x="719" y="386"/>
                      </a:lnTo>
                      <a:lnTo>
                        <a:pt x="714" y="384"/>
                      </a:lnTo>
                      <a:lnTo>
                        <a:pt x="708" y="381"/>
                      </a:lnTo>
                      <a:lnTo>
                        <a:pt x="699" y="376"/>
                      </a:lnTo>
                      <a:lnTo>
                        <a:pt x="689" y="370"/>
                      </a:lnTo>
                      <a:lnTo>
                        <a:pt x="677" y="363"/>
                      </a:lnTo>
                      <a:lnTo>
                        <a:pt x="665" y="355"/>
                      </a:lnTo>
                      <a:lnTo>
                        <a:pt x="652" y="345"/>
                      </a:lnTo>
                      <a:lnTo>
                        <a:pt x="638" y="333"/>
                      </a:lnTo>
                      <a:lnTo>
                        <a:pt x="626" y="320"/>
                      </a:lnTo>
                      <a:lnTo>
                        <a:pt x="613" y="306"/>
                      </a:lnTo>
                      <a:lnTo>
                        <a:pt x="602" y="290"/>
                      </a:lnTo>
                      <a:lnTo>
                        <a:pt x="592" y="273"/>
                      </a:lnTo>
                      <a:lnTo>
                        <a:pt x="583" y="255"/>
                      </a:lnTo>
                      <a:lnTo>
                        <a:pt x="577" y="234"/>
                      </a:lnTo>
                      <a:lnTo>
                        <a:pt x="572" y="213"/>
                      </a:lnTo>
                      <a:lnTo>
                        <a:pt x="573" y="213"/>
                      </a:lnTo>
                      <a:lnTo>
                        <a:pt x="572" y="197"/>
                      </a:lnTo>
                      <a:lnTo>
                        <a:pt x="572" y="181"/>
                      </a:lnTo>
                      <a:lnTo>
                        <a:pt x="574" y="164"/>
                      </a:lnTo>
                      <a:lnTo>
                        <a:pt x="577" y="146"/>
                      </a:lnTo>
                      <a:lnTo>
                        <a:pt x="577" y="148"/>
                      </a:lnTo>
                      <a:lnTo>
                        <a:pt x="575" y="151"/>
                      </a:lnTo>
                      <a:lnTo>
                        <a:pt x="572" y="157"/>
                      </a:lnTo>
                      <a:lnTo>
                        <a:pt x="570" y="165"/>
                      </a:lnTo>
                      <a:lnTo>
                        <a:pt x="567" y="175"/>
                      </a:lnTo>
                      <a:lnTo>
                        <a:pt x="565" y="186"/>
                      </a:lnTo>
                      <a:lnTo>
                        <a:pt x="563" y="199"/>
                      </a:lnTo>
                      <a:lnTo>
                        <a:pt x="563" y="213"/>
                      </a:lnTo>
                      <a:lnTo>
                        <a:pt x="563" y="224"/>
                      </a:lnTo>
                      <a:lnTo>
                        <a:pt x="565" y="236"/>
                      </a:lnTo>
                      <a:lnTo>
                        <a:pt x="568" y="248"/>
                      </a:lnTo>
                      <a:lnTo>
                        <a:pt x="571" y="262"/>
                      </a:lnTo>
                      <a:lnTo>
                        <a:pt x="577" y="275"/>
                      </a:lnTo>
                      <a:lnTo>
                        <a:pt x="584" y="288"/>
                      </a:lnTo>
                      <a:lnTo>
                        <a:pt x="592" y="302"/>
                      </a:lnTo>
                      <a:lnTo>
                        <a:pt x="603" y="316"/>
                      </a:lnTo>
                      <a:lnTo>
                        <a:pt x="602" y="316"/>
                      </a:lnTo>
                      <a:lnTo>
                        <a:pt x="602" y="317"/>
                      </a:lnTo>
                      <a:lnTo>
                        <a:pt x="599" y="317"/>
                      </a:lnTo>
                      <a:lnTo>
                        <a:pt x="597" y="318"/>
                      </a:lnTo>
                      <a:lnTo>
                        <a:pt x="593" y="319"/>
                      </a:lnTo>
                      <a:lnTo>
                        <a:pt x="589" y="320"/>
                      </a:lnTo>
                      <a:lnTo>
                        <a:pt x="584" y="321"/>
                      </a:lnTo>
                      <a:lnTo>
                        <a:pt x="579" y="322"/>
                      </a:lnTo>
                      <a:lnTo>
                        <a:pt x="573" y="324"/>
                      </a:lnTo>
                      <a:lnTo>
                        <a:pt x="566" y="325"/>
                      </a:lnTo>
                      <a:lnTo>
                        <a:pt x="559" y="326"/>
                      </a:lnTo>
                      <a:lnTo>
                        <a:pt x="551" y="328"/>
                      </a:lnTo>
                      <a:lnTo>
                        <a:pt x="542" y="329"/>
                      </a:lnTo>
                      <a:lnTo>
                        <a:pt x="533" y="331"/>
                      </a:lnTo>
                      <a:lnTo>
                        <a:pt x="524" y="332"/>
                      </a:lnTo>
                      <a:lnTo>
                        <a:pt x="514" y="333"/>
                      </a:lnTo>
                      <a:lnTo>
                        <a:pt x="503" y="334"/>
                      </a:lnTo>
                      <a:lnTo>
                        <a:pt x="492" y="336"/>
                      </a:lnTo>
                      <a:lnTo>
                        <a:pt x="480" y="337"/>
                      </a:lnTo>
                      <a:lnTo>
                        <a:pt x="468" y="338"/>
                      </a:lnTo>
                      <a:lnTo>
                        <a:pt x="457" y="339"/>
                      </a:lnTo>
                      <a:lnTo>
                        <a:pt x="444" y="339"/>
                      </a:lnTo>
                      <a:lnTo>
                        <a:pt x="431" y="340"/>
                      </a:lnTo>
                      <a:lnTo>
                        <a:pt x="417" y="340"/>
                      </a:lnTo>
                      <a:lnTo>
                        <a:pt x="404" y="340"/>
                      </a:lnTo>
                      <a:lnTo>
                        <a:pt x="390" y="340"/>
                      </a:lnTo>
                      <a:lnTo>
                        <a:pt x="376" y="339"/>
                      </a:lnTo>
                      <a:lnTo>
                        <a:pt x="361" y="338"/>
                      </a:lnTo>
                      <a:lnTo>
                        <a:pt x="347" y="337"/>
                      </a:lnTo>
                      <a:lnTo>
                        <a:pt x="332" y="335"/>
                      </a:lnTo>
                      <a:lnTo>
                        <a:pt x="317" y="334"/>
                      </a:lnTo>
                      <a:lnTo>
                        <a:pt x="302" y="331"/>
                      </a:lnTo>
                      <a:lnTo>
                        <a:pt x="302" y="333"/>
                      </a:lnTo>
                      <a:lnTo>
                        <a:pt x="303" y="339"/>
                      </a:lnTo>
                      <a:lnTo>
                        <a:pt x="304" y="347"/>
                      </a:lnTo>
                      <a:lnTo>
                        <a:pt x="303" y="357"/>
                      </a:lnTo>
                      <a:lnTo>
                        <a:pt x="301" y="369"/>
                      </a:lnTo>
                      <a:lnTo>
                        <a:pt x="296" y="381"/>
                      </a:lnTo>
                      <a:lnTo>
                        <a:pt x="287" y="394"/>
                      </a:lnTo>
                      <a:lnTo>
                        <a:pt x="272" y="407"/>
                      </a:lnTo>
                      <a:lnTo>
                        <a:pt x="272" y="408"/>
                      </a:lnTo>
                      <a:lnTo>
                        <a:pt x="271" y="413"/>
                      </a:lnTo>
                      <a:lnTo>
                        <a:pt x="268" y="419"/>
                      </a:lnTo>
                      <a:lnTo>
                        <a:pt x="264" y="427"/>
                      </a:lnTo>
                      <a:lnTo>
                        <a:pt x="220" y="427"/>
                      </a:lnTo>
                      <a:lnTo>
                        <a:pt x="220" y="426"/>
                      </a:lnTo>
                      <a:lnTo>
                        <a:pt x="220" y="423"/>
                      </a:lnTo>
                      <a:lnTo>
                        <a:pt x="220" y="418"/>
                      </a:lnTo>
                      <a:lnTo>
                        <a:pt x="222" y="412"/>
                      </a:lnTo>
                      <a:lnTo>
                        <a:pt x="225" y="405"/>
                      </a:lnTo>
                      <a:lnTo>
                        <a:pt x="229" y="397"/>
                      </a:lnTo>
                      <a:lnTo>
                        <a:pt x="236" y="389"/>
                      </a:lnTo>
                      <a:lnTo>
                        <a:pt x="246" y="380"/>
                      </a:lnTo>
                      <a:lnTo>
                        <a:pt x="245" y="378"/>
                      </a:lnTo>
                      <a:lnTo>
                        <a:pt x="243" y="370"/>
                      </a:lnTo>
                      <a:lnTo>
                        <a:pt x="241" y="354"/>
                      </a:lnTo>
                      <a:lnTo>
                        <a:pt x="240" y="325"/>
                      </a:lnTo>
                      <a:lnTo>
                        <a:pt x="239" y="324"/>
                      </a:lnTo>
                      <a:lnTo>
                        <a:pt x="237" y="322"/>
                      </a:lnTo>
                      <a:lnTo>
                        <a:pt x="234" y="320"/>
                      </a:lnTo>
                      <a:lnTo>
                        <a:pt x="230" y="317"/>
                      </a:lnTo>
                      <a:lnTo>
                        <a:pt x="225" y="314"/>
                      </a:lnTo>
                      <a:lnTo>
                        <a:pt x="219" y="309"/>
                      </a:lnTo>
                      <a:lnTo>
                        <a:pt x="213" y="305"/>
                      </a:lnTo>
                      <a:lnTo>
                        <a:pt x="206" y="299"/>
                      </a:lnTo>
                      <a:lnTo>
                        <a:pt x="200" y="294"/>
                      </a:lnTo>
                      <a:lnTo>
                        <a:pt x="193" y="288"/>
                      </a:lnTo>
                      <a:lnTo>
                        <a:pt x="186" y="281"/>
                      </a:lnTo>
                      <a:lnTo>
                        <a:pt x="180" y="274"/>
                      </a:lnTo>
                      <a:lnTo>
                        <a:pt x="174" y="267"/>
                      </a:lnTo>
                      <a:lnTo>
                        <a:pt x="169" y="259"/>
                      </a:lnTo>
                      <a:lnTo>
                        <a:pt x="165" y="251"/>
                      </a:lnTo>
                      <a:lnTo>
                        <a:pt x="162" y="242"/>
                      </a:lnTo>
                      <a:lnTo>
                        <a:pt x="161" y="242"/>
                      </a:lnTo>
                      <a:lnTo>
                        <a:pt x="159" y="242"/>
                      </a:lnTo>
                      <a:lnTo>
                        <a:pt x="155" y="241"/>
                      </a:lnTo>
                      <a:lnTo>
                        <a:pt x="150" y="239"/>
                      </a:lnTo>
                      <a:lnTo>
                        <a:pt x="145" y="236"/>
                      </a:lnTo>
                      <a:lnTo>
                        <a:pt x="138" y="232"/>
                      </a:lnTo>
                      <a:lnTo>
                        <a:pt x="132" y="225"/>
                      </a:lnTo>
                      <a:lnTo>
                        <a:pt x="126" y="217"/>
                      </a:lnTo>
                      <a:lnTo>
                        <a:pt x="124" y="217"/>
                      </a:lnTo>
                      <a:lnTo>
                        <a:pt x="121" y="217"/>
                      </a:lnTo>
                      <a:lnTo>
                        <a:pt x="116" y="217"/>
                      </a:lnTo>
                      <a:lnTo>
                        <a:pt x="109" y="217"/>
                      </a:lnTo>
                      <a:lnTo>
                        <a:pt x="101" y="217"/>
                      </a:lnTo>
                      <a:lnTo>
                        <a:pt x="92" y="216"/>
                      </a:lnTo>
                      <a:lnTo>
                        <a:pt x="83" y="215"/>
                      </a:lnTo>
                      <a:lnTo>
                        <a:pt x="73" y="213"/>
                      </a:lnTo>
                      <a:lnTo>
                        <a:pt x="66" y="211"/>
                      </a:lnTo>
                      <a:lnTo>
                        <a:pt x="59" y="208"/>
                      </a:lnTo>
                      <a:lnTo>
                        <a:pt x="52" y="204"/>
                      </a:lnTo>
                      <a:lnTo>
                        <a:pt x="45" y="200"/>
                      </a:lnTo>
                      <a:lnTo>
                        <a:pt x="40" y="195"/>
                      </a:lnTo>
                      <a:lnTo>
                        <a:pt x="35" y="188"/>
                      </a:lnTo>
                      <a:lnTo>
                        <a:pt x="31" y="181"/>
                      </a:lnTo>
                      <a:lnTo>
                        <a:pt x="28" y="172"/>
                      </a:lnTo>
                      <a:lnTo>
                        <a:pt x="27" y="173"/>
                      </a:lnTo>
                      <a:lnTo>
                        <a:pt x="23" y="175"/>
                      </a:lnTo>
                      <a:lnTo>
                        <a:pt x="18" y="175"/>
                      </a:lnTo>
                      <a:lnTo>
                        <a:pt x="12" y="172"/>
                      </a:lnTo>
                      <a:lnTo>
                        <a:pt x="6" y="165"/>
                      </a:lnTo>
                      <a:lnTo>
                        <a:pt x="2" y="152"/>
                      </a:lnTo>
                      <a:lnTo>
                        <a:pt x="0" y="131"/>
                      </a:lnTo>
                      <a:lnTo>
                        <a:pt x="1" y="101"/>
                      </a:lnTo>
                      <a:lnTo>
                        <a:pt x="3" y="103"/>
                      </a:lnTo>
                      <a:lnTo>
                        <a:pt x="5" y="105"/>
                      </a:lnTo>
                      <a:lnTo>
                        <a:pt x="9" y="108"/>
                      </a:lnTo>
                      <a:lnTo>
                        <a:pt x="13" y="110"/>
                      </a:lnTo>
                      <a:lnTo>
                        <a:pt x="19" y="112"/>
                      </a:lnTo>
                      <a:lnTo>
                        <a:pt x="24" y="113"/>
                      </a:lnTo>
                      <a:lnTo>
                        <a:pt x="32" y="112"/>
                      </a:lnTo>
                      <a:lnTo>
                        <a:pt x="39" y="110"/>
                      </a:lnTo>
                      <a:lnTo>
                        <a:pt x="49" y="107"/>
                      </a:lnTo>
                      <a:lnTo>
                        <a:pt x="58" y="103"/>
                      </a:lnTo>
                      <a:lnTo>
                        <a:pt x="67" y="98"/>
                      </a:lnTo>
                      <a:lnTo>
                        <a:pt x="76" y="91"/>
                      </a:lnTo>
                      <a:lnTo>
                        <a:pt x="86" y="83"/>
                      </a:lnTo>
                      <a:lnTo>
                        <a:pt x="95" y="74"/>
                      </a:lnTo>
                      <a:lnTo>
                        <a:pt x="102" y="63"/>
                      </a:lnTo>
                      <a:lnTo>
                        <a:pt x="101" y="62"/>
                      </a:lnTo>
                      <a:lnTo>
                        <a:pt x="97" y="59"/>
                      </a:lnTo>
                      <a:lnTo>
                        <a:pt x="91" y="54"/>
                      </a:lnTo>
                      <a:lnTo>
                        <a:pt x="85" y="46"/>
                      </a:lnTo>
                      <a:lnTo>
                        <a:pt x="79" y="37"/>
                      </a:lnTo>
                      <a:lnTo>
                        <a:pt x="74" y="26"/>
                      </a:lnTo>
                      <a:lnTo>
                        <a:pt x="71" y="14"/>
                      </a:lnTo>
                      <a:lnTo>
                        <a:pt x="72" y="0"/>
                      </a:lnTo>
                      <a:lnTo>
                        <a:pt x="73" y="1"/>
                      </a:lnTo>
                      <a:lnTo>
                        <a:pt x="77" y="5"/>
                      </a:lnTo>
                      <a:lnTo>
                        <a:pt x="83" y="10"/>
                      </a:lnTo>
                      <a:lnTo>
                        <a:pt x="90" y="16"/>
                      </a:lnTo>
                      <a:lnTo>
                        <a:pt x="98" y="22"/>
                      </a:lnTo>
                      <a:lnTo>
                        <a:pt x="107" y="27"/>
                      </a:lnTo>
                      <a:lnTo>
                        <a:pt x="116" y="30"/>
                      </a:lnTo>
                      <a:lnTo>
                        <a:pt x="124" y="31"/>
                      </a:lnTo>
                      <a:lnTo>
                        <a:pt x="132" y="31"/>
                      </a:lnTo>
                      <a:lnTo>
                        <a:pt x="138" y="32"/>
                      </a:lnTo>
                      <a:lnTo>
                        <a:pt x="144" y="36"/>
                      </a:lnTo>
                      <a:lnTo>
                        <a:pt x="149" y="41"/>
                      </a:lnTo>
                      <a:lnTo>
                        <a:pt x="153" y="46"/>
                      </a:lnTo>
                      <a:lnTo>
                        <a:pt x="156" y="50"/>
                      </a:lnTo>
                      <a:lnTo>
                        <a:pt x="158" y="53"/>
                      </a:lnTo>
                      <a:lnTo>
                        <a:pt x="158" y="54"/>
                      </a:lnTo>
                      <a:lnTo>
                        <a:pt x="162" y="52"/>
                      </a:lnTo>
                      <a:lnTo>
                        <a:pt x="167" y="50"/>
                      </a:lnTo>
                      <a:lnTo>
                        <a:pt x="171" y="47"/>
                      </a:lnTo>
                      <a:lnTo>
                        <a:pt x="177" y="44"/>
                      </a:lnTo>
                      <a:lnTo>
                        <a:pt x="183" y="41"/>
                      </a:lnTo>
                      <a:lnTo>
                        <a:pt x="190" y="38"/>
                      </a:lnTo>
                      <a:lnTo>
                        <a:pt x="198" y="35"/>
                      </a:lnTo>
                      <a:lnTo>
                        <a:pt x="207" y="33"/>
                      </a:lnTo>
                      <a:lnTo>
                        <a:pt x="217" y="32"/>
                      </a:lnTo>
                      <a:lnTo>
                        <a:pt x="229" y="31"/>
                      </a:lnTo>
                      <a:lnTo>
                        <a:pt x="243" y="31"/>
                      </a:lnTo>
                      <a:lnTo>
                        <a:pt x="258" y="33"/>
                      </a:lnTo>
                      <a:lnTo>
                        <a:pt x="275" y="36"/>
                      </a:lnTo>
                      <a:lnTo>
                        <a:pt x="294" y="39"/>
                      </a:lnTo>
                      <a:lnTo>
                        <a:pt x="316" y="45"/>
                      </a:lnTo>
                      <a:lnTo>
                        <a:pt x="340" y="52"/>
                      </a:lnTo>
                      <a:lnTo>
                        <a:pt x="352" y="56"/>
                      </a:lnTo>
                      <a:lnTo>
                        <a:pt x="364" y="59"/>
                      </a:lnTo>
                      <a:lnTo>
                        <a:pt x="376" y="62"/>
                      </a:lnTo>
                      <a:lnTo>
                        <a:pt x="387" y="63"/>
                      </a:lnTo>
                      <a:lnTo>
                        <a:pt x="398" y="64"/>
                      </a:lnTo>
                      <a:lnTo>
                        <a:pt x="409" y="64"/>
                      </a:lnTo>
                      <a:lnTo>
                        <a:pt x="420" y="64"/>
                      </a:lnTo>
                      <a:lnTo>
                        <a:pt x="430" y="64"/>
                      </a:lnTo>
                      <a:lnTo>
                        <a:pt x="440" y="63"/>
                      </a:lnTo>
                      <a:lnTo>
                        <a:pt x="450" y="62"/>
                      </a:lnTo>
                      <a:lnTo>
                        <a:pt x="459" y="60"/>
                      </a:lnTo>
                      <a:lnTo>
                        <a:pt x="469" y="58"/>
                      </a:lnTo>
                      <a:lnTo>
                        <a:pt x="478" y="56"/>
                      </a:lnTo>
                      <a:lnTo>
                        <a:pt x="487" y="53"/>
                      </a:lnTo>
                      <a:lnTo>
                        <a:pt x="496" y="50"/>
                      </a:lnTo>
                      <a:lnTo>
                        <a:pt x="504" y="47"/>
                      </a:lnTo>
                      <a:lnTo>
                        <a:pt x="513" y="44"/>
                      </a:lnTo>
                      <a:lnTo>
                        <a:pt x="522" y="41"/>
                      </a:lnTo>
                      <a:lnTo>
                        <a:pt x="530" y="38"/>
                      </a:lnTo>
                      <a:lnTo>
                        <a:pt x="539" y="35"/>
                      </a:lnTo>
                      <a:lnTo>
                        <a:pt x="547" y="32"/>
                      </a:lnTo>
                      <a:lnTo>
                        <a:pt x="555" y="29"/>
                      </a:lnTo>
                      <a:lnTo>
                        <a:pt x="563" y="26"/>
                      </a:lnTo>
                      <a:lnTo>
                        <a:pt x="571" y="24"/>
                      </a:lnTo>
                      <a:lnTo>
                        <a:pt x="579" y="21"/>
                      </a:lnTo>
                      <a:lnTo>
                        <a:pt x="587" y="19"/>
                      </a:lnTo>
                      <a:lnTo>
                        <a:pt x="596" y="17"/>
                      </a:lnTo>
                      <a:lnTo>
                        <a:pt x="604" y="16"/>
                      </a:lnTo>
                      <a:lnTo>
                        <a:pt x="612" y="15"/>
                      </a:lnTo>
                      <a:lnTo>
                        <a:pt x="620" y="14"/>
                      </a:lnTo>
                      <a:lnTo>
                        <a:pt x="628" y="14"/>
                      </a:lnTo>
                      <a:lnTo>
                        <a:pt x="637" y="14"/>
                      </a:lnTo>
                      <a:lnTo>
                        <a:pt x="654" y="15"/>
                      </a:lnTo>
                      <a:lnTo>
                        <a:pt x="669" y="17"/>
                      </a:lnTo>
                      <a:lnTo>
                        <a:pt x="685" y="20"/>
                      </a:lnTo>
                      <a:lnTo>
                        <a:pt x="699" y="24"/>
                      </a:lnTo>
                      <a:lnTo>
                        <a:pt x="713" y="28"/>
                      </a:lnTo>
                      <a:lnTo>
                        <a:pt x="726" y="33"/>
                      </a:lnTo>
                      <a:lnTo>
                        <a:pt x="738" y="39"/>
                      </a:lnTo>
                      <a:lnTo>
                        <a:pt x="750" y="46"/>
                      </a:lnTo>
                      <a:lnTo>
                        <a:pt x="760" y="53"/>
                      </a:lnTo>
                      <a:lnTo>
                        <a:pt x="770" y="62"/>
                      </a:lnTo>
                      <a:lnTo>
                        <a:pt x="779" y="72"/>
                      </a:lnTo>
                      <a:lnTo>
                        <a:pt x="787" y="83"/>
                      </a:lnTo>
                      <a:lnTo>
                        <a:pt x="794" y="95"/>
                      </a:lnTo>
                      <a:lnTo>
                        <a:pt x="801" y="108"/>
                      </a:lnTo>
                      <a:lnTo>
                        <a:pt x="806" y="122"/>
                      </a:lnTo>
                      <a:lnTo>
                        <a:pt x="811" y="137"/>
                      </a:lnTo>
                      <a:lnTo>
                        <a:pt x="813" y="137"/>
                      </a:lnTo>
                      <a:lnTo>
                        <a:pt x="815" y="136"/>
                      </a:lnTo>
                      <a:lnTo>
                        <a:pt x="820" y="134"/>
                      </a:lnTo>
                      <a:lnTo>
                        <a:pt x="826" y="132"/>
                      </a:lnTo>
                      <a:lnTo>
                        <a:pt x="833" y="129"/>
                      </a:lnTo>
                      <a:lnTo>
                        <a:pt x="840" y="124"/>
                      </a:lnTo>
                      <a:lnTo>
                        <a:pt x="847" y="119"/>
                      </a:lnTo>
                      <a:lnTo>
                        <a:pt x="854" y="114"/>
                      </a:lnTo>
                      <a:lnTo>
                        <a:pt x="861" y="109"/>
                      </a:lnTo>
                      <a:lnTo>
                        <a:pt x="869" y="107"/>
                      </a:lnTo>
                      <a:lnTo>
                        <a:pt x="877" y="107"/>
                      </a:lnTo>
                      <a:lnTo>
                        <a:pt x="886" y="108"/>
                      </a:lnTo>
                      <a:lnTo>
                        <a:pt x="894" y="113"/>
                      </a:lnTo>
                      <a:lnTo>
                        <a:pt x="900" y="119"/>
                      </a:lnTo>
                      <a:lnTo>
                        <a:pt x="905" y="127"/>
                      </a:lnTo>
                      <a:lnTo>
                        <a:pt x="906" y="136"/>
                      </a:lnTo>
                      <a:lnTo>
                        <a:pt x="904" y="147"/>
                      </a:lnTo>
                      <a:lnTo>
                        <a:pt x="900" y="155"/>
                      </a:lnTo>
                      <a:lnTo>
                        <a:pt x="895" y="160"/>
                      </a:lnTo>
                      <a:lnTo>
                        <a:pt x="889" y="166"/>
                      </a:lnTo>
                      <a:lnTo>
                        <a:pt x="883" y="172"/>
                      </a:lnTo>
                      <a:lnTo>
                        <a:pt x="878" y="180"/>
                      </a:lnTo>
                      <a:lnTo>
                        <a:pt x="875" y="190"/>
                      </a:lnTo>
                      <a:lnTo>
                        <a:pt x="874" y="206"/>
                      </a:lnTo>
                      <a:lnTo>
                        <a:pt x="881" y="211"/>
                      </a:lnTo>
                      <a:lnTo>
                        <a:pt x="883" y="221"/>
                      </a:lnTo>
                      <a:lnTo>
                        <a:pt x="882" y="232"/>
                      </a:lnTo>
                      <a:lnTo>
                        <a:pt x="878" y="246"/>
                      </a:lnTo>
                      <a:lnTo>
                        <a:pt x="872" y="259"/>
                      </a:lnTo>
                      <a:lnTo>
                        <a:pt x="866" y="271"/>
                      </a:lnTo>
                      <a:lnTo>
                        <a:pt x="861" y="280"/>
                      </a:lnTo>
                      <a:lnTo>
                        <a:pt x="857" y="285"/>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1003" name="Freeform 96"/>
                <p:cNvSpPr>
                  <a:spLocks/>
                </p:cNvSpPr>
                <p:nvPr/>
              </p:nvSpPr>
              <p:spPr bwMode="auto">
                <a:xfrm rot="21393792" flipH="1">
                  <a:off x="3262" y="2397"/>
                  <a:ext cx="30" cy="32"/>
                </a:xfrm>
                <a:custGeom>
                  <a:avLst/>
                  <a:gdLst>
                    <a:gd name="T0" fmla="*/ 1 w 63"/>
                    <a:gd name="T1" fmla="*/ 0 h 74"/>
                    <a:gd name="T2" fmla="*/ 3 w 63"/>
                    <a:gd name="T3" fmla="*/ 0 h 74"/>
                    <a:gd name="T4" fmla="*/ 5 w 63"/>
                    <a:gd name="T5" fmla="*/ 0 h 74"/>
                    <a:gd name="T6" fmla="*/ 6 w 63"/>
                    <a:gd name="T7" fmla="*/ 0 h 74"/>
                    <a:gd name="T8" fmla="*/ 7 w 63"/>
                    <a:gd name="T9" fmla="*/ 0 h 74"/>
                    <a:gd name="T10" fmla="*/ 9 w 63"/>
                    <a:gd name="T11" fmla="*/ 0 h 74"/>
                    <a:gd name="T12" fmla="*/ 10 w 63"/>
                    <a:gd name="T13" fmla="*/ 0 h 74"/>
                    <a:gd name="T14" fmla="*/ 11 w 63"/>
                    <a:gd name="T15" fmla="*/ 0 h 74"/>
                    <a:gd name="T16" fmla="*/ 13 w 63"/>
                    <a:gd name="T17" fmla="*/ 0 h 74"/>
                    <a:gd name="T18" fmla="*/ 13 w 63"/>
                    <a:gd name="T19" fmla="*/ 0 h 74"/>
                    <a:gd name="T20" fmla="*/ 14 w 63"/>
                    <a:gd name="T21" fmla="*/ 1 h 74"/>
                    <a:gd name="T22" fmla="*/ 14 w 63"/>
                    <a:gd name="T23" fmla="*/ 2 h 74"/>
                    <a:gd name="T24" fmla="*/ 14 w 63"/>
                    <a:gd name="T25" fmla="*/ 3 h 74"/>
                    <a:gd name="T26" fmla="*/ 14 w 63"/>
                    <a:gd name="T27" fmla="*/ 5 h 74"/>
                    <a:gd name="T28" fmla="*/ 14 w 63"/>
                    <a:gd name="T29" fmla="*/ 6 h 74"/>
                    <a:gd name="T30" fmla="*/ 13 w 63"/>
                    <a:gd name="T31" fmla="*/ 8 h 74"/>
                    <a:gd name="T32" fmla="*/ 11 w 63"/>
                    <a:gd name="T33" fmla="*/ 10 h 74"/>
                    <a:gd name="T34" fmla="*/ 11 w 63"/>
                    <a:gd name="T35" fmla="*/ 10 h 74"/>
                    <a:gd name="T36" fmla="*/ 11 w 63"/>
                    <a:gd name="T37" fmla="*/ 11 h 74"/>
                    <a:gd name="T38" fmla="*/ 10 w 63"/>
                    <a:gd name="T39" fmla="*/ 12 h 74"/>
                    <a:gd name="T40" fmla="*/ 9 w 63"/>
                    <a:gd name="T41" fmla="*/ 14 h 74"/>
                    <a:gd name="T42" fmla="*/ 0 w 63"/>
                    <a:gd name="T43" fmla="*/ 14 h 74"/>
                    <a:gd name="T44" fmla="*/ 0 w 63"/>
                    <a:gd name="T45" fmla="*/ 13 h 74"/>
                    <a:gd name="T46" fmla="*/ 0 w 63"/>
                    <a:gd name="T47" fmla="*/ 13 h 74"/>
                    <a:gd name="T48" fmla="*/ 0 w 63"/>
                    <a:gd name="T49" fmla="*/ 12 h 74"/>
                    <a:gd name="T50" fmla="*/ 0 w 63"/>
                    <a:gd name="T51" fmla="*/ 11 h 74"/>
                    <a:gd name="T52" fmla="*/ 1 w 63"/>
                    <a:gd name="T53" fmla="*/ 10 h 74"/>
                    <a:gd name="T54" fmla="*/ 1 w 63"/>
                    <a:gd name="T55" fmla="*/ 8 h 74"/>
                    <a:gd name="T56" fmla="*/ 3 w 63"/>
                    <a:gd name="T57" fmla="*/ 7 h 74"/>
                    <a:gd name="T58" fmla="*/ 4 w 63"/>
                    <a:gd name="T59" fmla="*/ 6 h 74"/>
                    <a:gd name="T60" fmla="*/ 1 w 63"/>
                    <a:gd name="T61" fmla="*/ 0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4"/>
                    <a:gd name="T95" fmla="*/ 63 w 63"/>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4">
                      <a:moveTo>
                        <a:pt x="7" y="0"/>
                      </a:moveTo>
                      <a:lnTo>
                        <a:pt x="13" y="1"/>
                      </a:lnTo>
                      <a:lnTo>
                        <a:pt x="20" y="2"/>
                      </a:lnTo>
                      <a:lnTo>
                        <a:pt x="26" y="2"/>
                      </a:lnTo>
                      <a:lnTo>
                        <a:pt x="32" y="2"/>
                      </a:lnTo>
                      <a:lnTo>
                        <a:pt x="39" y="3"/>
                      </a:lnTo>
                      <a:lnTo>
                        <a:pt x="45" y="3"/>
                      </a:lnTo>
                      <a:lnTo>
                        <a:pt x="51" y="2"/>
                      </a:lnTo>
                      <a:lnTo>
                        <a:pt x="58" y="2"/>
                      </a:lnTo>
                      <a:lnTo>
                        <a:pt x="58" y="3"/>
                      </a:lnTo>
                      <a:lnTo>
                        <a:pt x="60" y="6"/>
                      </a:lnTo>
                      <a:lnTo>
                        <a:pt x="62" y="11"/>
                      </a:lnTo>
                      <a:lnTo>
                        <a:pt x="63" y="17"/>
                      </a:lnTo>
                      <a:lnTo>
                        <a:pt x="63" y="25"/>
                      </a:lnTo>
                      <a:lnTo>
                        <a:pt x="62" y="33"/>
                      </a:lnTo>
                      <a:lnTo>
                        <a:pt x="58" y="42"/>
                      </a:lnTo>
                      <a:lnTo>
                        <a:pt x="51" y="50"/>
                      </a:lnTo>
                      <a:lnTo>
                        <a:pt x="50" y="52"/>
                      </a:lnTo>
                      <a:lnTo>
                        <a:pt x="48" y="58"/>
                      </a:lnTo>
                      <a:lnTo>
                        <a:pt x="45" y="65"/>
                      </a:lnTo>
                      <a:lnTo>
                        <a:pt x="40" y="74"/>
                      </a:lnTo>
                      <a:lnTo>
                        <a:pt x="0" y="74"/>
                      </a:lnTo>
                      <a:lnTo>
                        <a:pt x="0" y="72"/>
                      </a:lnTo>
                      <a:lnTo>
                        <a:pt x="0" y="69"/>
                      </a:lnTo>
                      <a:lnTo>
                        <a:pt x="1" y="64"/>
                      </a:lnTo>
                      <a:lnTo>
                        <a:pt x="2" y="58"/>
                      </a:lnTo>
                      <a:lnTo>
                        <a:pt x="4" y="51"/>
                      </a:lnTo>
                      <a:lnTo>
                        <a:pt x="7" y="43"/>
                      </a:lnTo>
                      <a:lnTo>
                        <a:pt x="12" y="36"/>
                      </a:lnTo>
                      <a:lnTo>
                        <a:pt x="18" y="30"/>
                      </a:lnTo>
                      <a:lnTo>
                        <a:pt x="7" y="0"/>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sp>
              <p:nvSpPr>
                <p:cNvPr id="1004" name="Freeform 97"/>
                <p:cNvSpPr>
                  <a:spLocks/>
                </p:cNvSpPr>
                <p:nvPr/>
              </p:nvSpPr>
              <p:spPr bwMode="auto">
                <a:xfrm rot="21393792" flipH="1">
                  <a:off x="3139" y="2396"/>
                  <a:ext cx="39" cy="39"/>
                </a:xfrm>
                <a:custGeom>
                  <a:avLst/>
                  <a:gdLst>
                    <a:gd name="T0" fmla="*/ 0 w 82"/>
                    <a:gd name="T1" fmla="*/ 2 h 89"/>
                    <a:gd name="T2" fmla="*/ 1 w 82"/>
                    <a:gd name="T3" fmla="*/ 2 h 89"/>
                    <a:gd name="T4" fmla="*/ 3 w 82"/>
                    <a:gd name="T5" fmla="*/ 2 h 89"/>
                    <a:gd name="T6" fmla="*/ 4 w 82"/>
                    <a:gd name="T7" fmla="*/ 2 h 89"/>
                    <a:gd name="T8" fmla="*/ 5 w 82"/>
                    <a:gd name="T9" fmla="*/ 1 h 89"/>
                    <a:gd name="T10" fmla="*/ 7 w 82"/>
                    <a:gd name="T11" fmla="*/ 1 h 89"/>
                    <a:gd name="T12" fmla="*/ 8 w 82"/>
                    <a:gd name="T13" fmla="*/ 1 h 89"/>
                    <a:gd name="T14" fmla="*/ 10 w 82"/>
                    <a:gd name="T15" fmla="*/ 0 h 89"/>
                    <a:gd name="T16" fmla="*/ 10 w 82"/>
                    <a:gd name="T17" fmla="*/ 0 h 89"/>
                    <a:gd name="T18" fmla="*/ 11 w 82"/>
                    <a:gd name="T19" fmla="*/ 0 h 89"/>
                    <a:gd name="T20" fmla="*/ 12 w 82"/>
                    <a:gd name="T21" fmla="*/ 1 h 89"/>
                    <a:gd name="T22" fmla="*/ 14 w 82"/>
                    <a:gd name="T23" fmla="*/ 2 h 89"/>
                    <a:gd name="T24" fmla="*/ 16 w 82"/>
                    <a:gd name="T25" fmla="*/ 3 h 89"/>
                    <a:gd name="T26" fmla="*/ 17 w 82"/>
                    <a:gd name="T27" fmla="*/ 5 h 89"/>
                    <a:gd name="T28" fmla="*/ 18 w 82"/>
                    <a:gd name="T29" fmla="*/ 6 h 89"/>
                    <a:gd name="T30" fmla="*/ 19 w 82"/>
                    <a:gd name="T31" fmla="*/ 8 h 89"/>
                    <a:gd name="T32" fmla="*/ 18 w 82"/>
                    <a:gd name="T33" fmla="*/ 9 h 89"/>
                    <a:gd name="T34" fmla="*/ 16 w 82"/>
                    <a:gd name="T35" fmla="*/ 11 h 89"/>
                    <a:gd name="T36" fmla="*/ 15 w 82"/>
                    <a:gd name="T37" fmla="*/ 13 h 89"/>
                    <a:gd name="T38" fmla="*/ 14 w 82"/>
                    <a:gd name="T39" fmla="*/ 14 h 89"/>
                    <a:gd name="T40" fmla="*/ 13 w 82"/>
                    <a:gd name="T41" fmla="*/ 14 h 89"/>
                    <a:gd name="T42" fmla="*/ 13 w 82"/>
                    <a:gd name="T43" fmla="*/ 15 h 89"/>
                    <a:gd name="T44" fmla="*/ 12 w 82"/>
                    <a:gd name="T45" fmla="*/ 15 h 89"/>
                    <a:gd name="T46" fmla="*/ 12 w 82"/>
                    <a:gd name="T47" fmla="*/ 16 h 89"/>
                    <a:gd name="T48" fmla="*/ 11 w 82"/>
                    <a:gd name="T49" fmla="*/ 17 h 89"/>
                    <a:gd name="T50" fmla="*/ 0 w 82"/>
                    <a:gd name="T51" fmla="*/ 17 h 89"/>
                    <a:gd name="T52" fmla="*/ 0 w 82"/>
                    <a:gd name="T53" fmla="*/ 17 h 89"/>
                    <a:gd name="T54" fmla="*/ 0 w 82"/>
                    <a:gd name="T55" fmla="*/ 17 h 89"/>
                    <a:gd name="T56" fmla="*/ 0 w 82"/>
                    <a:gd name="T57" fmla="*/ 16 h 89"/>
                    <a:gd name="T58" fmla="*/ 0 w 82"/>
                    <a:gd name="T59" fmla="*/ 15 h 89"/>
                    <a:gd name="T60" fmla="*/ 1 w 82"/>
                    <a:gd name="T61" fmla="*/ 14 h 89"/>
                    <a:gd name="T62" fmla="*/ 2 w 82"/>
                    <a:gd name="T63" fmla="*/ 12 h 89"/>
                    <a:gd name="T64" fmla="*/ 4 w 82"/>
                    <a:gd name="T65" fmla="*/ 10 h 89"/>
                    <a:gd name="T66" fmla="*/ 7 w 82"/>
                    <a:gd name="T67" fmla="*/ 8 h 89"/>
                    <a:gd name="T68" fmla="*/ 0 w 82"/>
                    <a:gd name="T69" fmla="*/ 2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9"/>
                    <a:gd name="T107" fmla="*/ 82 w 82"/>
                    <a:gd name="T108" fmla="*/ 89 h 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9">
                      <a:moveTo>
                        <a:pt x="1" y="11"/>
                      </a:moveTo>
                      <a:lnTo>
                        <a:pt x="7" y="10"/>
                      </a:lnTo>
                      <a:lnTo>
                        <a:pt x="12" y="9"/>
                      </a:lnTo>
                      <a:lnTo>
                        <a:pt x="18" y="8"/>
                      </a:lnTo>
                      <a:lnTo>
                        <a:pt x="24" y="7"/>
                      </a:lnTo>
                      <a:lnTo>
                        <a:pt x="29" y="6"/>
                      </a:lnTo>
                      <a:lnTo>
                        <a:pt x="35" y="4"/>
                      </a:lnTo>
                      <a:lnTo>
                        <a:pt x="41" y="3"/>
                      </a:lnTo>
                      <a:lnTo>
                        <a:pt x="47" y="0"/>
                      </a:lnTo>
                      <a:lnTo>
                        <a:pt x="49" y="2"/>
                      </a:lnTo>
                      <a:lnTo>
                        <a:pt x="54" y="5"/>
                      </a:lnTo>
                      <a:lnTo>
                        <a:pt x="61" y="10"/>
                      </a:lnTo>
                      <a:lnTo>
                        <a:pt x="69" y="16"/>
                      </a:lnTo>
                      <a:lnTo>
                        <a:pt x="75" y="24"/>
                      </a:lnTo>
                      <a:lnTo>
                        <a:pt x="80" y="32"/>
                      </a:lnTo>
                      <a:lnTo>
                        <a:pt x="82" y="40"/>
                      </a:lnTo>
                      <a:lnTo>
                        <a:pt x="78" y="49"/>
                      </a:lnTo>
                      <a:lnTo>
                        <a:pt x="72" y="59"/>
                      </a:lnTo>
                      <a:lnTo>
                        <a:pt x="66" y="66"/>
                      </a:lnTo>
                      <a:lnTo>
                        <a:pt x="62" y="71"/>
                      </a:lnTo>
                      <a:lnTo>
                        <a:pt x="59" y="75"/>
                      </a:lnTo>
                      <a:lnTo>
                        <a:pt x="56" y="78"/>
                      </a:lnTo>
                      <a:lnTo>
                        <a:pt x="54" y="81"/>
                      </a:lnTo>
                      <a:lnTo>
                        <a:pt x="52" y="85"/>
                      </a:lnTo>
                      <a:lnTo>
                        <a:pt x="50" y="89"/>
                      </a:lnTo>
                      <a:lnTo>
                        <a:pt x="1" y="89"/>
                      </a:lnTo>
                      <a:lnTo>
                        <a:pt x="0" y="88"/>
                      </a:lnTo>
                      <a:lnTo>
                        <a:pt x="0" y="86"/>
                      </a:lnTo>
                      <a:lnTo>
                        <a:pt x="0" y="82"/>
                      </a:lnTo>
                      <a:lnTo>
                        <a:pt x="1" y="77"/>
                      </a:lnTo>
                      <a:lnTo>
                        <a:pt x="4" y="70"/>
                      </a:lnTo>
                      <a:lnTo>
                        <a:pt x="9" y="62"/>
                      </a:lnTo>
                      <a:lnTo>
                        <a:pt x="18" y="53"/>
                      </a:lnTo>
                      <a:lnTo>
                        <a:pt x="30" y="42"/>
                      </a:lnTo>
                      <a:lnTo>
                        <a:pt x="1" y="11"/>
                      </a:lnTo>
                      <a:close/>
                    </a:path>
                  </a:pathLst>
                </a:custGeom>
                <a:grpFill/>
                <a:ln w="3175">
                  <a:solidFill>
                    <a:schemeClr val="bg1"/>
                  </a:solidFill>
                  <a:round/>
                  <a:headEnd/>
                  <a:tailEnd/>
                </a:ln>
              </p:spPr>
              <p:txBody>
                <a:bodyPr/>
                <a:lstStyle/>
                <a:p>
                  <a:pPr>
                    <a:defRPr/>
                  </a:pPr>
                  <a:endParaRPr lang="en-US" sz="2400">
                    <a:latin typeface="Gill Sans" pitchFamily="-111" charset="0"/>
                    <a:ea typeface="ヒラギノ角ゴ ProN W3" pitchFamily="-111" charset="-128"/>
                    <a:cs typeface="ヒラギノ角ゴ ProN W3" pitchFamily="-111" charset="-128"/>
                    <a:sym typeface="Gill Sans" pitchFamily="-111" charset="0"/>
                  </a:endParaRPr>
                </a:p>
              </p:txBody>
            </p:sp>
          </p:grpSp>
        </p:grpSp>
      </p:grpSp>
      <p:grpSp>
        <p:nvGrpSpPr>
          <p:cNvPr id="244069" name="Group 1068"/>
          <p:cNvGrpSpPr/>
          <p:nvPr/>
        </p:nvGrpSpPr>
        <p:grpSpPr>
          <a:xfrm>
            <a:off x="5560220" y="5304238"/>
            <a:ext cx="2249165" cy="1390799"/>
            <a:chOff x="5740400" y="7543800"/>
            <a:chExt cx="3198813" cy="1978025"/>
          </a:xfrm>
          <a:effectLst>
            <a:outerShdw blurRad="50800" dist="38100" dir="2700000">
              <a:srgbClr val="000000">
                <a:alpha val="43000"/>
              </a:srgbClr>
            </a:outerShdw>
          </a:effectLst>
        </p:grpSpPr>
        <p:grpSp>
          <p:nvGrpSpPr>
            <p:cNvPr id="244070" name="Group 1008"/>
            <p:cNvGrpSpPr/>
            <p:nvPr/>
          </p:nvGrpSpPr>
          <p:grpSpPr>
            <a:xfrm>
              <a:off x="7264400" y="8305800"/>
              <a:ext cx="1674813" cy="1216025"/>
              <a:chOff x="711200" y="5640388"/>
              <a:chExt cx="1674813" cy="1216025"/>
            </a:xfrm>
            <a:effectLst>
              <a:outerShdw blurRad="50800" dist="38100" dir="2700000">
                <a:srgbClr val="000000">
                  <a:alpha val="43000"/>
                </a:srgbClr>
              </a:outerShdw>
            </a:effectLst>
          </p:grpSpPr>
          <p:sp>
            <p:nvSpPr>
              <p:cNvPr id="1010" name="Oval 170"/>
              <p:cNvSpPr>
                <a:spLocks noChangeArrowheads="1"/>
              </p:cNvSpPr>
              <p:nvPr/>
            </p:nvSpPr>
            <p:spPr bwMode="auto">
              <a:xfrm>
                <a:off x="711200" y="6208713"/>
                <a:ext cx="139700" cy="115887"/>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11" name="AutoShape 171"/>
              <p:cNvSpPr>
                <a:spLocks noChangeArrowheads="1"/>
              </p:cNvSpPr>
              <p:nvPr/>
            </p:nvSpPr>
            <p:spPr bwMode="auto">
              <a:xfrm rot="1334422">
                <a:off x="801688" y="5973763"/>
                <a:ext cx="106362" cy="104775"/>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12" name="AutoShape 172"/>
              <p:cNvSpPr>
                <a:spLocks noChangeArrowheads="1"/>
              </p:cNvSpPr>
              <p:nvPr/>
            </p:nvSpPr>
            <p:spPr bwMode="auto">
              <a:xfrm rot="20184264">
                <a:off x="817563" y="6427788"/>
                <a:ext cx="107950" cy="106362"/>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13" name="Oval 173"/>
              <p:cNvSpPr>
                <a:spLocks noChangeArrowheads="1"/>
              </p:cNvSpPr>
              <p:nvPr/>
            </p:nvSpPr>
            <p:spPr bwMode="auto">
              <a:xfrm>
                <a:off x="1471613" y="5640388"/>
                <a:ext cx="142875" cy="114300"/>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14" name="Oval 174"/>
              <p:cNvSpPr>
                <a:spLocks noChangeArrowheads="1"/>
              </p:cNvSpPr>
              <p:nvPr/>
            </p:nvSpPr>
            <p:spPr bwMode="auto">
              <a:xfrm>
                <a:off x="1989138" y="5783263"/>
                <a:ext cx="141287" cy="112712"/>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15" name="AutoShape 175"/>
              <p:cNvSpPr>
                <a:spLocks noChangeArrowheads="1"/>
              </p:cNvSpPr>
              <p:nvPr/>
            </p:nvSpPr>
            <p:spPr bwMode="auto">
              <a:xfrm rot="1477655">
                <a:off x="1766888" y="5681663"/>
                <a:ext cx="104775" cy="104775"/>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16" name="Oval 176"/>
              <p:cNvSpPr>
                <a:spLocks noChangeArrowheads="1"/>
              </p:cNvSpPr>
              <p:nvPr/>
            </p:nvSpPr>
            <p:spPr bwMode="auto">
              <a:xfrm>
                <a:off x="971550" y="5775325"/>
                <a:ext cx="141288" cy="115888"/>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17" name="AutoShape 177"/>
              <p:cNvSpPr>
                <a:spLocks noChangeArrowheads="1"/>
              </p:cNvSpPr>
              <p:nvPr/>
            </p:nvSpPr>
            <p:spPr bwMode="auto">
              <a:xfrm rot="20388678">
                <a:off x="1225550" y="5678488"/>
                <a:ext cx="104775" cy="107950"/>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18" name="Oval 178"/>
              <p:cNvSpPr>
                <a:spLocks noChangeArrowheads="1"/>
              </p:cNvSpPr>
              <p:nvPr/>
            </p:nvSpPr>
            <p:spPr bwMode="auto">
              <a:xfrm>
                <a:off x="864687" y="5752155"/>
                <a:ext cx="1356553" cy="974609"/>
              </a:xfrm>
              <a:prstGeom prst="ellipse">
                <a:avLst/>
              </a:prstGeom>
              <a:solidFill>
                <a:srgbClr val="D3EFF1"/>
              </a:solidFill>
              <a:ln w="38100">
                <a:solidFill>
                  <a:srgbClr val="2044FF"/>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19" name="AutoShape 188"/>
              <p:cNvSpPr>
                <a:spLocks noChangeArrowheads="1"/>
              </p:cNvSpPr>
              <p:nvPr/>
            </p:nvSpPr>
            <p:spPr bwMode="auto">
              <a:xfrm>
                <a:off x="851144" y="5729801"/>
                <a:ext cx="774205" cy="992491"/>
              </a:xfrm>
              <a:prstGeom prst="moon">
                <a:avLst>
                  <a:gd name="adj" fmla="val 50000"/>
                </a:avLst>
              </a:prstGeom>
              <a:solidFill>
                <a:srgbClr val="2044FF"/>
              </a:solidFill>
              <a:ln w="9525">
                <a:solidFill>
                  <a:srgbClr val="2044FF"/>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20" name="Oval 189"/>
              <p:cNvSpPr>
                <a:spLocks noChangeArrowheads="1"/>
              </p:cNvSpPr>
              <p:nvPr/>
            </p:nvSpPr>
            <p:spPr bwMode="auto">
              <a:xfrm>
                <a:off x="2246313" y="6211888"/>
                <a:ext cx="139700" cy="112712"/>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21" name="Oval 190"/>
              <p:cNvSpPr>
                <a:spLocks noChangeArrowheads="1"/>
              </p:cNvSpPr>
              <p:nvPr/>
            </p:nvSpPr>
            <p:spPr bwMode="auto">
              <a:xfrm>
                <a:off x="2001838" y="6592888"/>
                <a:ext cx="142875" cy="114300"/>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22" name="Oval 191"/>
              <p:cNvSpPr>
                <a:spLocks noChangeArrowheads="1"/>
              </p:cNvSpPr>
              <p:nvPr/>
            </p:nvSpPr>
            <p:spPr bwMode="auto">
              <a:xfrm>
                <a:off x="1471613" y="6742113"/>
                <a:ext cx="142875" cy="114300"/>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23" name="Oval 192"/>
              <p:cNvSpPr>
                <a:spLocks noChangeArrowheads="1"/>
              </p:cNvSpPr>
              <p:nvPr/>
            </p:nvSpPr>
            <p:spPr bwMode="auto">
              <a:xfrm>
                <a:off x="971550" y="6604000"/>
                <a:ext cx="141288" cy="114300"/>
              </a:xfrm>
              <a:prstGeom prst="ellipse">
                <a:avLst/>
              </a:prstGeom>
              <a:solidFill>
                <a:srgbClr val="2044FF"/>
              </a:solidFill>
              <a:ln w="9525">
                <a:solidFill>
                  <a:srgbClr val="2044FF"/>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24" name="AutoShape 193"/>
              <p:cNvSpPr>
                <a:spLocks noChangeArrowheads="1"/>
              </p:cNvSpPr>
              <p:nvPr/>
            </p:nvSpPr>
            <p:spPr bwMode="auto">
              <a:xfrm rot="19922943">
                <a:off x="2176463" y="5972175"/>
                <a:ext cx="106362" cy="106363"/>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25" name="AutoShape 194"/>
              <p:cNvSpPr>
                <a:spLocks noChangeArrowheads="1"/>
              </p:cNvSpPr>
              <p:nvPr/>
            </p:nvSpPr>
            <p:spPr bwMode="auto">
              <a:xfrm rot="1499128">
                <a:off x="2181225" y="6427788"/>
                <a:ext cx="104775" cy="101600"/>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26" name="AutoShape 195"/>
              <p:cNvSpPr>
                <a:spLocks noChangeArrowheads="1"/>
              </p:cNvSpPr>
              <p:nvPr/>
            </p:nvSpPr>
            <p:spPr bwMode="auto">
              <a:xfrm rot="1189757">
                <a:off x="1193800" y="6699250"/>
                <a:ext cx="106363" cy="103188"/>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27" name="AutoShape 196"/>
              <p:cNvSpPr>
                <a:spLocks noChangeArrowheads="1"/>
              </p:cNvSpPr>
              <p:nvPr/>
            </p:nvSpPr>
            <p:spPr bwMode="auto">
              <a:xfrm rot="20251306">
                <a:off x="1776413" y="6702425"/>
                <a:ext cx="106362" cy="104775"/>
              </a:xfrm>
              <a:prstGeom prst="diamond">
                <a:avLst/>
              </a:prstGeom>
              <a:solidFill>
                <a:srgbClr val="2044FF"/>
              </a:solidFill>
              <a:ln w="9525">
                <a:solidFill>
                  <a:srgbClr val="2044FF"/>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244072" name="Group 197"/>
              <p:cNvGrpSpPr>
                <a:grpSpLocks/>
              </p:cNvGrpSpPr>
              <p:nvPr/>
            </p:nvGrpSpPr>
            <p:grpSpPr bwMode="auto">
              <a:xfrm>
                <a:off x="1237074" y="5926499"/>
                <a:ext cx="392743" cy="777896"/>
                <a:chOff x="2676" y="1370"/>
                <a:chExt cx="174" cy="348"/>
              </a:xfrm>
            </p:grpSpPr>
            <p:sp>
              <p:nvSpPr>
                <p:cNvPr id="1029" name="Freeform 198"/>
                <p:cNvSpPr>
                  <a:spLocks/>
                </p:cNvSpPr>
                <p:nvPr/>
              </p:nvSpPr>
              <p:spPr bwMode="auto">
                <a:xfrm>
                  <a:off x="2815" y="1628"/>
                  <a:ext cx="21" cy="57"/>
                </a:xfrm>
                <a:custGeom>
                  <a:avLst/>
                  <a:gdLst>
                    <a:gd name="T0" fmla="*/ 0 w 79"/>
                    <a:gd name="T1" fmla="*/ 0 h 196"/>
                    <a:gd name="T2" fmla="*/ 0 w 79"/>
                    <a:gd name="T3" fmla="*/ 0 h 196"/>
                    <a:gd name="T4" fmla="*/ 0 w 79"/>
                    <a:gd name="T5" fmla="*/ 0 h 196"/>
                    <a:gd name="T6" fmla="*/ 0 w 79"/>
                    <a:gd name="T7" fmla="*/ 0 h 196"/>
                    <a:gd name="T8" fmla="*/ 0 w 79"/>
                    <a:gd name="T9" fmla="*/ 0 h 196"/>
                    <a:gd name="T10" fmla="*/ 0 w 79"/>
                    <a:gd name="T11" fmla="*/ 0 h 196"/>
                    <a:gd name="T12" fmla="*/ 0 w 79"/>
                    <a:gd name="T13" fmla="*/ 0 h 196"/>
                    <a:gd name="T14" fmla="*/ 0 w 79"/>
                    <a:gd name="T15" fmla="*/ 0 h 196"/>
                    <a:gd name="T16" fmla="*/ 0 w 79"/>
                    <a:gd name="T17" fmla="*/ 0 h 196"/>
                    <a:gd name="T18" fmla="*/ 0 w 79"/>
                    <a:gd name="T19" fmla="*/ 0 h 196"/>
                    <a:gd name="T20" fmla="*/ 0 w 79"/>
                    <a:gd name="T21" fmla="*/ 0 h 196"/>
                    <a:gd name="T22" fmla="*/ 0 w 79"/>
                    <a:gd name="T23" fmla="*/ 0 h 196"/>
                    <a:gd name="T24" fmla="*/ 0 w 79"/>
                    <a:gd name="T25" fmla="*/ 0 h 196"/>
                    <a:gd name="T26" fmla="*/ 0 w 79"/>
                    <a:gd name="T27" fmla="*/ 0 h 196"/>
                    <a:gd name="T28" fmla="*/ 0 w 79"/>
                    <a:gd name="T29" fmla="*/ 0 h 196"/>
                    <a:gd name="T30" fmla="*/ 0 w 79"/>
                    <a:gd name="T31" fmla="*/ 0 h 196"/>
                    <a:gd name="T32" fmla="*/ 0 w 79"/>
                    <a:gd name="T33" fmla="*/ 0 h 196"/>
                    <a:gd name="T34" fmla="*/ 0 w 79"/>
                    <a:gd name="T35" fmla="*/ 0 h 196"/>
                    <a:gd name="T36" fmla="*/ 0 w 79"/>
                    <a:gd name="T37" fmla="*/ 0 h 196"/>
                    <a:gd name="T38" fmla="*/ 0 w 79"/>
                    <a:gd name="T39" fmla="*/ 0 h 196"/>
                    <a:gd name="T40" fmla="*/ 0 w 79"/>
                    <a:gd name="T41" fmla="*/ 0 h 196"/>
                    <a:gd name="T42" fmla="*/ 0 w 79"/>
                    <a:gd name="T43" fmla="*/ 0 h 196"/>
                    <a:gd name="T44" fmla="*/ 0 w 79"/>
                    <a:gd name="T45" fmla="*/ 0 h 196"/>
                    <a:gd name="T46" fmla="*/ 0 w 79"/>
                    <a:gd name="T47" fmla="*/ 0 h 196"/>
                    <a:gd name="T48" fmla="*/ 0 w 79"/>
                    <a:gd name="T49" fmla="*/ 0 h 196"/>
                    <a:gd name="T50" fmla="*/ 0 w 79"/>
                    <a:gd name="T51" fmla="*/ 0 h 196"/>
                    <a:gd name="T52" fmla="*/ 0 w 79"/>
                    <a:gd name="T53" fmla="*/ 0 h 196"/>
                    <a:gd name="T54" fmla="*/ 0 w 79"/>
                    <a:gd name="T55" fmla="*/ 0 h 196"/>
                    <a:gd name="T56" fmla="*/ 0 w 79"/>
                    <a:gd name="T57" fmla="*/ 0 h 196"/>
                    <a:gd name="T58" fmla="*/ 0 w 79"/>
                    <a:gd name="T59" fmla="*/ 0 h 196"/>
                    <a:gd name="T60" fmla="*/ 0 w 79"/>
                    <a:gd name="T61" fmla="*/ 0 h 196"/>
                    <a:gd name="T62" fmla="*/ 0 w 79"/>
                    <a:gd name="T63" fmla="*/ 0 h 196"/>
                    <a:gd name="T64" fmla="*/ 0 w 79"/>
                    <a:gd name="T65" fmla="*/ 0 h 196"/>
                    <a:gd name="T66" fmla="*/ 0 w 79"/>
                    <a:gd name="T67" fmla="*/ 0 h 196"/>
                    <a:gd name="T68" fmla="*/ 0 w 79"/>
                    <a:gd name="T69" fmla="*/ 0 h 196"/>
                    <a:gd name="T70" fmla="*/ 0 w 79"/>
                    <a:gd name="T71" fmla="*/ 0 h 196"/>
                    <a:gd name="T72" fmla="*/ 0 w 79"/>
                    <a:gd name="T73" fmla="*/ 0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196"/>
                    <a:gd name="T113" fmla="*/ 79 w 7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196">
                      <a:moveTo>
                        <a:pt x="29" y="0"/>
                      </a:moveTo>
                      <a:lnTo>
                        <a:pt x="31" y="1"/>
                      </a:lnTo>
                      <a:lnTo>
                        <a:pt x="35" y="1"/>
                      </a:lnTo>
                      <a:lnTo>
                        <a:pt x="42" y="3"/>
                      </a:lnTo>
                      <a:lnTo>
                        <a:pt x="49" y="5"/>
                      </a:lnTo>
                      <a:lnTo>
                        <a:pt x="57" y="8"/>
                      </a:lnTo>
                      <a:lnTo>
                        <a:pt x="63" y="11"/>
                      </a:lnTo>
                      <a:lnTo>
                        <a:pt x="68" y="15"/>
                      </a:lnTo>
                      <a:lnTo>
                        <a:pt x="71" y="20"/>
                      </a:lnTo>
                      <a:lnTo>
                        <a:pt x="74" y="32"/>
                      </a:lnTo>
                      <a:lnTo>
                        <a:pt x="77" y="46"/>
                      </a:lnTo>
                      <a:lnTo>
                        <a:pt x="78" y="58"/>
                      </a:lnTo>
                      <a:lnTo>
                        <a:pt x="79" y="63"/>
                      </a:lnTo>
                      <a:lnTo>
                        <a:pt x="74" y="96"/>
                      </a:lnTo>
                      <a:lnTo>
                        <a:pt x="70" y="111"/>
                      </a:lnTo>
                      <a:lnTo>
                        <a:pt x="69" y="114"/>
                      </a:lnTo>
                      <a:lnTo>
                        <a:pt x="66" y="120"/>
                      </a:lnTo>
                      <a:lnTo>
                        <a:pt x="63" y="127"/>
                      </a:lnTo>
                      <a:lnTo>
                        <a:pt x="62" y="134"/>
                      </a:lnTo>
                      <a:lnTo>
                        <a:pt x="61" y="140"/>
                      </a:lnTo>
                      <a:lnTo>
                        <a:pt x="59" y="148"/>
                      </a:lnTo>
                      <a:lnTo>
                        <a:pt x="57" y="154"/>
                      </a:lnTo>
                      <a:lnTo>
                        <a:pt x="55" y="156"/>
                      </a:lnTo>
                      <a:lnTo>
                        <a:pt x="31" y="196"/>
                      </a:lnTo>
                      <a:lnTo>
                        <a:pt x="29" y="192"/>
                      </a:lnTo>
                      <a:lnTo>
                        <a:pt x="26" y="182"/>
                      </a:lnTo>
                      <a:lnTo>
                        <a:pt x="21" y="166"/>
                      </a:lnTo>
                      <a:lnTo>
                        <a:pt x="16" y="148"/>
                      </a:lnTo>
                      <a:lnTo>
                        <a:pt x="11" y="129"/>
                      </a:lnTo>
                      <a:lnTo>
                        <a:pt x="6" y="111"/>
                      </a:lnTo>
                      <a:lnTo>
                        <a:pt x="2" y="97"/>
                      </a:lnTo>
                      <a:lnTo>
                        <a:pt x="0" y="87"/>
                      </a:lnTo>
                      <a:lnTo>
                        <a:pt x="1" y="72"/>
                      </a:lnTo>
                      <a:lnTo>
                        <a:pt x="5" y="57"/>
                      </a:lnTo>
                      <a:lnTo>
                        <a:pt x="9" y="45"/>
                      </a:lnTo>
                      <a:lnTo>
                        <a:pt x="11" y="39"/>
                      </a:lnTo>
                      <a:lnTo>
                        <a:pt x="29" y="0"/>
                      </a:lnTo>
                      <a:close/>
                    </a:path>
                  </a:pathLst>
                </a:custGeom>
                <a:solidFill>
                  <a:srgbClr val="2044FF"/>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30" name="Freeform 199"/>
                <p:cNvSpPr>
                  <a:spLocks/>
                </p:cNvSpPr>
                <p:nvPr/>
              </p:nvSpPr>
              <p:spPr bwMode="auto">
                <a:xfrm>
                  <a:off x="2709" y="1654"/>
                  <a:ext cx="113" cy="64"/>
                </a:xfrm>
                <a:custGeom>
                  <a:avLst/>
                  <a:gdLst>
                    <a:gd name="T0" fmla="*/ 0 w 434"/>
                    <a:gd name="T1" fmla="*/ 0 h 217"/>
                    <a:gd name="T2" fmla="*/ 0 w 434"/>
                    <a:gd name="T3" fmla="*/ 0 h 217"/>
                    <a:gd name="T4" fmla="*/ 0 w 434"/>
                    <a:gd name="T5" fmla="*/ 0 h 217"/>
                    <a:gd name="T6" fmla="*/ 0 w 434"/>
                    <a:gd name="T7" fmla="*/ 0 h 217"/>
                    <a:gd name="T8" fmla="*/ 0 w 434"/>
                    <a:gd name="T9" fmla="*/ 0 h 217"/>
                    <a:gd name="T10" fmla="*/ 0 w 434"/>
                    <a:gd name="T11" fmla="*/ 0 h 217"/>
                    <a:gd name="T12" fmla="*/ 0 w 434"/>
                    <a:gd name="T13" fmla="*/ 0 h 217"/>
                    <a:gd name="T14" fmla="*/ 0 w 434"/>
                    <a:gd name="T15" fmla="*/ 0 h 217"/>
                    <a:gd name="T16" fmla="*/ 0 w 434"/>
                    <a:gd name="T17" fmla="*/ 0 h 217"/>
                    <a:gd name="T18" fmla="*/ 0 w 434"/>
                    <a:gd name="T19" fmla="*/ 0 h 217"/>
                    <a:gd name="T20" fmla="*/ 0 w 434"/>
                    <a:gd name="T21" fmla="*/ 0 h 217"/>
                    <a:gd name="T22" fmla="*/ 0 w 434"/>
                    <a:gd name="T23" fmla="*/ 0 h 217"/>
                    <a:gd name="T24" fmla="*/ 0 w 434"/>
                    <a:gd name="T25" fmla="*/ 0 h 217"/>
                    <a:gd name="T26" fmla="*/ 0 w 434"/>
                    <a:gd name="T27" fmla="*/ 0 h 217"/>
                    <a:gd name="T28" fmla="*/ 0 w 434"/>
                    <a:gd name="T29" fmla="*/ 0 h 217"/>
                    <a:gd name="T30" fmla="*/ 0 w 434"/>
                    <a:gd name="T31" fmla="*/ 0 h 217"/>
                    <a:gd name="T32" fmla="*/ 0 w 434"/>
                    <a:gd name="T33" fmla="*/ 0 h 217"/>
                    <a:gd name="T34" fmla="*/ 0 w 434"/>
                    <a:gd name="T35" fmla="*/ 0 h 217"/>
                    <a:gd name="T36" fmla="*/ 0 w 434"/>
                    <a:gd name="T37" fmla="*/ 0 h 217"/>
                    <a:gd name="T38" fmla="*/ 0 w 434"/>
                    <a:gd name="T39" fmla="*/ 0 h 217"/>
                    <a:gd name="T40" fmla="*/ 0 w 434"/>
                    <a:gd name="T41" fmla="*/ 0 h 217"/>
                    <a:gd name="T42" fmla="*/ 0 w 434"/>
                    <a:gd name="T43" fmla="*/ 0 h 217"/>
                    <a:gd name="T44" fmla="*/ 0 w 434"/>
                    <a:gd name="T45" fmla="*/ 0 h 217"/>
                    <a:gd name="T46" fmla="*/ 0 w 434"/>
                    <a:gd name="T47" fmla="*/ 0 h 217"/>
                    <a:gd name="T48" fmla="*/ 0 w 434"/>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4"/>
                    <a:gd name="T76" fmla="*/ 0 h 217"/>
                    <a:gd name="T77" fmla="*/ 434 w 434"/>
                    <a:gd name="T78" fmla="*/ 217 h 2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4" h="217">
                      <a:moveTo>
                        <a:pt x="432" y="62"/>
                      </a:moveTo>
                      <a:lnTo>
                        <a:pt x="431" y="56"/>
                      </a:lnTo>
                      <a:lnTo>
                        <a:pt x="428" y="47"/>
                      </a:lnTo>
                      <a:lnTo>
                        <a:pt x="424" y="37"/>
                      </a:lnTo>
                      <a:lnTo>
                        <a:pt x="419" y="26"/>
                      </a:lnTo>
                      <a:lnTo>
                        <a:pt x="415" y="17"/>
                      </a:lnTo>
                      <a:lnTo>
                        <a:pt x="411" y="8"/>
                      </a:lnTo>
                      <a:lnTo>
                        <a:pt x="408" y="2"/>
                      </a:lnTo>
                      <a:lnTo>
                        <a:pt x="407" y="0"/>
                      </a:lnTo>
                      <a:lnTo>
                        <a:pt x="21" y="79"/>
                      </a:lnTo>
                      <a:lnTo>
                        <a:pt x="10" y="118"/>
                      </a:lnTo>
                      <a:lnTo>
                        <a:pt x="10" y="120"/>
                      </a:lnTo>
                      <a:lnTo>
                        <a:pt x="8" y="126"/>
                      </a:lnTo>
                      <a:lnTo>
                        <a:pt x="6" y="138"/>
                      </a:lnTo>
                      <a:lnTo>
                        <a:pt x="2" y="154"/>
                      </a:lnTo>
                      <a:lnTo>
                        <a:pt x="1" y="164"/>
                      </a:lnTo>
                      <a:lnTo>
                        <a:pt x="0" y="177"/>
                      </a:lnTo>
                      <a:lnTo>
                        <a:pt x="0" y="194"/>
                      </a:lnTo>
                      <a:lnTo>
                        <a:pt x="0" y="217"/>
                      </a:lnTo>
                      <a:lnTo>
                        <a:pt x="432" y="217"/>
                      </a:lnTo>
                      <a:lnTo>
                        <a:pt x="434" y="105"/>
                      </a:lnTo>
                      <a:lnTo>
                        <a:pt x="434" y="100"/>
                      </a:lnTo>
                      <a:lnTo>
                        <a:pt x="433" y="88"/>
                      </a:lnTo>
                      <a:lnTo>
                        <a:pt x="432" y="74"/>
                      </a:lnTo>
                      <a:lnTo>
                        <a:pt x="432" y="62"/>
                      </a:lnTo>
                      <a:close/>
                    </a:path>
                  </a:pathLst>
                </a:custGeom>
                <a:solidFill>
                  <a:srgbClr val="2044FF"/>
                </a:solidFill>
                <a:ln w="3175">
                  <a:solidFill>
                    <a:srgbClr val="1F3EFF"/>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31" name="Freeform 200"/>
                <p:cNvSpPr>
                  <a:spLocks/>
                </p:cNvSpPr>
                <p:nvPr/>
              </p:nvSpPr>
              <p:spPr bwMode="auto">
                <a:xfrm>
                  <a:off x="2676" y="1449"/>
                  <a:ext cx="174" cy="224"/>
                </a:xfrm>
                <a:custGeom>
                  <a:avLst/>
                  <a:gdLst>
                    <a:gd name="T0" fmla="*/ 0 w 664"/>
                    <a:gd name="T1" fmla="*/ 0 h 758"/>
                    <a:gd name="T2" fmla="*/ 0 w 664"/>
                    <a:gd name="T3" fmla="*/ 0 h 758"/>
                    <a:gd name="T4" fmla="*/ 0 w 664"/>
                    <a:gd name="T5" fmla="*/ 0 h 758"/>
                    <a:gd name="T6" fmla="*/ 0 w 664"/>
                    <a:gd name="T7" fmla="*/ 0 h 758"/>
                    <a:gd name="T8" fmla="*/ 0 w 664"/>
                    <a:gd name="T9" fmla="*/ 0 h 758"/>
                    <a:gd name="T10" fmla="*/ 0 w 664"/>
                    <a:gd name="T11" fmla="*/ 0 h 758"/>
                    <a:gd name="T12" fmla="*/ 0 w 664"/>
                    <a:gd name="T13" fmla="*/ 0 h 758"/>
                    <a:gd name="T14" fmla="*/ 0 w 664"/>
                    <a:gd name="T15" fmla="*/ 0 h 758"/>
                    <a:gd name="T16" fmla="*/ 0 w 664"/>
                    <a:gd name="T17" fmla="*/ 0 h 758"/>
                    <a:gd name="T18" fmla="*/ 0 w 664"/>
                    <a:gd name="T19" fmla="*/ 0 h 758"/>
                    <a:gd name="T20" fmla="*/ 0 w 664"/>
                    <a:gd name="T21" fmla="*/ 0 h 758"/>
                    <a:gd name="T22" fmla="*/ 0 w 664"/>
                    <a:gd name="T23" fmla="*/ 0 h 758"/>
                    <a:gd name="T24" fmla="*/ 0 w 664"/>
                    <a:gd name="T25" fmla="*/ 0 h 758"/>
                    <a:gd name="T26" fmla="*/ 0 w 664"/>
                    <a:gd name="T27" fmla="*/ 0 h 758"/>
                    <a:gd name="T28" fmla="*/ 0 w 664"/>
                    <a:gd name="T29" fmla="*/ 0 h 758"/>
                    <a:gd name="T30" fmla="*/ 0 w 664"/>
                    <a:gd name="T31" fmla="*/ 0 h 758"/>
                    <a:gd name="T32" fmla="*/ 0 w 664"/>
                    <a:gd name="T33" fmla="*/ 0 h 758"/>
                    <a:gd name="T34" fmla="*/ 0 w 664"/>
                    <a:gd name="T35" fmla="*/ 0 h 758"/>
                    <a:gd name="T36" fmla="*/ 0 w 664"/>
                    <a:gd name="T37" fmla="*/ 0 h 758"/>
                    <a:gd name="T38" fmla="*/ 0 w 664"/>
                    <a:gd name="T39" fmla="*/ 0 h 758"/>
                    <a:gd name="T40" fmla="*/ 0 w 664"/>
                    <a:gd name="T41" fmla="*/ 0 h 758"/>
                    <a:gd name="T42" fmla="*/ 0 w 664"/>
                    <a:gd name="T43" fmla="*/ 0 h 758"/>
                    <a:gd name="T44" fmla="*/ 0 w 664"/>
                    <a:gd name="T45" fmla="*/ 0 h 758"/>
                    <a:gd name="T46" fmla="*/ 0 w 664"/>
                    <a:gd name="T47" fmla="*/ 0 h 758"/>
                    <a:gd name="T48" fmla="*/ 0 w 664"/>
                    <a:gd name="T49" fmla="*/ 0 h 758"/>
                    <a:gd name="T50" fmla="*/ 0 w 664"/>
                    <a:gd name="T51" fmla="*/ 0 h 758"/>
                    <a:gd name="T52" fmla="*/ 0 w 664"/>
                    <a:gd name="T53" fmla="*/ 0 h 758"/>
                    <a:gd name="T54" fmla="*/ 0 w 664"/>
                    <a:gd name="T55" fmla="*/ 0 h 758"/>
                    <a:gd name="T56" fmla="*/ 0 w 664"/>
                    <a:gd name="T57" fmla="*/ 0 h 758"/>
                    <a:gd name="T58" fmla="*/ 0 w 664"/>
                    <a:gd name="T59" fmla="*/ 0 h 758"/>
                    <a:gd name="T60" fmla="*/ 0 w 664"/>
                    <a:gd name="T61" fmla="*/ 0 h 758"/>
                    <a:gd name="T62" fmla="*/ 0 w 664"/>
                    <a:gd name="T63" fmla="*/ 0 h 758"/>
                    <a:gd name="T64" fmla="*/ 0 w 664"/>
                    <a:gd name="T65" fmla="*/ 0 h 758"/>
                    <a:gd name="T66" fmla="*/ 0 w 664"/>
                    <a:gd name="T67" fmla="*/ 0 h 758"/>
                    <a:gd name="T68" fmla="*/ 0 w 664"/>
                    <a:gd name="T69" fmla="*/ 0 h 758"/>
                    <a:gd name="T70" fmla="*/ 0 w 664"/>
                    <a:gd name="T71" fmla="*/ 0 h 758"/>
                    <a:gd name="T72" fmla="*/ 0 w 664"/>
                    <a:gd name="T73" fmla="*/ 0 h 758"/>
                    <a:gd name="T74" fmla="*/ 0 w 664"/>
                    <a:gd name="T75" fmla="*/ 0 h 758"/>
                    <a:gd name="T76" fmla="*/ 0 w 664"/>
                    <a:gd name="T77" fmla="*/ 0 h 758"/>
                    <a:gd name="T78" fmla="*/ 0 w 664"/>
                    <a:gd name="T79" fmla="*/ 0 h 758"/>
                    <a:gd name="T80" fmla="*/ 0 w 664"/>
                    <a:gd name="T81" fmla="*/ 0 h 758"/>
                    <a:gd name="T82" fmla="*/ 0 w 664"/>
                    <a:gd name="T83" fmla="*/ 0 h 758"/>
                    <a:gd name="T84" fmla="*/ 0 w 664"/>
                    <a:gd name="T85" fmla="*/ 0 h 758"/>
                    <a:gd name="T86" fmla="*/ 0 w 664"/>
                    <a:gd name="T87" fmla="*/ 0 h 758"/>
                    <a:gd name="T88" fmla="*/ 0 w 664"/>
                    <a:gd name="T89" fmla="*/ 0 h 758"/>
                    <a:gd name="T90" fmla="*/ 0 w 664"/>
                    <a:gd name="T91" fmla="*/ 0 h 758"/>
                    <a:gd name="T92" fmla="*/ 0 w 664"/>
                    <a:gd name="T93" fmla="*/ 0 h 758"/>
                    <a:gd name="T94" fmla="*/ 0 w 664"/>
                    <a:gd name="T95" fmla="*/ 0 h 758"/>
                    <a:gd name="T96" fmla="*/ 0 w 664"/>
                    <a:gd name="T97" fmla="*/ 0 h 758"/>
                    <a:gd name="T98" fmla="*/ 0 w 664"/>
                    <a:gd name="T99" fmla="*/ 0 h 758"/>
                    <a:gd name="T100" fmla="*/ 0 w 664"/>
                    <a:gd name="T101" fmla="*/ 0 h 758"/>
                    <a:gd name="T102" fmla="*/ 0 w 664"/>
                    <a:gd name="T103" fmla="*/ 0 h 758"/>
                    <a:gd name="T104" fmla="*/ 0 w 664"/>
                    <a:gd name="T105" fmla="*/ 0 h 758"/>
                    <a:gd name="T106" fmla="*/ 0 w 664"/>
                    <a:gd name="T107" fmla="*/ 0 h 758"/>
                    <a:gd name="T108" fmla="*/ 0 w 664"/>
                    <a:gd name="T109" fmla="*/ 0 h 7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4"/>
                    <a:gd name="T166" fmla="*/ 0 h 758"/>
                    <a:gd name="T167" fmla="*/ 664 w 664"/>
                    <a:gd name="T168" fmla="*/ 758 h 7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4" h="758">
                      <a:moveTo>
                        <a:pt x="389" y="50"/>
                      </a:moveTo>
                      <a:lnTo>
                        <a:pt x="390" y="50"/>
                      </a:lnTo>
                      <a:lnTo>
                        <a:pt x="393" y="52"/>
                      </a:lnTo>
                      <a:lnTo>
                        <a:pt x="398" y="54"/>
                      </a:lnTo>
                      <a:lnTo>
                        <a:pt x="403" y="58"/>
                      </a:lnTo>
                      <a:lnTo>
                        <a:pt x="409" y="61"/>
                      </a:lnTo>
                      <a:lnTo>
                        <a:pt x="416" y="65"/>
                      </a:lnTo>
                      <a:lnTo>
                        <a:pt x="421" y="68"/>
                      </a:lnTo>
                      <a:lnTo>
                        <a:pt x="427" y="71"/>
                      </a:lnTo>
                      <a:lnTo>
                        <a:pt x="434" y="74"/>
                      </a:lnTo>
                      <a:lnTo>
                        <a:pt x="443" y="78"/>
                      </a:lnTo>
                      <a:lnTo>
                        <a:pt x="454" y="80"/>
                      </a:lnTo>
                      <a:lnTo>
                        <a:pt x="466" y="84"/>
                      </a:lnTo>
                      <a:lnTo>
                        <a:pt x="476" y="87"/>
                      </a:lnTo>
                      <a:lnTo>
                        <a:pt x="485" y="89"/>
                      </a:lnTo>
                      <a:lnTo>
                        <a:pt x="492" y="90"/>
                      </a:lnTo>
                      <a:lnTo>
                        <a:pt x="494" y="91"/>
                      </a:lnTo>
                      <a:lnTo>
                        <a:pt x="495" y="91"/>
                      </a:lnTo>
                      <a:lnTo>
                        <a:pt x="498" y="92"/>
                      </a:lnTo>
                      <a:lnTo>
                        <a:pt x="502" y="95"/>
                      </a:lnTo>
                      <a:lnTo>
                        <a:pt x="508" y="98"/>
                      </a:lnTo>
                      <a:lnTo>
                        <a:pt x="513" y="102"/>
                      </a:lnTo>
                      <a:lnTo>
                        <a:pt x="520" y="106"/>
                      </a:lnTo>
                      <a:lnTo>
                        <a:pt x="527" y="111"/>
                      </a:lnTo>
                      <a:lnTo>
                        <a:pt x="532" y="116"/>
                      </a:lnTo>
                      <a:lnTo>
                        <a:pt x="538" y="121"/>
                      </a:lnTo>
                      <a:lnTo>
                        <a:pt x="543" y="126"/>
                      </a:lnTo>
                      <a:lnTo>
                        <a:pt x="547" y="132"/>
                      </a:lnTo>
                      <a:lnTo>
                        <a:pt x="550" y="136"/>
                      </a:lnTo>
                      <a:lnTo>
                        <a:pt x="554" y="141"/>
                      </a:lnTo>
                      <a:lnTo>
                        <a:pt x="557" y="145"/>
                      </a:lnTo>
                      <a:lnTo>
                        <a:pt x="560" y="150"/>
                      </a:lnTo>
                      <a:lnTo>
                        <a:pt x="564" y="153"/>
                      </a:lnTo>
                      <a:lnTo>
                        <a:pt x="567" y="156"/>
                      </a:lnTo>
                      <a:lnTo>
                        <a:pt x="570" y="160"/>
                      </a:lnTo>
                      <a:lnTo>
                        <a:pt x="574" y="164"/>
                      </a:lnTo>
                      <a:lnTo>
                        <a:pt x="577" y="169"/>
                      </a:lnTo>
                      <a:lnTo>
                        <a:pt x="580" y="174"/>
                      </a:lnTo>
                      <a:lnTo>
                        <a:pt x="583" y="181"/>
                      </a:lnTo>
                      <a:lnTo>
                        <a:pt x="585" y="188"/>
                      </a:lnTo>
                      <a:lnTo>
                        <a:pt x="587" y="197"/>
                      </a:lnTo>
                      <a:lnTo>
                        <a:pt x="588" y="207"/>
                      </a:lnTo>
                      <a:lnTo>
                        <a:pt x="591" y="216"/>
                      </a:lnTo>
                      <a:lnTo>
                        <a:pt x="595" y="223"/>
                      </a:lnTo>
                      <a:lnTo>
                        <a:pt x="599" y="230"/>
                      </a:lnTo>
                      <a:lnTo>
                        <a:pt x="603" y="235"/>
                      </a:lnTo>
                      <a:lnTo>
                        <a:pt x="606" y="239"/>
                      </a:lnTo>
                      <a:lnTo>
                        <a:pt x="608" y="242"/>
                      </a:lnTo>
                      <a:lnTo>
                        <a:pt x="609" y="242"/>
                      </a:lnTo>
                      <a:lnTo>
                        <a:pt x="645" y="327"/>
                      </a:lnTo>
                      <a:lnTo>
                        <a:pt x="646" y="330"/>
                      </a:lnTo>
                      <a:lnTo>
                        <a:pt x="649" y="337"/>
                      </a:lnTo>
                      <a:lnTo>
                        <a:pt x="653" y="345"/>
                      </a:lnTo>
                      <a:lnTo>
                        <a:pt x="656" y="351"/>
                      </a:lnTo>
                      <a:lnTo>
                        <a:pt x="658" y="362"/>
                      </a:lnTo>
                      <a:lnTo>
                        <a:pt x="661" y="381"/>
                      </a:lnTo>
                      <a:lnTo>
                        <a:pt x="664" y="400"/>
                      </a:lnTo>
                      <a:lnTo>
                        <a:pt x="664" y="412"/>
                      </a:lnTo>
                      <a:lnTo>
                        <a:pt x="663" y="416"/>
                      </a:lnTo>
                      <a:lnTo>
                        <a:pt x="660" y="421"/>
                      </a:lnTo>
                      <a:lnTo>
                        <a:pt x="657" y="427"/>
                      </a:lnTo>
                      <a:lnTo>
                        <a:pt x="653" y="433"/>
                      </a:lnTo>
                      <a:lnTo>
                        <a:pt x="649" y="440"/>
                      </a:lnTo>
                      <a:lnTo>
                        <a:pt x="646" y="446"/>
                      </a:lnTo>
                      <a:lnTo>
                        <a:pt x="644" y="451"/>
                      </a:lnTo>
                      <a:lnTo>
                        <a:pt x="642" y="455"/>
                      </a:lnTo>
                      <a:lnTo>
                        <a:pt x="639" y="464"/>
                      </a:lnTo>
                      <a:lnTo>
                        <a:pt x="636" y="479"/>
                      </a:lnTo>
                      <a:lnTo>
                        <a:pt x="632" y="492"/>
                      </a:lnTo>
                      <a:lnTo>
                        <a:pt x="631" y="497"/>
                      </a:lnTo>
                      <a:lnTo>
                        <a:pt x="625" y="508"/>
                      </a:lnTo>
                      <a:lnTo>
                        <a:pt x="615" y="519"/>
                      </a:lnTo>
                      <a:lnTo>
                        <a:pt x="614" y="531"/>
                      </a:lnTo>
                      <a:lnTo>
                        <a:pt x="611" y="559"/>
                      </a:lnTo>
                      <a:lnTo>
                        <a:pt x="607" y="592"/>
                      </a:lnTo>
                      <a:lnTo>
                        <a:pt x="600" y="617"/>
                      </a:lnTo>
                      <a:lnTo>
                        <a:pt x="599" y="615"/>
                      </a:lnTo>
                      <a:lnTo>
                        <a:pt x="595" y="614"/>
                      </a:lnTo>
                      <a:lnTo>
                        <a:pt x="589" y="610"/>
                      </a:lnTo>
                      <a:lnTo>
                        <a:pt x="582" y="607"/>
                      </a:lnTo>
                      <a:lnTo>
                        <a:pt x="574" y="604"/>
                      </a:lnTo>
                      <a:lnTo>
                        <a:pt x="567" y="603"/>
                      </a:lnTo>
                      <a:lnTo>
                        <a:pt x="560" y="602"/>
                      </a:lnTo>
                      <a:lnTo>
                        <a:pt x="555" y="604"/>
                      </a:lnTo>
                      <a:lnTo>
                        <a:pt x="547" y="612"/>
                      </a:lnTo>
                      <a:lnTo>
                        <a:pt x="543" y="624"/>
                      </a:lnTo>
                      <a:lnTo>
                        <a:pt x="540" y="634"/>
                      </a:lnTo>
                      <a:lnTo>
                        <a:pt x="539" y="638"/>
                      </a:lnTo>
                      <a:lnTo>
                        <a:pt x="534" y="671"/>
                      </a:lnTo>
                      <a:lnTo>
                        <a:pt x="531" y="673"/>
                      </a:lnTo>
                      <a:lnTo>
                        <a:pt x="524" y="679"/>
                      </a:lnTo>
                      <a:lnTo>
                        <a:pt x="513" y="688"/>
                      </a:lnTo>
                      <a:lnTo>
                        <a:pt x="500" y="698"/>
                      </a:lnTo>
                      <a:lnTo>
                        <a:pt x="486" y="709"/>
                      </a:lnTo>
                      <a:lnTo>
                        <a:pt x="473" y="718"/>
                      </a:lnTo>
                      <a:lnTo>
                        <a:pt x="462" y="725"/>
                      </a:lnTo>
                      <a:lnTo>
                        <a:pt x="454" y="729"/>
                      </a:lnTo>
                      <a:lnTo>
                        <a:pt x="450" y="730"/>
                      </a:lnTo>
                      <a:lnTo>
                        <a:pt x="446" y="731"/>
                      </a:lnTo>
                      <a:lnTo>
                        <a:pt x="441" y="732"/>
                      </a:lnTo>
                      <a:lnTo>
                        <a:pt x="435" y="733"/>
                      </a:lnTo>
                      <a:lnTo>
                        <a:pt x="429" y="734"/>
                      </a:lnTo>
                      <a:lnTo>
                        <a:pt x="423" y="735"/>
                      </a:lnTo>
                      <a:lnTo>
                        <a:pt x="416" y="736"/>
                      </a:lnTo>
                      <a:lnTo>
                        <a:pt x="408" y="737"/>
                      </a:lnTo>
                      <a:lnTo>
                        <a:pt x="401" y="739"/>
                      </a:lnTo>
                      <a:lnTo>
                        <a:pt x="393" y="740"/>
                      </a:lnTo>
                      <a:lnTo>
                        <a:pt x="385" y="742"/>
                      </a:lnTo>
                      <a:lnTo>
                        <a:pt x="376" y="744"/>
                      </a:lnTo>
                      <a:lnTo>
                        <a:pt x="368" y="746"/>
                      </a:lnTo>
                      <a:lnTo>
                        <a:pt x="360" y="748"/>
                      </a:lnTo>
                      <a:lnTo>
                        <a:pt x="351" y="751"/>
                      </a:lnTo>
                      <a:lnTo>
                        <a:pt x="343" y="753"/>
                      </a:lnTo>
                      <a:lnTo>
                        <a:pt x="334" y="755"/>
                      </a:lnTo>
                      <a:lnTo>
                        <a:pt x="323" y="757"/>
                      </a:lnTo>
                      <a:lnTo>
                        <a:pt x="311" y="758"/>
                      </a:lnTo>
                      <a:lnTo>
                        <a:pt x="297" y="758"/>
                      </a:lnTo>
                      <a:lnTo>
                        <a:pt x="283" y="757"/>
                      </a:lnTo>
                      <a:lnTo>
                        <a:pt x="268" y="756"/>
                      </a:lnTo>
                      <a:lnTo>
                        <a:pt x="253" y="755"/>
                      </a:lnTo>
                      <a:lnTo>
                        <a:pt x="238" y="753"/>
                      </a:lnTo>
                      <a:lnTo>
                        <a:pt x="223" y="751"/>
                      </a:lnTo>
                      <a:lnTo>
                        <a:pt x="209" y="749"/>
                      </a:lnTo>
                      <a:lnTo>
                        <a:pt x="196" y="747"/>
                      </a:lnTo>
                      <a:lnTo>
                        <a:pt x="184" y="745"/>
                      </a:lnTo>
                      <a:lnTo>
                        <a:pt x="174" y="743"/>
                      </a:lnTo>
                      <a:lnTo>
                        <a:pt x="166" y="740"/>
                      </a:lnTo>
                      <a:lnTo>
                        <a:pt x="160" y="739"/>
                      </a:lnTo>
                      <a:lnTo>
                        <a:pt x="157" y="737"/>
                      </a:lnTo>
                      <a:lnTo>
                        <a:pt x="153" y="735"/>
                      </a:lnTo>
                      <a:lnTo>
                        <a:pt x="149" y="733"/>
                      </a:lnTo>
                      <a:lnTo>
                        <a:pt x="146" y="731"/>
                      </a:lnTo>
                      <a:lnTo>
                        <a:pt x="143" y="729"/>
                      </a:lnTo>
                      <a:lnTo>
                        <a:pt x="140" y="726"/>
                      </a:lnTo>
                      <a:lnTo>
                        <a:pt x="138" y="722"/>
                      </a:lnTo>
                      <a:lnTo>
                        <a:pt x="135" y="717"/>
                      </a:lnTo>
                      <a:lnTo>
                        <a:pt x="133" y="710"/>
                      </a:lnTo>
                      <a:lnTo>
                        <a:pt x="132" y="705"/>
                      </a:lnTo>
                      <a:lnTo>
                        <a:pt x="132" y="702"/>
                      </a:lnTo>
                      <a:lnTo>
                        <a:pt x="134" y="700"/>
                      </a:lnTo>
                      <a:lnTo>
                        <a:pt x="134" y="699"/>
                      </a:lnTo>
                      <a:lnTo>
                        <a:pt x="132" y="698"/>
                      </a:lnTo>
                      <a:lnTo>
                        <a:pt x="128" y="696"/>
                      </a:lnTo>
                      <a:lnTo>
                        <a:pt x="121" y="691"/>
                      </a:lnTo>
                      <a:lnTo>
                        <a:pt x="113" y="686"/>
                      </a:lnTo>
                      <a:lnTo>
                        <a:pt x="107" y="680"/>
                      </a:lnTo>
                      <a:lnTo>
                        <a:pt x="103" y="675"/>
                      </a:lnTo>
                      <a:lnTo>
                        <a:pt x="101" y="669"/>
                      </a:lnTo>
                      <a:lnTo>
                        <a:pt x="99" y="663"/>
                      </a:lnTo>
                      <a:lnTo>
                        <a:pt x="98" y="656"/>
                      </a:lnTo>
                      <a:lnTo>
                        <a:pt x="97" y="649"/>
                      </a:lnTo>
                      <a:lnTo>
                        <a:pt x="96" y="641"/>
                      </a:lnTo>
                      <a:lnTo>
                        <a:pt x="93" y="626"/>
                      </a:lnTo>
                      <a:lnTo>
                        <a:pt x="91" y="612"/>
                      </a:lnTo>
                      <a:lnTo>
                        <a:pt x="90" y="603"/>
                      </a:lnTo>
                      <a:lnTo>
                        <a:pt x="90" y="599"/>
                      </a:lnTo>
                      <a:lnTo>
                        <a:pt x="90" y="598"/>
                      </a:lnTo>
                      <a:lnTo>
                        <a:pt x="87" y="594"/>
                      </a:lnTo>
                      <a:lnTo>
                        <a:pt x="85" y="588"/>
                      </a:lnTo>
                      <a:lnTo>
                        <a:pt x="81" y="581"/>
                      </a:lnTo>
                      <a:lnTo>
                        <a:pt x="77" y="574"/>
                      </a:lnTo>
                      <a:lnTo>
                        <a:pt x="74" y="567"/>
                      </a:lnTo>
                      <a:lnTo>
                        <a:pt x="71" y="561"/>
                      </a:lnTo>
                      <a:lnTo>
                        <a:pt x="69" y="555"/>
                      </a:lnTo>
                      <a:lnTo>
                        <a:pt x="67" y="550"/>
                      </a:lnTo>
                      <a:lnTo>
                        <a:pt x="63" y="541"/>
                      </a:lnTo>
                      <a:lnTo>
                        <a:pt x="58" y="528"/>
                      </a:lnTo>
                      <a:lnTo>
                        <a:pt x="53" y="515"/>
                      </a:lnTo>
                      <a:lnTo>
                        <a:pt x="48" y="499"/>
                      </a:lnTo>
                      <a:lnTo>
                        <a:pt x="44" y="484"/>
                      </a:lnTo>
                      <a:lnTo>
                        <a:pt x="41" y="469"/>
                      </a:lnTo>
                      <a:lnTo>
                        <a:pt x="40" y="455"/>
                      </a:lnTo>
                      <a:lnTo>
                        <a:pt x="41" y="444"/>
                      </a:lnTo>
                      <a:lnTo>
                        <a:pt x="41" y="439"/>
                      </a:lnTo>
                      <a:lnTo>
                        <a:pt x="40" y="437"/>
                      </a:lnTo>
                      <a:lnTo>
                        <a:pt x="0" y="198"/>
                      </a:lnTo>
                      <a:lnTo>
                        <a:pt x="10" y="145"/>
                      </a:lnTo>
                      <a:lnTo>
                        <a:pt x="54" y="124"/>
                      </a:lnTo>
                      <a:lnTo>
                        <a:pt x="55" y="124"/>
                      </a:lnTo>
                      <a:lnTo>
                        <a:pt x="59" y="121"/>
                      </a:lnTo>
                      <a:lnTo>
                        <a:pt x="66" y="118"/>
                      </a:lnTo>
                      <a:lnTo>
                        <a:pt x="74" y="113"/>
                      </a:lnTo>
                      <a:lnTo>
                        <a:pt x="83" y="108"/>
                      </a:lnTo>
                      <a:lnTo>
                        <a:pt x="94" y="102"/>
                      </a:lnTo>
                      <a:lnTo>
                        <a:pt x="106" y="96"/>
                      </a:lnTo>
                      <a:lnTo>
                        <a:pt x="118" y="89"/>
                      </a:lnTo>
                      <a:lnTo>
                        <a:pt x="130" y="82"/>
                      </a:lnTo>
                      <a:lnTo>
                        <a:pt x="143" y="76"/>
                      </a:lnTo>
                      <a:lnTo>
                        <a:pt x="154" y="69"/>
                      </a:lnTo>
                      <a:lnTo>
                        <a:pt x="165" y="64"/>
                      </a:lnTo>
                      <a:lnTo>
                        <a:pt x="175" y="59"/>
                      </a:lnTo>
                      <a:lnTo>
                        <a:pt x="184" y="55"/>
                      </a:lnTo>
                      <a:lnTo>
                        <a:pt x="190" y="52"/>
                      </a:lnTo>
                      <a:lnTo>
                        <a:pt x="195" y="50"/>
                      </a:lnTo>
                      <a:lnTo>
                        <a:pt x="200" y="48"/>
                      </a:lnTo>
                      <a:lnTo>
                        <a:pt x="205" y="46"/>
                      </a:lnTo>
                      <a:lnTo>
                        <a:pt x="210" y="44"/>
                      </a:lnTo>
                      <a:lnTo>
                        <a:pt x="213" y="41"/>
                      </a:lnTo>
                      <a:lnTo>
                        <a:pt x="216" y="38"/>
                      </a:lnTo>
                      <a:lnTo>
                        <a:pt x="218" y="36"/>
                      </a:lnTo>
                      <a:lnTo>
                        <a:pt x="219" y="35"/>
                      </a:lnTo>
                      <a:lnTo>
                        <a:pt x="219" y="34"/>
                      </a:lnTo>
                      <a:lnTo>
                        <a:pt x="237" y="0"/>
                      </a:lnTo>
                      <a:lnTo>
                        <a:pt x="238" y="0"/>
                      </a:lnTo>
                      <a:lnTo>
                        <a:pt x="241" y="0"/>
                      </a:lnTo>
                      <a:lnTo>
                        <a:pt x="246" y="0"/>
                      </a:lnTo>
                      <a:lnTo>
                        <a:pt x="253" y="0"/>
                      </a:lnTo>
                      <a:lnTo>
                        <a:pt x="262" y="2"/>
                      </a:lnTo>
                      <a:lnTo>
                        <a:pt x="272" y="3"/>
                      </a:lnTo>
                      <a:lnTo>
                        <a:pt x="283" y="4"/>
                      </a:lnTo>
                      <a:lnTo>
                        <a:pt x="294" y="6"/>
                      </a:lnTo>
                      <a:lnTo>
                        <a:pt x="306" y="9"/>
                      </a:lnTo>
                      <a:lnTo>
                        <a:pt x="319" y="12"/>
                      </a:lnTo>
                      <a:lnTo>
                        <a:pt x="332" y="16"/>
                      </a:lnTo>
                      <a:lnTo>
                        <a:pt x="344" y="21"/>
                      </a:lnTo>
                      <a:lnTo>
                        <a:pt x="356" y="27"/>
                      </a:lnTo>
                      <a:lnTo>
                        <a:pt x="368" y="34"/>
                      </a:lnTo>
                      <a:lnTo>
                        <a:pt x="379" y="41"/>
                      </a:lnTo>
                      <a:lnTo>
                        <a:pt x="389" y="50"/>
                      </a:lnTo>
                      <a:close/>
                    </a:path>
                  </a:pathLst>
                </a:custGeom>
                <a:solidFill>
                  <a:srgbClr val="2044FF"/>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32" name="Freeform 201"/>
                <p:cNvSpPr>
                  <a:spLocks/>
                </p:cNvSpPr>
                <p:nvPr/>
              </p:nvSpPr>
              <p:spPr bwMode="auto">
                <a:xfrm>
                  <a:off x="2730" y="1370"/>
                  <a:ext cx="66" cy="57"/>
                </a:xfrm>
                <a:custGeom>
                  <a:avLst/>
                  <a:gdLst>
                    <a:gd name="T0" fmla="*/ 0 w 256"/>
                    <a:gd name="T1" fmla="*/ 0 h 194"/>
                    <a:gd name="T2" fmla="*/ 0 w 256"/>
                    <a:gd name="T3" fmla="*/ 0 h 194"/>
                    <a:gd name="T4" fmla="*/ 0 w 256"/>
                    <a:gd name="T5" fmla="*/ 0 h 194"/>
                    <a:gd name="T6" fmla="*/ 0 w 256"/>
                    <a:gd name="T7" fmla="*/ 0 h 194"/>
                    <a:gd name="T8" fmla="*/ 0 w 256"/>
                    <a:gd name="T9" fmla="*/ 0 h 194"/>
                    <a:gd name="T10" fmla="*/ 0 w 256"/>
                    <a:gd name="T11" fmla="*/ 0 h 194"/>
                    <a:gd name="T12" fmla="*/ 0 w 256"/>
                    <a:gd name="T13" fmla="*/ 0 h 194"/>
                    <a:gd name="T14" fmla="*/ 0 w 256"/>
                    <a:gd name="T15" fmla="*/ 0 h 194"/>
                    <a:gd name="T16" fmla="*/ 0 w 256"/>
                    <a:gd name="T17" fmla="*/ 0 h 194"/>
                    <a:gd name="T18" fmla="*/ 0 w 256"/>
                    <a:gd name="T19" fmla="*/ 0 h 194"/>
                    <a:gd name="T20" fmla="*/ 0 w 256"/>
                    <a:gd name="T21" fmla="*/ 0 h 194"/>
                    <a:gd name="T22" fmla="*/ 0 w 256"/>
                    <a:gd name="T23" fmla="*/ 0 h 194"/>
                    <a:gd name="T24" fmla="*/ 0 w 256"/>
                    <a:gd name="T25" fmla="*/ 0 h 194"/>
                    <a:gd name="T26" fmla="*/ 0 w 256"/>
                    <a:gd name="T27" fmla="*/ 0 h 194"/>
                    <a:gd name="T28" fmla="*/ 0 w 256"/>
                    <a:gd name="T29" fmla="*/ 0 h 194"/>
                    <a:gd name="T30" fmla="*/ 0 w 256"/>
                    <a:gd name="T31" fmla="*/ 0 h 194"/>
                    <a:gd name="T32" fmla="*/ 0 w 256"/>
                    <a:gd name="T33" fmla="*/ 0 h 194"/>
                    <a:gd name="T34" fmla="*/ 0 w 256"/>
                    <a:gd name="T35" fmla="*/ 0 h 194"/>
                    <a:gd name="T36" fmla="*/ 0 w 256"/>
                    <a:gd name="T37" fmla="*/ 0 h 194"/>
                    <a:gd name="T38" fmla="*/ 0 w 256"/>
                    <a:gd name="T39" fmla="*/ 0 h 194"/>
                    <a:gd name="T40" fmla="*/ 0 w 256"/>
                    <a:gd name="T41" fmla="*/ 0 h 194"/>
                    <a:gd name="T42" fmla="*/ 0 w 256"/>
                    <a:gd name="T43" fmla="*/ 0 h 194"/>
                    <a:gd name="T44" fmla="*/ 0 w 256"/>
                    <a:gd name="T45" fmla="*/ 0 h 194"/>
                    <a:gd name="T46" fmla="*/ 0 w 256"/>
                    <a:gd name="T47" fmla="*/ 0 h 194"/>
                    <a:gd name="T48" fmla="*/ 0 w 256"/>
                    <a:gd name="T49" fmla="*/ 0 h 194"/>
                    <a:gd name="T50" fmla="*/ 0 w 256"/>
                    <a:gd name="T51" fmla="*/ 0 h 194"/>
                    <a:gd name="T52" fmla="*/ 0 w 256"/>
                    <a:gd name="T53" fmla="*/ 0 h 194"/>
                    <a:gd name="T54" fmla="*/ 0 w 256"/>
                    <a:gd name="T55" fmla="*/ 0 h 194"/>
                    <a:gd name="T56" fmla="*/ 0 w 256"/>
                    <a:gd name="T57" fmla="*/ 0 h 194"/>
                    <a:gd name="T58" fmla="*/ 0 w 256"/>
                    <a:gd name="T59" fmla="*/ 0 h 194"/>
                    <a:gd name="T60" fmla="*/ 0 w 256"/>
                    <a:gd name="T61" fmla="*/ 0 h 194"/>
                    <a:gd name="T62" fmla="*/ 0 w 256"/>
                    <a:gd name="T63" fmla="*/ 0 h 194"/>
                    <a:gd name="T64" fmla="*/ 0 w 256"/>
                    <a:gd name="T65" fmla="*/ 0 h 194"/>
                    <a:gd name="T66" fmla="*/ 0 w 256"/>
                    <a:gd name="T67" fmla="*/ 0 h 194"/>
                    <a:gd name="T68" fmla="*/ 0 w 256"/>
                    <a:gd name="T69" fmla="*/ 0 h 194"/>
                    <a:gd name="T70" fmla="*/ 0 w 256"/>
                    <a:gd name="T71" fmla="*/ 0 h 194"/>
                    <a:gd name="T72" fmla="*/ 0 w 256"/>
                    <a:gd name="T73" fmla="*/ 0 h 194"/>
                    <a:gd name="T74" fmla="*/ 0 w 256"/>
                    <a:gd name="T75" fmla="*/ 0 h 194"/>
                    <a:gd name="T76" fmla="*/ 0 w 256"/>
                    <a:gd name="T77" fmla="*/ 0 h 194"/>
                    <a:gd name="T78" fmla="*/ 0 w 256"/>
                    <a:gd name="T79" fmla="*/ 0 h 194"/>
                    <a:gd name="T80" fmla="*/ 0 w 256"/>
                    <a:gd name="T81" fmla="*/ 0 h 194"/>
                    <a:gd name="T82" fmla="*/ 0 w 256"/>
                    <a:gd name="T83" fmla="*/ 0 h 194"/>
                    <a:gd name="T84" fmla="*/ 0 w 256"/>
                    <a:gd name="T85" fmla="*/ 0 h 1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6"/>
                    <a:gd name="T130" fmla="*/ 0 h 194"/>
                    <a:gd name="T131" fmla="*/ 256 w 256"/>
                    <a:gd name="T132" fmla="*/ 194 h 1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6" h="194">
                      <a:moveTo>
                        <a:pt x="234" y="149"/>
                      </a:moveTo>
                      <a:lnTo>
                        <a:pt x="242" y="144"/>
                      </a:lnTo>
                      <a:lnTo>
                        <a:pt x="243" y="140"/>
                      </a:lnTo>
                      <a:lnTo>
                        <a:pt x="245" y="132"/>
                      </a:lnTo>
                      <a:lnTo>
                        <a:pt x="248" y="121"/>
                      </a:lnTo>
                      <a:lnTo>
                        <a:pt x="249" y="113"/>
                      </a:lnTo>
                      <a:lnTo>
                        <a:pt x="251" y="104"/>
                      </a:lnTo>
                      <a:lnTo>
                        <a:pt x="253" y="96"/>
                      </a:lnTo>
                      <a:lnTo>
                        <a:pt x="256" y="90"/>
                      </a:lnTo>
                      <a:lnTo>
                        <a:pt x="256" y="88"/>
                      </a:lnTo>
                      <a:lnTo>
                        <a:pt x="256" y="86"/>
                      </a:lnTo>
                      <a:lnTo>
                        <a:pt x="256" y="82"/>
                      </a:lnTo>
                      <a:lnTo>
                        <a:pt x="256" y="76"/>
                      </a:lnTo>
                      <a:lnTo>
                        <a:pt x="253" y="68"/>
                      </a:lnTo>
                      <a:lnTo>
                        <a:pt x="249" y="59"/>
                      </a:lnTo>
                      <a:lnTo>
                        <a:pt x="242" y="50"/>
                      </a:lnTo>
                      <a:lnTo>
                        <a:pt x="232" y="41"/>
                      </a:lnTo>
                      <a:lnTo>
                        <a:pt x="218" y="33"/>
                      </a:lnTo>
                      <a:lnTo>
                        <a:pt x="204" y="26"/>
                      </a:lnTo>
                      <a:lnTo>
                        <a:pt x="194" y="20"/>
                      </a:lnTo>
                      <a:lnTo>
                        <a:pt x="185" y="15"/>
                      </a:lnTo>
                      <a:lnTo>
                        <a:pt x="180" y="10"/>
                      </a:lnTo>
                      <a:lnTo>
                        <a:pt x="176" y="7"/>
                      </a:lnTo>
                      <a:lnTo>
                        <a:pt x="173" y="4"/>
                      </a:lnTo>
                      <a:lnTo>
                        <a:pt x="172" y="3"/>
                      </a:lnTo>
                      <a:lnTo>
                        <a:pt x="170" y="2"/>
                      </a:lnTo>
                      <a:lnTo>
                        <a:pt x="164" y="1"/>
                      </a:lnTo>
                      <a:lnTo>
                        <a:pt x="156" y="0"/>
                      </a:lnTo>
                      <a:lnTo>
                        <a:pt x="146" y="0"/>
                      </a:lnTo>
                      <a:lnTo>
                        <a:pt x="134" y="0"/>
                      </a:lnTo>
                      <a:lnTo>
                        <a:pt x="122" y="1"/>
                      </a:lnTo>
                      <a:lnTo>
                        <a:pt x="109" y="4"/>
                      </a:lnTo>
                      <a:lnTo>
                        <a:pt x="99" y="9"/>
                      </a:lnTo>
                      <a:lnTo>
                        <a:pt x="90" y="14"/>
                      </a:lnTo>
                      <a:lnTo>
                        <a:pt x="82" y="19"/>
                      </a:lnTo>
                      <a:lnTo>
                        <a:pt x="72" y="24"/>
                      </a:lnTo>
                      <a:lnTo>
                        <a:pt x="63" y="28"/>
                      </a:lnTo>
                      <a:lnTo>
                        <a:pt x="54" y="33"/>
                      </a:lnTo>
                      <a:lnTo>
                        <a:pt x="46" y="37"/>
                      </a:lnTo>
                      <a:lnTo>
                        <a:pt x="39" y="39"/>
                      </a:lnTo>
                      <a:lnTo>
                        <a:pt x="35" y="41"/>
                      </a:lnTo>
                      <a:lnTo>
                        <a:pt x="32" y="43"/>
                      </a:lnTo>
                      <a:lnTo>
                        <a:pt x="28" y="46"/>
                      </a:lnTo>
                      <a:lnTo>
                        <a:pt x="24" y="50"/>
                      </a:lnTo>
                      <a:lnTo>
                        <a:pt x="20" y="55"/>
                      </a:lnTo>
                      <a:lnTo>
                        <a:pt x="16" y="60"/>
                      </a:lnTo>
                      <a:lnTo>
                        <a:pt x="12" y="66"/>
                      </a:lnTo>
                      <a:lnTo>
                        <a:pt x="8" y="72"/>
                      </a:lnTo>
                      <a:lnTo>
                        <a:pt x="6" y="77"/>
                      </a:lnTo>
                      <a:lnTo>
                        <a:pt x="4" y="87"/>
                      </a:lnTo>
                      <a:lnTo>
                        <a:pt x="3" y="98"/>
                      </a:lnTo>
                      <a:lnTo>
                        <a:pt x="4" y="106"/>
                      </a:lnTo>
                      <a:lnTo>
                        <a:pt x="4" y="109"/>
                      </a:lnTo>
                      <a:lnTo>
                        <a:pt x="4" y="111"/>
                      </a:lnTo>
                      <a:lnTo>
                        <a:pt x="3" y="117"/>
                      </a:lnTo>
                      <a:lnTo>
                        <a:pt x="2" y="125"/>
                      </a:lnTo>
                      <a:lnTo>
                        <a:pt x="0" y="135"/>
                      </a:lnTo>
                      <a:lnTo>
                        <a:pt x="0" y="146"/>
                      </a:lnTo>
                      <a:lnTo>
                        <a:pt x="4" y="156"/>
                      </a:lnTo>
                      <a:lnTo>
                        <a:pt x="7" y="164"/>
                      </a:lnTo>
                      <a:lnTo>
                        <a:pt x="9" y="167"/>
                      </a:lnTo>
                      <a:lnTo>
                        <a:pt x="23" y="186"/>
                      </a:lnTo>
                      <a:lnTo>
                        <a:pt x="24" y="186"/>
                      </a:lnTo>
                      <a:lnTo>
                        <a:pt x="25" y="187"/>
                      </a:lnTo>
                      <a:lnTo>
                        <a:pt x="28" y="189"/>
                      </a:lnTo>
                      <a:lnTo>
                        <a:pt x="32" y="191"/>
                      </a:lnTo>
                      <a:lnTo>
                        <a:pt x="36" y="193"/>
                      </a:lnTo>
                      <a:lnTo>
                        <a:pt x="42" y="194"/>
                      </a:lnTo>
                      <a:lnTo>
                        <a:pt x="48" y="194"/>
                      </a:lnTo>
                      <a:lnTo>
                        <a:pt x="55" y="193"/>
                      </a:lnTo>
                      <a:lnTo>
                        <a:pt x="60" y="191"/>
                      </a:lnTo>
                      <a:lnTo>
                        <a:pt x="68" y="189"/>
                      </a:lnTo>
                      <a:lnTo>
                        <a:pt x="78" y="187"/>
                      </a:lnTo>
                      <a:lnTo>
                        <a:pt x="91" y="183"/>
                      </a:lnTo>
                      <a:lnTo>
                        <a:pt x="105" y="180"/>
                      </a:lnTo>
                      <a:lnTo>
                        <a:pt x="120" y="176"/>
                      </a:lnTo>
                      <a:lnTo>
                        <a:pt x="136" y="172"/>
                      </a:lnTo>
                      <a:lnTo>
                        <a:pt x="151" y="169"/>
                      </a:lnTo>
                      <a:lnTo>
                        <a:pt x="168" y="165"/>
                      </a:lnTo>
                      <a:lnTo>
                        <a:pt x="183" y="161"/>
                      </a:lnTo>
                      <a:lnTo>
                        <a:pt x="196" y="158"/>
                      </a:lnTo>
                      <a:lnTo>
                        <a:pt x="209" y="155"/>
                      </a:lnTo>
                      <a:lnTo>
                        <a:pt x="219" y="152"/>
                      </a:lnTo>
                      <a:lnTo>
                        <a:pt x="227" y="151"/>
                      </a:lnTo>
                      <a:lnTo>
                        <a:pt x="233" y="149"/>
                      </a:lnTo>
                      <a:lnTo>
                        <a:pt x="234" y="149"/>
                      </a:lnTo>
                      <a:close/>
                    </a:path>
                  </a:pathLst>
                </a:custGeom>
                <a:solidFill>
                  <a:srgbClr val="2044FF"/>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33" name="Freeform 202"/>
                <p:cNvSpPr>
                  <a:spLocks/>
                </p:cNvSpPr>
                <p:nvPr/>
              </p:nvSpPr>
              <p:spPr bwMode="auto">
                <a:xfrm>
                  <a:off x="2731" y="1383"/>
                  <a:ext cx="62" cy="84"/>
                </a:xfrm>
                <a:custGeom>
                  <a:avLst/>
                  <a:gdLst>
                    <a:gd name="T0" fmla="*/ 0 w 240"/>
                    <a:gd name="T1" fmla="*/ 0 h 284"/>
                    <a:gd name="T2" fmla="*/ 0 w 240"/>
                    <a:gd name="T3" fmla="*/ 0 h 284"/>
                    <a:gd name="T4" fmla="*/ 0 w 240"/>
                    <a:gd name="T5" fmla="*/ 0 h 284"/>
                    <a:gd name="T6" fmla="*/ 0 w 240"/>
                    <a:gd name="T7" fmla="*/ 0 h 284"/>
                    <a:gd name="T8" fmla="*/ 0 w 240"/>
                    <a:gd name="T9" fmla="*/ 0 h 284"/>
                    <a:gd name="T10" fmla="*/ 0 w 240"/>
                    <a:gd name="T11" fmla="*/ 0 h 284"/>
                    <a:gd name="T12" fmla="*/ 0 w 240"/>
                    <a:gd name="T13" fmla="*/ 0 h 284"/>
                    <a:gd name="T14" fmla="*/ 0 w 240"/>
                    <a:gd name="T15" fmla="*/ 0 h 284"/>
                    <a:gd name="T16" fmla="*/ 0 w 240"/>
                    <a:gd name="T17" fmla="*/ 0 h 284"/>
                    <a:gd name="T18" fmla="*/ 0 w 240"/>
                    <a:gd name="T19" fmla="*/ 0 h 284"/>
                    <a:gd name="T20" fmla="*/ 0 w 240"/>
                    <a:gd name="T21" fmla="*/ 0 h 284"/>
                    <a:gd name="T22" fmla="*/ 0 w 240"/>
                    <a:gd name="T23" fmla="*/ 0 h 284"/>
                    <a:gd name="T24" fmla="*/ 0 w 240"/>
                    <a:gd name="T25" fmla="*/ 0 h 284"/>
                    <a:gd name="T26" fmla="*/ 0 w 240"/>
                    <a:gd name="T27" fmla="*/ 0 h 284"/>
                    <a:gd name="T28" fmla="*/ 0 w 240"/>
                    <a:gd name="T29" fmla="*/ 0 h 284"/>
                    <a:gd name="T30" fmla="*/ 0 w 240"/>
                    <a:gd name="T31" fmla="*/ 0 h 284"/>
                    <a:gd name="T32" fmla="*/ 0 w 240"/>
                    <a:gd name="T33" fmla="*/ 0 h 284"/>
                    <a:gd name="T34" fmla="*/ 0 w 240"/>
                    <a:gd name="T35" fmla="*/ 0 h 284"/>
                    <a:gd name="T36" fmla="*/ 0 w 240"/>
                    <a:gd name="T37" fmla="*/ 0 h 284"/>
                    <a:gd name="T38" fmla="*/ 0 w 240"/>
                    <a:gd name="T39" fmla="*/ 0 h 284"/>
                    <a:gd name="T40" fmla="*/ 0 w 240"/>
                    <a:gd name="T41" fmla="*/ 0 h 284"/>
                    <a:gd name="T42" fmla="*/ 0 w 240"/>
                    <a:gd name="T43" fmla="*/ 0 h 284"/>
                    <a:gd name="T44" fmla="*/ 0 w 240"/>
                    <a:gd name="T45" fmla="*/ 0 h 284"/>
                    <a:gd name="T46" fmla="*/ 0 w 240"/>
                    <a:gd name="T47" fmla="*/ 0 h 284"/>
                    <a:gd name="T48" fmla="*/ 0 w 240"/>
                    <a:gd name="T49" fmla="*/ 0 h 284"/>
                    <a:gd name="T50" fmla="*/ 0 w 240"/>
                    <a:gd name="T51" fmla="*/ 0 h 284"/>
                    <a:gd name="T52" fmla="*/ 0 w 240"/>
                    <a:gd name="T53" fmla="*/ 0 h 284"/>
                    <a:gd name="T54" fmla="*/ 0 w 240"/>
                    <a:gd name="T55" fmla="*/ 0 h 284"/>
                    <a:gd name="T56" fmla="*/ 0 w 240"/>
                    <a:gd name="T57" fmla="*/ 0 h 284"/>
                    <a:gd name="T58" fmla="*/ 0 w 240"/>
                    <a:gd name="T59" fmla="*/ 0 h 284"/>
                    <a:gd name="T60" fmla="*/ 0 w 240"/>
                    <a:gd name="T61" fmla="*/ 0 h 284"/>
                    <a:gd name="T62" fmla="*/ 0 w 240"/>
                    <a:gd name="T63" fmla="*/ 0 h 284"/>
                    <a:gd name="T64" fmla="*/ 0 w 240"/>
                    <a:gd name="T65" fmla="*/ 0 h 284"/>
                    <a:gd name="T66" fmla="*/ 0 w 240"/>
                    <a:gd name="T67" fmla="*/ 0 h 284"/>
                    <a:gd name="T68" fmla="*/ 0 w 240"/>
                    <a:gd name="T69" fmla="*/ 0 h 284"/>
                    <a:gd name="T70" fmla="*/ 0 w 240"/>
                    <a:gd name="T71" fmla="*/ 0 h 284"/>
                    <a:gd name="T72" fmla="*/ 0 w 240"/>
                    <a:gd name="T73" fmla="*/ 0 h 284"/>
                    <a:gd name="T74" fmla="*/ 0 w 240"/>
                    <a:gd name="T75" fmla="*/ 0 h 284"/>
                    <a:gd name="T76" fmla="*/ 0 w 240"/>
                    <a:gd name="T77" fmla="*/ 0 h 284"/>
                    <a:gd name="T78" fmla="*/ 0 w 240"/>
                    <a:gd name="T79" fmla="*/ 0 h 284"/>
                    <a:gd name="T80" fmla="*/ 0 w 240"/>
                    <a:gd name="T81" fmla="*/ 0 h 284"/>
                    <a:gd name="T82" fmla="*/ 0 w 240"/>
                    <a:gd name="T83" fmla="*/ 0 h 284"/>
                    <a:gd name="T84" fmla="*/ 0 w 240"/>
                    <a:gd name="T85" fmla="*/ 0 h 284"/>
                    <a:gd name="T86" fmla="*/ 0 w 240"/>
                    <a:gd name="T87" fmla="*/ 0 h 284"/>
                    <a:gd name="T88" fmla="*/ 0 w 240"/>
                    <a:gd name="T89" fmla="*/ 0 h 2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0"/>
                    <a:gd name="T136" fmla="*/ 0 h 284"/>
                    <a:gd name="T137" fmla="*/ 240 w 240"/>
                    <a:gd name="T138" fmla="*/ 284 h 2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0" h="284">
                      <a:moveTo>
                        <a:pt x="223" y="22"/>
                      </a:moveTo>
                      <a:lnTo>
                        <a:pt x="225" y="24"/>
                      </a:lnTo>
                      <a:lnTo>
                        <a:pt x="229" y="30"/>
                      </a:lnTo>
                      <a:lnTo>
                        <a:pt x="233" y="40"/>
                      </a:lnTo>
                      <a:lnTo>
                        <a:pt x="234" y="55"/>
                      </a:lnTo>
                      <a:lnTo>
                        <a:pt x="234" y="73"/>
                      </a:lnTo>
                      <a:lnTo>
                        <a:pt x="235" y="89"/>
                      </a:lnTo>
                      <a:lnTo>
                        <a:pt x="235" y="100"/>
                      </a:lnTo>
                      <a:lnTo>
                        <a:pt x="235" y="105"/>
                      </a:lnTo>
                      <a:lnTo>
                        <a:pt x="236" y="111"/>
                      </a:lnTo>
                      <a:lnTo>
                        <a:pt x="238" y="125"/>
                      </a:lnTo>
                      <a:lnTo>
                        <a:pt x="239" y="141"/>
                      </a:lnTo>
                      <a:lnTo>
                        <a:pt x="240" y="151"/>
                      </a:lnTo>
                      <a:lnTo>
                        <a:pt x="239" y="156"/>
                      </a:lnTo>
                      <a:lnTo>
                        <a:pt x="237" y="165"/>
                      </a:lnTo>
                      <a:lnTo>
                        <a:pt x="234" y="176"/>
                      </a:lnTo>
                      <a:lnTo>
                        <a:pt x="231" y="189"/>
                      </a:lnTo>
                      <a:lnTo>
                        <a:pt x="227" y="202"/>
                      </a:lnTo>
                      <a:lnTo>
                        <a:pt x="223" y="214"/>
                      </a:lnTo>
                      <a:lnTo>
                        <a:pt x="219" y="224"/>
                      </a:lnTo>
                      <a:lnTo>
                        <a:pt x="216" y="231"/>
                      </a:lnTo>
                      <a:lnTo>
                        <a:pt x="213" y="236"/>
                      </a:lnTo>
                      <a:lnTo>
                        <a:pt x="209" y="242"/>
                      </a:lnTo>
                      <a:lnTo>
                        <a:pt x="207" y="248"/>
                      </a:lnTo>
                      <a:lnTo>
                        <a:pt x="204" y="255"/>
                      </a:lnTo>
                      <a:lnTo>
                        <a:pt x="201" y="260"/>
                      </a:lnTo>
                      <a:lnTo>
                        <a:pt x="199" y="264"/>
                      </a:lnTo>
                      <a:lnTo>
                        <a:pt x="197" y="267"/>
                      </a:lnTo>
                      <a:lnTo>
                        <a:pt x="197" y="268"/>
                      </a:lnTo>
                      <a:lnTo>
                        <a:pt x="196" y="268"/>
                      </a:lnTo>
                      <a:lnTo>
                        <a:pt x="193" y="270"/>
                      </a:lnTo>
                      <a:lnTo>
                        <a:pt x="190" y="272"/>
                      </a:lnTo>
                      <a:lnTo>
                        <a:pt x="186" y="275"/>
                      </a:lnTo>
                      <a:lnTo>
                        <a:pt x="181" y="278"/>
                      </a:lnTo>
                      <a:lnTo>
                        <a:pt x="176" y="281"/>
                      </a:lnTo>
                      <a:lnTo>
                        <a:pt x="171" y="283"/>
                      </a:lnTo>
                      <a:lnTo>
                        <a:pt x="166" y="284"/>
                      </a:lnTo>
                      <a:lnTo>
                        <a:pt x="162" y="284"/>
                      </a:lnTo>
                      <a:lnTo>
                        <a:pt x="157" y="284"/>
                      </a:lnTo>
                      <a:lnTo>
                        <a:pt x="151" y="284"/>
                      </a:lnTo>
                      <a:lnTo>
                        <a:pt x="146" y="284"/>
                      </a:lnTo>
                      <a:lnTo>
                        <a:pt x="140" y="283"/>
                      </a:lnTo>
                      <a:lnTo>
                        <a:pt x="134" y="283"/>
                      </a:lnTo>
                      <a:lnTo>
                        <a:pt x="128" y="282"/>
                      </a:lnTo>
                      <a:lnTo>
                        <a:pt x="123" y="282"/>
                      </a:lnTo>
                      <a:lnTo>
                        <a:pt x="118" y="280"/>
                      </a:lnTo>
                      <a:lnTo>
                        <a:pt x="113" y="279"/>
                      </a:lnTo>
                      <a:lnTo>
                        <a:pt x="107" y="277"/>
                      </a:lnTo>
                      <a:lnTo>
                        <a:pt x="101" y="274"/>
                      </a:lnTo>
                      <a:lnTo>
                        <a:pt x="95" y="271"/>
                      </a:lnTo>
                      <a:lnTo>
                        <a:pt x="89" y="268"/>
                      </a:lnTo>
                      <a:lnTo>
                        <a:pt x="82" y="264"/>
                      </a:lnTo>
                      <a:lnTo>
                        <a:pt x="75" y="260"/>
                      </a:lnTo>
                      <a:lnTo>
                        <a:pt x="68" y="255"/>
                      </a:lnTo>
                      <a:lnTo>
                        <a:pt x="62" y="251"/>
                      </a:lnTo>
                      <a:lnTo>
                        <a:pt x="58" y="246"/>
                      </a:lnTo>
                      <a:lnTo>
                        <a:pt x="53" y="241"/>
                      </a:lnTo>
                      <a:lnTo>
                        <a:pt x="50" y="236"/>
                      </a:lnTo>
                      <a:lnTo>
                        <a:pt x="47" y="232"/>
                      </a:lnTo>
                      <a:lnTo>
                        <a:pt x="45" y="228"/>
                      </a:lnTo>
                      <a:lnTo>
                        <a:pt x="43" y="225"/>
                      </a:lnTo>
                      <a:lnTo>
                        <a:pt x="39" y="219"/>
                      </a:lnTo>
                      <a:lnTo>
                        <a:pt x="36" y="213"/>
                      </a:lnTo>
                      <a:lnTo>
                        <a:pt x="34" y="208"/>
                      </a:lnTo>
                      <a:lnTo>
                        <a:pt x="34" y="207"/>
                      </a:lnTo>
                      <a:lnTo>
                        <a:pt x="28" y="188"/>
                      </a:lnTo>
                      <a:lnTo>
                        <a:pt x="25" y="188"/>
                      </a:lnTo>
                      <a:lnTo>
                        <a:pt x="22" y="188"/>
                      </a:lnTo>
                      <a:lnTo>
                        <a:pt x="19" y="187"/>
                      </a:lnTo>
                      <a:lnTo>
                        <a:pt x="15" y="184"/>
                      </a:lnTo>
                      <a:lnTo>
                        <a:pt x="11" y="180"/>
                      </a:lnTo>
                      <a:lnTo>
                        <a:pt x="8" y="174"/>
                      </a:lnTo>
                      <a:lnTo>
                        <a:pt x="5" y="165"/>
                      </a:lnTo>
                      <a:lnTo>
                        <a:pt x="2" y="145"/>
                      </a:lnTo>
                      <a:lnTo>
                        <a:pt x="0" y="129"/>
                      </a:lnTo>
                      <a:lnTo>
                        <a:pt x="2" y="118"/>
                      </a:lnTo>
                      <a:lnTo>
                        <a:pt x="7" y="112"/>
                      </a:lnTo>
                      <a:lnTo>
                        <a:pt x="11" y="111"/>
                      </a:lnTo>
                      <a:lnTo>
                        <a:pt x="14" y="111"/>
                      </a:lnTo>
                      <a:lnTo>
                        <a:pt x="17" y="111"/>
                      </a:lnTo>
                      <a:lnTo>
                        <a:pt x="20" y="111"/>
                      </a:lnTo>
                      <a:lnTo>
                        <a:pt x="22" y="112"/>
                      </a:lnTo>
                      <a:lnTo>
                        <a:pt x="25" y="114"/>
                      </a:lnTo>
                      <a:lnTo>
                        <a:pt x="26" y="116"/>
                      </a:lnTo>
                      <a:lnTo>
                        <a:pt x="28" y="120"/>
                      </a:lnTo>
                      <a:lnTo>
                        <a:pt x="29" y="126"/>
                      </a:lnTo>
                      <a:lnTo>
                        <a:pt x="30" y="129"/>
                      </a:lnTo>
                      <a:lnTo>
                        <a:pt x="30" y="130"/>
                      </a:lnTo>
                      <a:lnTo>
                        <a:pt x="31" y="132"/>
                      </a:lnTo>
                      <a:lnTo>
                        <a:pt x="33" y="136"/>
                      </a:lnTo>
                      <a:lnTo>
                        <a:pt x="36" y="138"/>
                      </a:lnTo>
                      <a:lnTo>
                        <a:pt x="40" y="132"/>
                      </a:lnTo>
                      <a:lnTo>
                        <a:pt x="42" y="126"/>
                      </a:lnTo>
                      <a:lnTo>
                        <a:pt x="44" y="119"/>
                      </a:lnTo>
                      <a:lnTo>
                        <a:pt x="47" y="111"/>
                      </a:lnTo>
                      <a:lnTo>
                        <a:pt x="50" y="102"/>
                      </a:lnTo>
                      <a:lnTo>
                        <a:pt x="53" y="94"/>
                      </a:lnTo>
                      <a:lnTo>
                        <a:pt x="56" y="88"/>
                      </a:lnTo>
                      <a:lnTo>
                        <a:pt x="59" y="82"/>
                      </a:lnTo>
                      <a:lnTo>
                        <a:pt x="61" y="79"/>
                      </a:lnTo>
                      <a:lnTo>
                        <a:pt x="62" y="71"/>
                      </a:lnTo>
                      <a:lnTo>
                        <a:pt x="60" y="59"/>
                      </a:lnTo>
                      <a:lnTo>
                        <a:pt x="57" y="47"/>
                      </a:lnTo>
                      <a:lnTo>
                        <a:pt x="57" y="39"/>
                      </a:lnTo>
                      <a:lnTo>
                        <a:pt x="63" y="30"/>
                      </a:lnTo>
                      <a:lnTo>
                        <a:pt x="69" y="21"/>
                      </a:lnTo>
                      <a:lnTo>
                        <a:pt x="75" y="15"/>
                      </a:lnTo>
                      <a:lnTo>
                        <a:pt x="82" y="9"/>
                      </a:lnTo>
                      <a:lnTo>
                        <a:pt x="88" y="5"/>
                      </a:lnTo>
                      <a:lnTo>
                        <a:pt x="94" y="2"/>
                      </a:lnTo>
                      <a:lnTo>
                        <a:pt x="101" y="1"/>
                      </a:lnTo>
                      <a:lnTo>
                        <a:pt x="107" y="0"/>
                      </a:lnTo>
                      <a:lnTo>
                        <a:pt x="113" y="0"/>
                      </a:lnTo>
                      <a:lnTo>
                        <a:pt x="119" y="1"/>
                      </a:lnTo>
                      <a:lnTo>
                        <a:pt x="125" y="1"/>
                      </a:lnTo>
                      <a:lnTo>
                        <a:pt x="131" y="2"/>
                      </a:lnTo>
                      <a:lnTo>
                        <a:pt x="136" y="3"/>
                      </a:lnTo>
                      <a:lnTo>
                        <a:pt x="140" y="5"/>
                      </a:lnTo>
                      <a:lnTo>
                        <a:pt x="145" y="8"/>
                      </a:lnTo>
                      <a:lnTo>
                        <a:pt x="149" y="12"/>
                      </a:lnTo>
                      <a:lnTo>
                        <a:pt x="153" y="14"/>
                      </a:lnTo>
                      <a:lnTo>
                        <a:pt x="158" y="17"/>
                      </a:lnTo>
                      <a:lnTo>
                        <a:pt x="163" y="18"/>
                      </a:lnTo>
                      <a:lnTo>
                        <a:pt x="168" y="18"/>
                      </a:lnTo>
                      <a:lnTo>
                        <a:pt x="174" y="18"/>
                      </a:lnTo>
                      <a:lnTo>
                        <a:pt x="181" y="18"/>
                      </a:lnTo>
                      <a:lnTo>
                        <a:pt x="188" y="17"/>
                      </a:lnTo>
                      <a:lnTo>
                        <a:pt x="195" y="17"/>
                      </a:lnTo>
                      <a:lnTo>
                        <a:pt x="201" y="16"/>
                      </a:lnTo>
                      <a:lnTo>
                        <a:pt x="206" y="16"/>
                      </a:lnTo>
                      <a:lnTo>
                        <a:pt x="210" y="15"/>
                      </a:lnTo>
                      <a:lnTo>
                        <a:pt x="214" y="15"/>
                      </a:lnTo>
                      <a:lnTo>
                        <a:pt x="216" y="16"/>
                      </a:lnTo>
                      <a:lnTo>
                        <a:pt x="218" y="17"/>
                      </a:lnTo>
                      <a:lnTo>
                        <a:pt x="220" y="19"/>
                      </a:lnTo>
                      <a:lnTo>
                        <a:pt x="223" y="22"/>
                      </a:lnTo>
                      <a:close/>
                    </a:path>
                  </a:pathLst>
                </a:custGeom>
                <a:solidFill>
                  <a:srgbClr val="2044FF"/>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grpSp>
          <p:nvGrpSpPr>
            <p:cNvPr id="244073" name="Group 1033"/>
            <p:cNvGrpSpPr/>
            <p:nvPr/>
          </p:nvGrpSpPr>
          <p:grpSpPr>
            <a:xfrm>
              <a:off x="5740400" y="7543800"/>
              <a:ext cx="1669861" cy="1245280"/>
              <a:chOff x="704850" y="4125233"/>
              <a:chExt cx="1669861" cy="1245280"/>
            </a:xfrm>
            <a:effectLst>
              <a:outerShdw blurRad="50800" dist="38100" dir="2700000">
                <a:srgbClr val="000000">
                  <a:alpha val="43000"/>
                </a:srgbClr>
              </a:outerShdw>
            </a:effectLst>
          </p:grpSpPr>
          <p:sp>
            <p:nvSpPr>
              <p:cNvPr id="1035" name="Oval 303"/>
              <p:cNvSpPr>
                <a:spLocks noChangeArrowheads="1"/>
              </p:cNvSpPr>
              <p:nvPr/>
            </p:nvSpPr>
            <p:spPr bwMode="auto">
              <a:xfrm>
                <a:off x="957475" y="4260246"/>
                <a:ext cx="141405"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36" name="Oval 304"/>
              <p:cNvSpPr>
                <a:spLocks noChangeArrowheads="1"/>
              </p:cNvSpPr>
              <p:nvPr/>
            </p:nvSpPr>
            <p:spPr bwMode="auto">
              <a:xfrm>
                <a:off x="1459545" y="4125233"/>
                <a:ext cx="142995"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37" name="Oval 305"/>
              <p:cNvSpPr>
                <a:spLocks noChangeArrowheads="1"/>
              </p:cNvSpPr>
              <p:nvPr/>
            </p:nvSpPr>
            <p:spPr bwMode="auto">
              <a:xfrm>
                <a:off x="704850" y="4722460"/>
                <a:ext cx="142995" cy="115951"/>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38" name="AutoShape 306"/>
              <p:cNvSpPr>
                <a:spLocks noChangeArrowheads="1"/>
              </p:cNvSpPr>
              <p:nvPr/>
            </p:nvSpPr>
            <p:spPr bwMode="auto">
              <a:xfrm rot="20388678">
                <a:off x="1211687" y="4163354"/>
                <a:ext cx="108041" cy="10642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39" name="AutoShape 307"/>
              <p:cNvSpPr>
                <a:spLocks noChangeArrowheads="1"/>
              </p:cNvSpPr>
              <p:nvPr/>
            </p:nvSpPr>
            <p:spPr bwMode="auto">
              <a:xfrm rot="1334422">
                <a:off x="811302" y="4458791"/>
                <a:ext cx="108041" cy="106420"/>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40" name="AutoShape 308"/>
              <p:cNvSpPr>
                <a:spLocks noChangeArrowheads="1"/>
              </p:cNvSpPr>
              <p:nvPr/>
            </p:nvSpPr>
            <p:spPr bwMode="auto">
              <a:xfrm rot="1477655">
                <a:off x="1753478" y="4164943"/>
                <a:ext cx="108041" cy="108009"/>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41" name="AutoShape 309"/>
              <p:cNvSpPr>
                <a:spLocks noChangeArrowheads="1"/>
              </p:cNvSpPr>
              <p:nvPr/>
            </p:nvSpPr>
            <p:spPr bwMode="auto">
              <a:xfrm rot="20184264">
                <a:off x="812891" y="4940067"/>
                <a:ext cx="106452" cy="108009"/>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42" name="Oval 310"/>
              <p:cNvSpPr>
                <a:spLocks noChangeArrowheads="1"/>
              </p:cNvSpPr>
              <p:nvPr/>
            </p:nvSpPr>
            <p:spPr bwMode="auto">
              <a:xfrm>
                <a:off x="1994980" y="4282482"/>
                <a:ext cx="142995" cy="115952"/>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43" name="Oval 311"/>
              <p:cNvSpPr>
                <a:spLocks noChangeArrowheads="1"/>
              </p:cNvSpPr>
              <p:nvPr/>
            </p:nvSpPr>
            <p:spPr bwMode="auto">
              <a:xfrm>
                <a:off x="858634" y="4263491"/>
                <a:ext cx="1359171" cy="974808"/>
              </a:xfrm>
              <a:prstGeom prst="ellipse">
                <a:avLst/>
              </a:prstGeom>
              <a:solidFill>
                <a:srgbClr val="CCFFCC"/>
              </a:solidFill>
              <a:ln w="38100">
                <a:solidFill>
                  <a:srgbClr val="008000"/>
                </a:solidFill>
                <a:round/>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44" name="AutoShape 320"/>
              <p:cNvSpPr>
                <a:spLocks noChangeArrowheads="1"/>
              </p:cNvSpPr>
              <p:nvPr/>
            </p:nvSpPr>
            <p:spPr bwMode="auto">
              <a:xfrm>
                <a:off x="847326" y="4254528"/>
                <a:ext cx="789268" cy="983771"/>
              </a:xfrm>
              <a:prstGeom prst="moon">
                <a:avLst>
                  <a:gd name="adj" fmla="val 50000"/>
                </a:avLst>
              </a:prstGeom>
              <a:solidFill>
                <a:srgbClr val="008000"/>
              </a:solidFill>
              <a:ln w="9525">
                <a:solidFill>
                  <a:srgbClr val="008000"/>
                </a:solidFill>
                <a:miter lim="800000"/>
                <a:headEnd/>
                <a:tailEnd/>
              </a:ln>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45" name="Oval 321"/>
              <p:cNvSpPr>
                <a:spLocks noChangeArrowheads="1"/>
              </p:cNvSpPr>
              <p:nvPr/>
            </p:nvSpPr>
            <p:spPr bwMode="auto">
              <a:xfrm>
                <a:off x="2233305" y="4722460"/>
                <a:ext cx="141406"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46" name="Oval 322"/>
              <p:cNvSpPr>
                <a:spLocks noChangeArrowheads="1"/>
              </p:cNvSpPr>
              <p:nvPr/>
            </p:nvSpPr>
            <p:spPr bwMode="auto">
              <a:xfrm>
                <a:off x="1988625" y="5103668"/>
                <a:ext cx="144584" cy="117539"/>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47" name="Oval 323"/>
              <p:cNvSpPr>
                <a:spLocks noChangeArrowheads="1"/>
              </p:cNvSpPr>
              <p:nvPr/>
            </p:nvSpPr>
            <p:spPr bwMode="auto">
              <a:xfrm>
                <a:off x="1459545" y="5256150"/>
                <a:ext cx="142995"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48" name="Oval 324"/>
              <p:cNvSpPr>
                <a:spLocks noChangeArrowheads="1"/>
              </p:cNvSpPr>
              <p:nvPr/>
            </p:nvSpPr>
            <p:spPr bwMode="auto">
              <a:xfrm>
                <a:off x="965417" y="5117962"/>
                <a:ext cx="139817" cy="114363"/>
              </a:xfrm>
              <a:prstGeom prst="ellipse">
                <a:avLst/>
              </a:prstGeom>
              <a:solidFill>
                <a:srgbClr val="008000"/>
              </a:solidFill>
              <a:ln w="9525">
                <a:solidFill>
                  <a:srgbClr val="008000"/>
                </a:solidFill>
                <a:round/>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49" name="AutoShape 325"/>
              <p:cNvSpPr>
                <a:spLocks noChangeArrowheads="1"/>
              </p:cNvSpPr>
              <p:nvPr/>
            </p:nvSpPr>
            <p:spPr bwMode="auto">
              <a:xfrm rot="19922943">
                <a:off x="2164984" y="4484203"/>
                <a:ext cx="106451"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50" name="AutoShape 326"/>
              <p:cNvSpPr>
                <a:spLocks noChangeArrowheads="1"/>
              </p:cNvSpPr>
              <p:nvPr/>
            </p:nvSpPr>
            <p:spPr bwMode="auto">
              <a:xfrm rot="1499128">
                <a:off x="2169751" y="4940065"/>
                <a:ext cx="103274"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51" name="AutoShape 327"/>
              <p:cNvSpPr>
                <a:spLocks noChangeArrowheads="1"/>
              </p:cNvSpPr>
              <p:nvPr/>
            </p:nvSpPr>
            <p:spPr bwMode="auto">
              <a:xfrm rot="1189757">
                <a:off x="1187854" y="5213264"/>
                <a:ext cx="106452" cy="103244"/>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52" name="AutoShape 328"/>
              <p:cNvSpPr>
                <a:spLocks noChangeArrowheads="1"/>
              </p:cNvSpPr>
              <p:nvPr/>
            </p:nvSpPr>
            <p:spPr bwMode="auto">
              <a:xfrm rot="20251306">
                <a:off x="1764599" y="5216440"/>
                <a:ext cx="109628" cy="104832"/>
              </a:xfrm>
              <a:prstGeom prst="diamond">
                <a:avLst/>
              </a:prstGeom>
              <a:solidFill>
                <a:srgbClr val="BB0000"/>
              </a:solidFill>
              <a:ln w="9525">
                <a:solidFill>
                  <a:srgbClr val="BB0000"/>
                </a:solidFill>
                <a:miter lim="800000"/>
                <a:headEnd/>
                <a:tailEnd/>
              </a:ln>
              <a:effectLst>
                <a:outerShdw blurRad="63500" dist="38097" dir="2700000" algn="ctr" rotWithShape="0">
                  <a:schemeClr val="bg2">
                    <a:alpha val="75000"/>
                  </a:schemeClr>
                </a:outerShdw>
              </a:effectLst>
            </p:spPr>
            <p:txBody>
              <a:bodyPr wrap="none" anchor="ct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nvGrpSpPr>
              <p:cNvPr id="244074" name="Group 329"/>
              <p:cNvGrpSpPr>
                <a:grpSpLocks/>
              </p:cNvGrpSpPr>
              <p:nvPr/>
            </p:nvGrpSpPr>
            <p:grpSpPr bwMode="auto">
              <a:xfrm>
                <a:off x="1240875" y="4445000"/>
                <a:ext cx="393506" cy="779845"/>
                <a:chOff x="2676" y="1370"/>
                <a:chExt cx="174" cy="348"/>
              </a:xfrm>
            </p:grpSpPr>
            <p:sp>
              <p:nvSpPr>
                <p:cNvPr id="1054" name="Freeform 330"/>
                <p:cNvSpPr>
                  <a:spLocks/>
                </p:cNvSpPr>
                <p:nvPr/>
              </p:nvSpPr>
              <p:spPr bwMode="auto">
                <a:xfrm>
                  <a:off x="2815" y="1628"/>
                  <a:ext cx="21" cy="57"/>
                </a:xfrm>
                <a:custGeom>
                  <a:avLst/>
                  <a:gdLst>
                    <a:gd name="T0" fmla="*/ 0 w 79"/>
                    <a:gd name="T1" fmla="*/ 0 h 196"/>
                    <a:gd name="T2" fmla="*/ 0 w 79"/>
                    <a:gd name="T3" fmla="*/ 0 h 196"/>
                    <a:gd name="T4" fmla="*/ 0 w 79"/>
                    <a:gd name="T5" fmla="*/ 0 h 196"/>
                    <a:gd name="T6" fmla="*/ 0 w 79"/>
                    <a:gd name="T7" fmla="*/ 0 h 196"/>
                    <a:gd name="T8" fmla="*/ 0 w 79"/>
                    <a:gd name="T9" fmla="*/ 0 h 196"/>
                    <a:gd name="T10" fmla="*/ 0 w 79"/>
                    <a:gd name="T11" fmla="*/ 0 h 196"/>
                    <a:gd name="T12" fmla="*/ 0 w 79"/>
                    <a:gd name="T13" fmla="*/ 0 h 196"/>
                    <a:gd name="T14" fmla="*/ 0 w 79"/>
                    <a:gd name="T15" fmla="*/ 0 h 196"/>
                    <a:gd name="T16" fmla="*/ 0 w 79"/>
                    <a:gd name="T17" fmla="*/ 0 h 196"/>
                    <a:gd name="T18" fmla="*/ 0 w 79"/>
                    <a:gd name="T19" fmla="*/ 0 h 196"/>
                    <a:gd name="T20" fmla="*/ 0 w 79"/>
                    <a:gd name="T21" fmla="*/ 0 h 196"/>
                    <a:gd name="T22" fmla="*/ 0 w 79"/>
                    <a:gd name="T23" fmla="*/ 0 h 196"/>
                    <a:gd name="T24" fmla="*/ 0 w 79"/>
                    <a:gd name="T25" fmla="*/ 0 h 196"/>
                    <a:gd name="T26" fmla="*/ 0 w 79"/>
                    <a:gd name="T27" fmla="*/ 0 h 196"/>
                    <a:gd name="T28" fmla="*/ 0 w 79"/>
                    <a:gd name="T29" fmla="*/ 0 h 196"/>
                    <a:gd name="T30" fmla="*/ 0 w 79"/>
                    <a:gd name="T31" fmla="*/ 0 h 196"/>
                    <a:gd name="T32" fmla="*/ 0 w 79"/>
                    <a:gd name="T33" fmla="*/ 0 h 196"/>
                    <a:gd name="T34" fmla="*/ 0 w 79"/>
                    <a:gd name="T35" fmla="*/ 0 h 196"/>
                    <a:gd name="T36" fmla="*/ 0 w 79"/>
                    <a:gd name="T37" fmla="*/ 0 h 196"/>
                    <a:gd name="T38" fmla="*/ 0 w 79"/>
                    <a:gd name="T39" fmla="*/ 0 h 196"/>
                    <a:gd name="T40" fmla="*/ 0 w 79"/>
                    <a:gd name="T41" fmla="*/ 0 h 196"/>
                    <a:gd name="T42" fmla="*/ 0 w 79"/>
                    <a:gd name="T43" fmla="*/ 0 h 196"/>
                    <a:gd name="T44" fmla="*/ 0 w 79"/>
                    <a:gd name="T45" fmla="*/ 0 h 196"/>
                    <a:gd name="T46" fmla="*/ 0 w 79"/>
                    <a:gd name="T47" fmla="*/ 0 h 196"/>
                    <a:gd name="T48" fmla="*/ 0 w 79"/>
                    <a:gd name="T49" fmla="*/ 0 h 196"/>
                    <a:gd name="T50" fmla="*/ 0 w 79"/>
                    <a:gd name="T51" fmla="*/ 0 h 196"/>
                    <a:gd name="T52" fmla="*/ 0 w 79"/>
                    <a:gd name="T53" fmla="*/ 0 h 196"/>
                    <a:gd name="T54" fmla="*/ 0 w 79"/>
                    <a:gd name="T55" fmla="*/ 0 h 196"/>
                    <a:gd name="T56" fmla="*/ 0 w 79"/>
                    <a:gd name="T57" fmla="*/ 0 h 196"/>
                    <a:gd name="T58" fmla="*/ 0 w 79"/>
                    <a:gd name="T59" fmla="*/ 0 h 196"/>
                    <a:gd name="T60" fmla="*/ 0 w 79"/>
                    <a:gd name="T61" fmla="*/ 0 h 196"/>
                    <a:gd name="T62" fmla="*/ 0 w 79"/>
                    <a:gd name="T63" fmla="*/ 0 h 196"/>
                    <a:gd name="T64" fmla="*/ 0 w 79"/>
                    <a:gd name="T65" fmla="*/ 0 h 196"/>
                    <a:gd name="T66" fmla="*/ 0 w 79"/>
                    <a:gd name="T67" fmla="*/ 0 h 196"/>
                    <a:gd name="T68" fmla="*/ 0 w 79"/>
                    <a:gd name="T69" fmla="*/ 0 h 196"/>
                    <a:gd name="T70" fmla="*/ 0 w 79"/>
                    <a:gd name="T71" fmla="*/ 0 h 196"/>
                    <a:gd name="T72" fmla="*/ 0 w 79"/>
                    <a:gd name="T73" fmla="*/ 0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196"/>
                    <a:gd name="T113" fmla="*/ 79 w 7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196">
                      <a:moveTo>
                        <a:pt x="29" y="0"/>
                      </a:moveTo>
                      <a:lnTo>
                        <a:pt x="31" y="1"/>
                      </a:lnTo>
                      <a:lnTo>
                        <a:pt x="35" y="1"/>
                      </a:lnTo>
                      <a:lnTo>
                        <a:pt x="42" y="3"/>
                      </a:lnTo>
                      <a:lnTo>
                        <a:pt x="49" y="5"/>
                      </a:lnTo>
                      <a:lnTo>
                        <a:pt x="57" y="8"/>
                      </a:lnTo>
                      <a:lnTo>
                        <a:pt x="63" y="11"/>
                      </a:lnTo>
                      <a:lnTo>
                        <a:pt x="68" y="15"/>
                      </a:lnTo>
                      <a:lnTo>
                        <a:pt x="71" y="20"/>
                      </a:lnTo>
                      <a:lnTo>
                        <a:pt x="74" y="32"/>
                      </a:lnTo>
                      <a:lnTo>
                        <a:pt x="77" y="46"/>
                      </a:lnTo>
                      <a:lnTo>
                        <a:pt x="78" y="58"/>
                      </a:lnTo>
                      <a:lnTo>
                        <a:pt x="79" y="63"/>
                      </a:lnTo>
                      <a:lnTo>
                        <a:pt x="74" y="96"/>
                      </a:lnTo>
                      <a:lnTo>
                        <a:pt x="70" y="111"/>
                      </a:lnTo>
                      <a:lnTo>
                        <a:pt x="69" y="114"/>
                      </a:lnTo>
                      <a:lnTo>
                        <a:pt x="66" y="120"/>
                      </a:lnTo>
                      <a:lnTo>
                        <a:pt x="63" y="127"/>
                      </a:lnTo>
                      <a:lnTo>
                        <a:pt x="62" y="134"/>
                      </a:lnTo>
                      <a:lnTo>
                        <a:pt x="61" y="140"/>
                      </a:lnTo>
                      <a:lnTo>
                        <a:pt x="59" y="148"/>
                      </a:lnTo>
                      <a:lnTo>
                        <a:pt x="57" y="154"/>
                      </a:lnTo>
                      <a:lnTo>
                        <a:pt x="55" y="156"/>
                      </a:lnTo>
                      <a:lnTo>
                        <a:pt x="31" y="196"/>
                      </a:lnTo>
                      <a:lnTo>
                        <a:pt x="29" y="192"/>
                      </a:lnTo>
                      <a:lnTo>
                        <a:pt x="26" y="182"/>
                      </a:lnTo>
                      <a:lnTo>
                        <a:pt x="21" y="166"/>
                      </a:lnTo>
                      <a:lnTo>
                        <a:pt x="16" y="148"/>
                      </a:lnTo>
                      <a:lnTo>
                        <a:pt x="11" y="129"/>
                      </a:lnTo>
                      <a:lnTo>
                        <a:pt x="6" y="111"/>
                      </a:lnTo>
                      <a:lnTo>
                        <a:pt x="2" y="97"/>
                      </a:lnTo>
                      <a:lnTo>
                        <a:pt x="0" y="87"/>
                      </a:lnTo>
                      <a:lnTo>
                        <a:pt x="1" y="72"/>
                      </a:lnTo>
                      <a:lnTo>
                        <a:pt x="5" y="57"/>
                      </a:lnTo>
                      <a:lnTo>
                        <a:pt x="9" y="45"/>
                      </a:lnTo>
                      <a:lnTo>
                        <a:pt x="11" y="39"/>
                      </a:lnTo>
                      <a:lnTo>
                        <a:pt x="29" y="0"/>
                      </a:lnTo>
                      <a:close/>
                    </a:path>
                  </a:pathLst>
                </a:custGeom>
                <a:solidFill>
                  <a:srgbClr val="008000"/>
                </a:solidFill>
                <a:ln w="3175">
                  <a:solidFill>
                    <a:srgbClr val="BCFFCC"/>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55" name="Freeform 331"/>
                <p:cNvSpPr>
                  <a:spLocks/>
                </p:cNvSpPr>
                <p:nvPr/>
              </p:nvSpPr>
              <p:spPr bwMode="auto">
                <a:xfrm>
                  <a:off x="2709" y="1654"/>
                  <a:ext cx="113" cy="64"/>
                </a:xfrm>
                <a:custGeom>
                  <a:avLst/>
                  <a:gdLst>
                    <a:gd name="T0" fmla="*/ 0 w 434"/>
                    <a:gd name="T1" fmla="*/ 0 h 217"/>
                    <a:gd name="T2" fmla="*/ 0 w 434"/>
                    <a:gd name="T3" fmla="*/ 0 h 217"/>
                    <a:gd name="T4" fmla="*/ 0 w 434"/>
                    <a:gd name="T5" fmla="*/ 0 h 217"/>
                    <a:gd name="T6" fmla="*/ 0 w 434"/>
                    <a:gd name="T7" fmla="*/ 0 h 217"/>
                    <a:gd name="T8" fmla="*/ 0 w 434"/>
                    <a:gd name="T9" fmla="*/ 0 h 217"/>
                    <a:gd name="T10" fmla="*/ 0 w 434"/>
                    <a:gd name="T11" fmla="*/ 0 h 217"/>
                    <a:gd name="T12" fmla="*/ 0 w 434"/>
                    <a:gd name="T13" fmla="*/ 0 h 217"/>
                    <a:gd name="T14" fmla="*/ 0 w 434"/>
                    <a:gd name="T15" fmla="*/ 0 h 217"/>
                    <a:gd name="T16" fmla="*/ 0 w 434"/>
                    <a:gd name="T17" fmla="*/ 0 h 217"/>
                    <a:gd name="T18" fmla="*/ 0 w 434"/>
                    <a:gd name="T19" fmla="*/ 0 h 217"/>
                    <a:gd name="T20" fmla="*/ 0 w 434"/>
                    <a:gd name="T21" fmla="*/ 0 h 217"/>
                    <a:gd name="T22" fmla="*/ 0 w 434"/>
                    <a:gd name="T23" fmla="*/ 0 h 217"/>
                    <a:gd name="T24" fmla="*/ 0 w 434"/>
                    <a:gd name="T25" fmla="*/ 0 h 217"/>
                    <a:gd name="T26" fmla="*/ 0 w 434"/>
                    <a:gd name="T27" fmla="*/ 0 h 217"/>
                    <a:gd name="T28" fmla="*/ 0 w 434"/>
                    <a:gd name="T29" fmla="*/ 0 h 217"/>
                    <a:gd name="T30" fmla="*/ 0 w 434"/>
                    <a:gd name="T31" fmla="*/ 0 h 217"/>
                    <a:gd name="T32" fmla="*/ 0 w 434"/>
                    <a:gd name="T33" fmla="*/ 0 h 217"/>
                    <a:gd name="T34" fmla="*/ 0 w 434"/>
                    <a:gd name="T35" fmla="*/ 0 h 217"/>
                    <a:gd name="T36" fmla="*/ 0 w 434"/>
                    <a:gd name="T37" fmla="*/ 0 h 217"/>
                    <a:gd name="T38" fmla="*/ 0 w 434"/>
                    <a:gd name="T39" fmla="*/ 0 h 217"/>
                    <a:gd name="T40" fmla="*/ 0 w 434"/>
                    <a:gd name="T41" fmla="*/ 0 h 217"/>
                    <a:gd name="T42" fmla="*/ 0 w 434"/>
                    <a:gd name="T43" fmla="*/ 0 h 217"/>
                    <a:gd name="T44" fmla="*/ 0 w 434"/>
                    <a:gd name="T45" fmla="*/ 0 h 217"/>
                    <a:gd name="T46" fmla="*/ 0 w 434"/>
                    <a:gd name="T47" fmla="*/ 0 h 217"/>
                    <a:gd name="T48" fmla="*/ 0 w 434"/>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4"/>
                    <a:gd name="T76" fmla="*/ 0 h 217"/>
                    <a:gd name="T77" fmla="*/ 434 w 434"/>
                    <a:gd name="T78" fmla="*/ 217 h 2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4" h="217">
                      <a:moveTo>
                        <a:pt x="432" y="62"/>
                      </a:moveTo>
                      <a:lnTo>
                        <a:pt x="431" y="56"/>
                      </a:lnTo>
                      <a:lnTo>
                        <a:pt x="428" y="47"/>
                      </a:lnTo>
                      <a:lnTo>
                        <a:pt x="424" y="37"/>
                      </a:lnTo>
                      <a:lnTo>
                        <a:pt x="419" y="26"/>
                      </a:lnTo>
                      <a:lnTo>
                        <a:pt x="415" y="17"/>
                      </a:lnTo>
                      <a:lnTo>
                        <a:pt x="411" y="8"/>
                      </a:lnTo>
                      <a:lnTo>
                        <a:pt x="408" y="2"/>
                      </a:lnTo>
                      <a:lnTo>
                        <a:pt x="407" y="0"/>
                      </a:lnTo>
                      <a:lnTo>
                        <a:pt x="21" y="79"/>
                      </a:lnTo>
                      <a:lnTo>
                        <a:pt x="10" y="118"/>
                      </a:lnTo>
                      <a:lnTo>
                        <a:pt x="10" y="120"/>
                      </a:lnTo>
                      <a:lnTo>
                        <a:pt x="8" y="126"/>
                      </a:lnTo>
                      <a:lnTo>
                        <a:pt x="6" y="138"/>
                      </a:lnTo>
                      <a:lnTo>
                        <a:pt x="2" y="154"/>
                      </a:lnTo>
                      <a:lnTo>
                        <a:pt x="1" y="164"/>
                      </a:lnTo>
                      <a:lnTo>
                        <a:pt x="0" y="177"/>
                      </a:lnTo>
                      <a:lnTo>
                        <a:pt x="0" y="194"/>
                      </a:lnTo>
                      <a:lnTo>
                        <a:pt x="0" y="217"/>
                      </a:lnTo>
                      <a:lnTo>
                        <a:pt x="432" y="217"/>
                      </a:lnTo>
                      <a:lnTo>
                        <a:pt x="434" y="105"/>
                      </a:lnTo>
                      <a:lnTo>
                        <a:pt x="434" y="100"/>
                      </a:lnTo>
                      <a:lnTo>
                        <a:pt x="433" y="88"/>
                      </a:lnTo>
                      <a:lnTo>
                        <a:pt x="432" y="74"/>
                      </a:lnTo>
                      <a:lnTo>
                        <a:pt x="432" y="62"/>
                      </a:lnTo>
                      <a:close/>
                    </a:path>
                  </a:pathLst>
                </a:custGeom>
                <a:solidFill>
                  <a:srgbClr val="008000"/>
                </a:solidFill>
                <a:ln w="3175">
                  <a:solidFill>
                    <a:srgbClr val="008300"/>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56" name="Freeform 332"/>
                <p:cNvSpPr>
                  <a:spLocks/>
                </p:cNvSpPr>
                <p:nvPr/>
              </p:nvSpPr>
              <p:spPr bwMode="auto">
                <a:xfrm>
                  <a:off x="2676" y="1449"/>
                  <a:ext cx="174" cy="224"/>
                </a:xfrm>
                <a:custGeom>
                  <a:avLst/>
                  <a:gdLst>
                    <a:gd name="T0" fmla="*/ 0 w 664"/>
                    <a:gd name="T1" fmla="*/ 0 h 758"/>
                    <a:gd name="T2" fmla="*/ 0 w 664"/>
                    <a:gd name="T3" fmla="*/ 0 h 758"/>
                    <a:gd name="T4" fmla="*/ 0 w 664"/>
                    <a:gd name="T5" fmla="*/ 0 h 758"/>
                    <a:gd name="T6" fmla="*/ 0 w 664"/>
                    <a:gd name="T7" fmla="*/ 0 h 758"/>
                    <a:gd name="T8" fmla="*/ 0 w 664"/>
                    <a:gd name="T9" fmla="*/ 0 h 758"/>
                    <a:gd name="T10" fmla="*/ 0 w 664"/>
                    <a:gd name="T11" fmla="*/ 0 h 758"/>
                    <a:gd name="T12" fmla="*/ 0 w 664"/>
                    <a:gd name="T13" fmla="*/ 0 h 758"/>
                    <a:gd name="T14" fmla="*/ 0 w 664"/>
                    <a:gd name="T15" fmla="*/ 0 h 758"/>
                    <a:gd name="T16" fmla="*/ 0 w 664"/>
                    <a:gd name="T17" fmla="*/ 0 h 758"/>
                    <a:gd name="T18" fmla="*/ 0 w 664"/>
                    <a:gd name="T19" fmla="*/ 0 h 758"/>
                    <a:gd name="T20" fmla="*/ 0 w 664"/>
                    <a:gd name="T21" fmla="*/ 0 h 758"/>
                    <a:gd name="T22" fmla="*/ 0 w 664"/>
                    <a:gd name="T23" fmla="*/ 0 h 758"/>
                    <a:gd name="T24" fmla="*/ 0 w 664"/>
                    <a:gd name="T25" fmla="*/ 0 h 758"/>
                    <a:gd name="T26" fmla="*/ 0 w 664"/>
                    <a:gd name="T27" fmla="*/ 0 h 758"/>
                    <a:gd name="T28" fmla="*/ 0 w 664"/>
                    <a:gd name="T29" fmla="*/ 0 h 758"/>
                    <a:gd name="T30" fmla="*/ 0 w 664"/>
                    <a:gd name="T31" fmla="*/ 0 h 758"/>
                    <a:gd name="T32" fmla="*/ 0 w 664"/>
                    <a:gd name="T33" fmla="*/ 0 h 758"/>
                    <a:gd name="T34" fmla="*/ 0 w 664"/>
                    <a:gd name="T35" fmla="*/ 0 h 758"/>
                    <a:gd name="T36" fmla="*/ 0 w 664"/>
                    <a:gd name="T37" fmla="*/ 0 h 758"/>
                    <a:gd name="T38" fmla="*/ 0 w 664"/>
                    <a:gd name="T39" fmla="*/ 0 h 758"/>
                    <a:gd name="T40" fmla="*/ 0 w 664"/>
                    <a:gd name="T41" fmla="*/ 0 h 758"/>
                    <a:gd name="T42" fmla="*/ 0 w 664"/>
                    <a:gd name="T43" fmla="*/ 0 h 758"/>
                    <a:gd name="T44" fmla="*/ 0 w 664"/>
                    <a:gd name="T45" fmla="*/ 0 h 758"/>
                    <a:gd name="T46" fmla="*/ 0 w 664"/>
                    <a:gd name="T47" fmla="*/ 0 h 758"/>
                    <a:gd name="T48" fmla="*/ 0 w 664"/>
                    <a:gd name="T49" fmla="*/ 0 h 758"/>
                    <a:gd name="T50" fmla="*/ 0 w 664"/>
                    <a:gd name="T51" fmla="*/ 0 h 758"/>
                    <a:gd name="T52" fmla="*/ 0 w 664"/>
                    <a:gd name="T53" fmla="*/ 0 h 758"/>
                    <a:gd name="T54" fmla="*/ 0 w 664"/>
                    <a:gd name="T55" fmla="*/ 0 h 758"/>
                    <a:gd name="T56" fmla="*/ 0 w 664"/>
                    <a:gd name="T57" fmla="*/ 0 h 758"/>
                    <a:gd name="T58" fmla="*/ 0 w 664"/>
                    <a:gd name="T59" fmla="*/ 0 h 758"/>
                    <a:gd name="T60" fmla="*/ 0 w 664"/>
                    <a:gd name="T61" fmla="*/ 0 h 758"/>
                    <a:gd name="T62" fmla="*/ 0 w 664"/>
                    <a:gd name="T63" fmla="*/ 0 h 758"/>
                    <a:gd name="T64" fmla="*/ 0 w 664"/>
                    <a:gd name="T65" fmla="*/ 0 h 758"/>
                    <a:gd name="T66" fmla="*/ 0 w 664"/>
                    <a:gd name="T67" fmla="*/ 0 h 758"/>
                    <a:gd name="T68" fmla="*/ 0 w 664"/>
                    <a:gd name="T69" fmla="*/ 0 h 758"/>
                    <a:gd name="T70" fmla="*/ 0 w 664"/>
                    <a:gd name="T71" fmla="*/ 0 h 758"/>
                    <a:gd name="T72" fmla="*/ 0 w 664"/>
                    <a:gd name="T73" fmla="*/ 0 h 758"/>
                    <a:gd name="T74" fmla="*/ 0 w 664"/>
                    <a:gd name="T75" fmla="*/ 0 h 758"/>
                    <a:gd name="T76" fmla="*/ 0 w 664"/>
                    <a:gd name="T77" fmla="*/ 0 h 758"/>
                    <a:gd name="T78" fmla="*/ 0 w 664"/>
                    <a:gd name="T79" fmla="*/ 0 h 758"/>
                    <a:gd name="T80" fmla="*/ 0 w 664"/>
                    <a:gd name="T81" fmla="*/ 0 h 758"/>
                    <a:gd name="T82" fmla="*/ 0 w 664"/>
                    <a:gd name="T83" fmla="*/ 0 h 758"/>
                    <a:gd name="T84" fmla="*/ 0 w 664"/>
                    <a:gd name="T85" fmla="*/ 0 h 758"/>
                    <a:gd name="T86" fmla="*/ 0 w 664"/>
                    <a:gd name="T87" fmla="*/ 0 h 758"/>
                    <a:gd name="T88" fmla="*/ 0 w 664"/>
                    <a:gd name="T89" fmla="*/ 0 h 758"/>
                    <a:gd name="T90" fmla="*/ 0 w 664"/>
                    <a:gd name="T91" fmla="*/ 0 h 758"/>
                    <a:gd name="T92" fmla="*/ 0 w 664"/>
                    <a:gd name="T93" fmla="*/ 0 h 758"/>
                    <a:gd name="T94" fmla="*/ 0 w 664"/>
                    <a:gd name="T95" fmla="*/ 0 h 758"/>
                    <a:gd name="T96" fmla="*/ 0 w 664"/>
                    <a:gd name="T97" fmla="*/ 0 h 758"/>
                    <a:gd name="T98" fmla="*/ 0 w 664"/>
                    <a:gd name="T99" fmla="*/ 0 h 758"/>
                    <a:gd name="T100" fmla="*/ 0 w 664"/>
                    <a:gd name="T101" fmla="*/ 0 h 758"/>
                    <a:gd name="T102" fmla="*/ 0 w 664"/>
                    <a:gd name="T103" fmla="*/ 0 h 758"/>
                    <a:gd name="T104" fmla="*/ 0 w 664"/>
                    <a:gd name="T105" fmla="*/ 0 h 758"/>
                    <a:gd name="T106" fmla="*/ 0 w 664"/>
                    <a:gd name="T107" fmla="*/ 0 h 758"/>
                    <a:gd name="T108" fmla="*/ 0 w 664"/>
                    <a:gd name="T109" fmla="*/ 0 h 7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4"/>
                    <a:gd name="T166" fmla="*/ 0 h 758"/>
                    <a:gd name="T167" fmla="*/ 664 w 664"/>
                    <a:gd name="T168" fmla="*/ 758 h 7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4" h="758">
                      <a:moveTo>
                        <a:pt x="389" y="50"/>
                      </a:moveTo>
                      <a:lnTo>
                        <a:pt x="390" y="50"/>
                      </a:lnTo>
                      <a:lnTo>
                        <a:pt x="393" y="52"/>
                      </a:lnTo>
                      <a:lnTo>
                        <a:pt x="398" y="54"/>
                      </a:lnTo>
                      <a:lnTo>
                        <a:pt x="403" y="58"/>
                      </a:lnTo>
                      <a:lnTo>
                        <a:pt x="409" y="61"/>
                      </a:lnTo>
                      <a:lnTo>
                        <a:pt x="416" y="65"/>
                      </a:lnTo>
                      <a:lnTo>
                        <a:pt x="421" y="68"/>
                      </a:lnTo>
                      <a:lnTo>
                        <a:pt x="427" y="71"/>
                      </a:lnTo>
                      <a:lnTo>
                        <a:pt x="434" y="74"/>
                      </a:lnTo>
                      <a:lnTo>
                        <a:pt x="443" y="78"/>
                      </a:lnTo>
                      <a:lnTo>
                        <a:pt x="454" y="80"/>
                      </a:lnTo>
                      <a:lnTo>
                        <a:pt x="466" y="84"/>
                      </a:lnTo>
                      <a:lnTo>
                        <a:pt x="476" y="87"/>
                      </a:lnTo>
                      <a:lnTo>
                        <a:pt x="485" y="89"/>
                      </a:lnTo>
                      <a:lnTo>
                        <a:pt x="492" y="90"/>
                      </a:lnTo>
                      <a:lnTo>
                        <a:pt x="494" y="91"/>
                      </a:lnTo>
                      <a:lnTo>
                        <a:pt x="495" y="91"/>
                      </a:lnTo>
                      <a:lnTo>
                        <a:pt x="498" y="92"/>
                      </a:lnTo>
                      <a:lnTo>
                        <a:pt x="502" y="95"/>
                      </a:lnTo>
                      <a:lnTo>
                        <a:pt x="508" y="98"/>
                      </a:lnTo>
                      <a:lnTo>
                        <a:pt x="513" y="102"/>
                      </a:lnTo>
                      <a:lnTo>
                        <a:pt x="520" y="106"/>
                      </a:lnTo>
                      <a:lnTo>
                        <a:pt x="527" y="111"/>
                      </a:lnTo>
                      <a:lnTo>
                        <a:pt x="532" y="116"/>
                      </a:lnTo>
                      <a:lnTo>
                        <a:pt x="538" y="121"/>
                      </a:lnTo>
                      <a:lnTo>
                        <a:pt x="543" y="126"/>
                      </a:lnTo>
                      <a:lnTo>
                        <a:pt x="547" y="132"/>
                      </a:lnTo>
                      <a:lnTo>
                        <a:pt x="550" y="136"/>
                      </a:lnTo>
                      <a:lnTo>
                        <a:pt x="554" y="141"/>
                      </a:lnTo>
                      <a:lnTo>
                        <a:pt x="557" y="145"/>
                      </a:lnTo>
                      <a:lnTo>
                        <a:pt x="560" y="150"/>
                      </a:lnTo>
                      <a:lnTo>
                        <a:pt x="564" y="153"/>
                      </a:lnTo>
                      <a:lnTo>
                        <a:pt x="567" y="156"/>
                      </a:lnTo>
                      <a:lnTo>
                        <a:pt x="570" y="160"/>
                      </a:lnTo>
                      <a:lnTo>
                        <a:pt x="574" y="164"/>
                      </a:lnTo>
                      <a:lnTo>
                        <a:pt x="577" y="169"/>
                      </a:lnTo>
                      <a:lnTo>
                        <a:pt x="580" y="174"/>
                      </a:lnTo>
                      <a:lnTo>
                        <a:pt x="583" y="181"/>
                      </a:lnTo>
                      <a:lnTo>
                        <a:pt x="585" y="188"/>
                      </a:lnTo>
                      <a:lnTo>
                        <a:pt x="587" y="197"/>
                      </a:lnTo>
                      <a:lnTo>
                        <a:pt x="588" y="207"/>
                      </a:lnTo>
                      <a:lnTo>
                        <a:pt x="591" y="216"/>
                      </a:lnTo>
                      <a:lnTo>
                        <a:pt x="595" y="223"/>
                      </a:lnTo>
                      <a:lnTo>
                        <a:pt x="599" y="230"/>
                      </a:lnTo>
                      <a:lnTo>
                        <a:pt x="603" y="235"/>
                      </a:lnTo>
                      <a:lnTo>
                        <a:pt x="606" y="239"/>
                      </a:lnTo>
                      <a:lnTo>
                        <a:pt x="608" y="242"/>
                      </a:lnTo>
                      <a:lnTo>
                        <a:pt x="609" y="242"/>
                      </a:lnTo>
                      <a:lnTo>
                        <a:pt x="645" y="327"/>
                      </a:lnTo>
                      <a:lnTo>
                        <a:pt x="646" y="330"/>
                      </a:lnTo>
                      <a:lnTo>
                        <a:pt x="649" y="337"/>
                      </a:lnTo>
                      <a:lnTo>
                        <a:pt x="653" y="345"/>
                      </a:lnTo>
                      <a:lnTo>
                        <a:pt x="656" y="351"/>
                      </a:lnTo>
                      <a:lnTo>
                        <a:pt x="658" y="362"/>
                      </a:lnTo>
                      <a:lnTo>
                        <a:pt x="661" y="381"/>
                      </a:lnTo>
                      <a:lnTo>
                        <a:pt x="664" y="400"/>
                      </a:lnTo>
                      <a:lnTo>
                        <a:pt x="664" y="412"/>
                      </a:lnTo>
                      <a:lnTo>
                        <a:pt x="663" y="416"/>
                      </a:lnTo>
                      <a:lnTo>
                        <a:pt x="660" y="421"/>
                      </a:lnTo>
                      <a:lnTo>
                        <a:pt x="657" y="427"/>
                      </a:lnTo>
                      <a:lnTo>
                        <a:pt x="653" y="433"/>
                      </a:lnTo>
                      <a:lnTo>
                        <a:pt x="649" y="440"/>
                      </a:lnTo>
                      <a:lnTo>
                        <a:pt x="646" y="446"/>
                      </a:lnTo>
                      <a:lnTo>
                        <a:pt x="644" y="451"/>
                      </a:lnTo>
                      <a:lnTo>
                        <a:pt x="642" y="455"/>
                      </a:lnTo>
                      <a:lnTo>
                        <a:pt x="639" y="464"/>
                      </a:lnTo>
                      <a:lnTo>
                        <a:pt x="636" y="479"/>
                      </a:lnTo>
                      <a:lnTo>
                        <a:pt x="632" y="492"/>
                      </a:lnTo>
                      <a:lnTo>
                        <a:pt x="631" y="497"/>
                      </a:lnTo>
                      <a:lnTo>
                        <a:pt x="625" y="508"/>
                      </a:lnTo>
                      <a:lnTo>
                        <a:pt x="615" y="519"/>
                      </a:lnTo>
                      <a:lnTo>
                        <a:pt x="614" y="531"/>
                      </a:lnTo>
                      <a:lnTo>
                        <a:pt x="611" y="559"/>
                      </a:lnTo>
                      <a:lnTo>
                        <a:pt x="607" y="592"/>
                      </a:lnTo>
                      <a:lnTo>
                        <a:pt x="600" y="617"/>
                      </a:lnTo>
                      <a:lnTo>
                        <a:pt x="599" y="615"/>
                      </a:lnTo>
                      <a:lnTo>
                        <a:pt x="595" y="614"/>
                      </a:lnTo>
                      <a:lnTo>
                        <a:pt x="589" y="610"/>
                      </a:lnTo>
                      <a:lnTo>
                        <a:pt x="582" y="607"/>
                      </a:lnTo>
                      <a:lnTo>
                        <a:pt x="574" y="604"/>
                      </a:lnTo>
                      <a:lnTo>
                        <a:pt x="567" y="603"/>
                      </a:lnTo>
                      <a:lnTo>
                        <a:pt x="560" y="602"/>
                      </a:lnTo>
                      <a:lnTo>
                        <a:pt x="555" y="604"/>
                      </a:lnTo>
                      <a:lnTo>
                        <a:pt x="547" y="612"/>
                      </a:lnTo>
                      <a:lnTo>
                        <a:pt x="543" y="624"/>
                      </a:lnTo>
                      <a:lnTo>
                        <a:pt x="540" y="634"/>
                      </a:lnTo>
                      <a:lnTo>
                        <a:pt x="539" y="638"/>
                      </a:lnTo>
                      <a:lnTo>
                        <a:pt x="534" y="671"/>
                      </a:lnTo>
                      <a:lnTo>
                        <a:pt x="531" y="673"/>
                      </a:lnTo>
                      <a:lnTo>
                        <a:pt x="524" y="679"/>
                      </a:lnTo>
                      <a:lnTo>
                        <a:pt x="513" y="688"/>
                      </a:lnTo>
                      <a:lnTo>
                        <a:pt x="500" y="698"/>
                      </a:lnTo>
                      <a:lnTo>
                        <a:pt x="486" y="709"/>
                      </a:lnTo>
                      <a:lnTo>
                        <a:pt x="473" y="718"/>
                      </a:lnTo>
                      <a:lnTo>
                        <a:pt x="462" y="725"/>
                      </a:lnTo>
                      <a:lnTo>
                        <a:pt x="454" y="729"/>
                      </a:lnTo>
                      <a:lnTo>
                        <a:pt x="450" y="730"/>
                      </a:lnTo>
                      <a:lnTo>
                        <a:pt x="446" y="731"/>
                      </a:lnTo>
                      <a:lnTo>
                        <a:pt x="441" y="732"/>
                      </a:lnTo>
                      <a:lnTo>
                        <a:pt x="435" y="733"/>
                      </a:lnTo>
                      <a:lnTo>
                        <a:pt x="429" y="734"/>
                      </a:lnTo>
                      <a:lnTo>
                        <a:pt x="423" y="735"/>
                      </a:lnTo>
                      <a:lnTo>
                        <a:pt x="416" y="736"/>
                      </a:lnTo>
                      <a:lnTo>
                        <a:pt x="408" y="737"/>
                      </a:lnTo>
                      <a:lnTo>
                        <a:pt x="401" y="739"/>
                      </a:lnTo>
                      <a:lnTo>
                        <a:pt x="393" y="740"/>
                      </a:lnTo>
                      <a:lnTo>
                        <a:pt x="385" y="742"/>
                      </a:lnTo>
                      <a:lnTo>
                        <a:pt x="376" y="744"/>
                      </a:lnTo>
                      <a:lnTo>
                        <a:pt x="368" y="746"/>
                      </a:lnTo>
                      <a:lnTo>
                        <a:pt x="360" y="748"/>
                      </a:lnTo>
                      <a:lnTo>
                        <a:pt x="351" y="751"/>
                      </a:lnTo>
                      <a:lnTo>
                        <a:pt x="343" y="753"/>
                      </a:lnTo>
                      <a:lnTo>
                        <a:pt x="334" y="755"/>
                      </a:lnTo>
                      <a:lnTo>
                        <a:pt x="323" y="757"/>
                      </a:lnTo>
                      <a:lnTo>
                        <a:pt x="311" y="758"/>
                      </a:lnTo>
                      <a:lnTo>
                        <a:pt x="297" y="758"/>
                      </a:lnTo>
                      <a:lnTo>
                        <a:pt x="283" y="757"/>
                      </a:lnTo>
                      <a:lnTo>
                        <a:pt x="268" y="756"/>
                      </a:lnTo>
                      <a:lnTo>
                        <a:pt x="253" y="755"/>
                      </a:lnTo>
                      <a:lnTo>
                        <a:pt x="238" y="753"/>
                      </a:lnTo>
                      <a:lnTo>
                        <a:pt x="223" y="751"/>
                      </a:lnTo>
                      <a:lnTo>
                        <a:pt x="209" y="749"/>
                      </a:lnTo>
                      <a:lnTo>
                        <a:pt x="196" y="747"/>
                      </a:lnTo>
                      <a:lnTo>
                        <a:pt x="184" y="745"/>
                      </a:lnTo>
                      <a:lnTo>
                        <a:pt x="174" y="743"/>
                      </a:lnTo>
                      <a:lnTo>
                        <a:pt x="166" y="740"/>
                      </a:lnTo>
                      <a:lnTo>
                        <a:pt x="160" y="739"/>
                      </a:lnTo>
                      <a:lnTo>
                        <a:pt x="157" y="737"/>
                      </a:lnTo>
                      <a:lnTo>
                        <a:pt x="153" y="735"/>
                      </a:lnTo>
                      <a:lnTo>
                        <a:pt x="149" y="733"/>
                      </a:lnTo>
                      <a:lnTo>
                        <a:pt x="146" y="731"/>
                      </a:lnTo>
                      <a:lnTo>
                        <a:pt x="143" y="729"/>
                      </a:lnTo>
                      <a:lnTo>
                        <a:pt x="140" y="726"/>
                      </a:lnTo>
                      <a:lnTo>
                        <a:pt x="138" y="722"/>
                      </a:lnTo>
                      <a:lnTo>
                        <a:pt x="135" y="717"/>
                      </a:lnTo>
                      <a:lnTo>
                        <a:pt x="133" y="710"/>
                      </a:lnTo>
                      <a:lnTo>
                        <a:pt x="132" y="705"/>
                      </a:lnTo>
                      <a:lnTo>
                        <a:pt x="132" y="702"/>
                      </a:lnTo>
                      <a:lnTo>
                        <a:pt x="134" y="700"/>
                      </a:lnTo>
                      <a:lnTo>
                        <a:pt x="134" y="699"/>
                      </a:lnTo>
                      <a:lnTo>
                        <a:pt x="132" y="698"/>
                      </a:lnTo>
                      <a:lnTo>
                        <a:pt x="128" y="696"/>
                      </a:lnTo>
                      <a:lnTo>
                        <a:pt x="121" y="691"/>
                      </a:lnTo>
                      <a:lnTo>
                        <a:pt x="113" y="686"/>
                      </a:lnTo>
                      <a:lnTo>
                        <a:pt x="107" y="680"/>
                      </a:lnTo>
                      <a:lnTo>
                        <a:pt x="103" y="675"/>
                      </a:lnTo>
                      <a:lnTo>
                        <a:pt x="101" y="669"/>
                      </a:lnTo>
                      <a:lnTo>
                        <a:pt x="99" y="663"/>
                      </a:lnTo>
                      <a:lnTo>
                        <a:pt x="98" y="656"/>
                      </a:lnTo>
                      <a:lnTo>
                        <a:pt x="97" y="649"/>
                      </a:lnTo>
                      <a:lnTo>
                        <a:pt x="96" y="641"/>
                      </a:lnTo>
                      <a:lnTo>
                        <a:pt x="93" y="626"/>
                      </a:lnTo>
                      <a:lnTo>
                        <a:pt x="91" y="612"/>
                      </a:lnTo>
                      <a:lnTo>
                        <a:pt x="90" y="603"/>
                      </a:lnTo>
                      <a:lnTo>
                        <a:pt x="90" y="599"/>
                      </a:lnTo>
                      <a:lnTo>
                        <a:pt x="90" y="598"/>
                      </a:lnTo>
                      <a:lnTo>
                        <a:pt x="87" y="594"/>
                      </a:lnTo>
                      <a:lnTo>
                        <a:pt x="85" y="588"/>
                      </a:lnTo>
                      <a:lnTo>
                        <a:pt x="81" y="581"/>
                      </a:lnTo>
                      <a:lnTo>
                        <a:pt x="77" y="574"/>
                      </a:lnTo>
                      <a:lnTo>
                        <a:pt x="74" y="567"/>
                      </a:lnTo>
                      <a:lnTo>
                        <a:pt x="71" y="561"/>
                      </a:lnTo>
                      <a:lnTo>
                        <a:pt x="69" y="555"/>
                      </a:lnTo>
                      <a:lnTo>
                        <a:pt x="67" y="550"/>
                      </a:lnTo>
                      <a:lnTo>
                        <a:pt x="63" y="541"/>
                      </a:lnTo>
                      <a:lnTo>
                        <a:pt x="58" y="528"/>
                      </a:lnTo>
                      <a:lnTo>
                        <a:pt x="53" y="515"/>
                      </a:lnTo>
                      <a:lnTo>
                        <a:pt x="48" y="499"/>
                      </a:lnTo>
                      <a:lnTo>
                        <a:pt x="44" y="484"/>
                      </a:lnTo>
                      <a:lnTo>
                        <a:pt x="41" y="469"/>
                      </a:lnTo>
                      <a:lnTo>
                        <a:pt x="40" y="455"/>
                      </a:lnTo>
                      <a:lnTo>
                        <a:pt x="41" y="444"/>
                      </a:lnTo>
                      <a:lnTo>
                        <a:pt x="41" y="439"/>
                      </a:lnTo>
                      <a:lnTo>
                        <a:pt x="40" y="437"/>
                      </a:lnTo>
                      <a:lnTo>
                        <a:pt x="0" y="198"/>
                      </a:lnTo>
                      <a:lnTo>
                        <a:pt x="10" y="145"/>
                      </a:lnTo>
                      <a:lnTo>
                        <a:pt x="54" y="124"/>
                      </a:lnTo>
                      <a:lnTo>
                        <a:pt x="55" y="124"/>
                      </a:lnTo>
                      <a:lnTo>
                        <a:pt x="59" y="121"/>
                      </a:lnTo>
                      <a:lnTo>
                        <a:pt x="66" y="118"/>
                      </a:lnTo>
                      <a:lnTo>
                        <a:pt x="74" y="113"/>
                      </a:lnTo>
                      <a:lnTo>
                        <a:pt x="83" y="108"/>
                      </a:lnTo>
                      <a:lnTo>
                        <a:pt x="94" y="102"/>
                      </a:lnTo>
                      <a:lnTo>
                        <a:pt x="106" y="96"/>
                      </a:lnTo>
                      <a:lnTo>
                        <a:pt x="118" y="89"/>
                      </a:lnTo>
                      <a:lnTo>
                        <a:pt x="130" y="82"/>
                      </a:lnTo>
                      <a:lnTo>
                        <a:pt x="143" y="76"/>
                      </a:lnTo>
                      <a:lnTo>
                        <a:pt x="154" y="69"/>
                      </a:lnTo>
                      <a:lnTo>
                        <a:pt x="165" y="64"/>
                      </a:lnTo>
                      <a:lnTo>
                        <a:pt x="175" y="59"/>
                      </a:lnTo>
                      <a:lnTo>
                        <a:pt x="184" y="55"/>
                      </a:lnTo>
                      <a:lnTo>
                        <a:pt x="190" y="52"/>
                      </a:lnTo>
                      <a:lnTo>
                        <a:pt x="195" y="50"/>
                      </a:lnTo>
                      <a:lnTo>
                        <a:pt x="200" y="48"/>
                      </a:lnTo>
                      <a:lnTo>
                        <a:pt x="205" y="46"/>
                      </a:lnTo>
                      <a:lnTo>
                        <a:pt x="210" y="44"/>
                      </a:lnTo>
                      <a:lnTo>
                        <a:pt x="213" y="41"/>
                      </a:lnTo>
                      <a:lnTo>
                        <a:pt x="216" y="38"/>
                      </a:lnTo>
                      <a:lnTo>
                        <a:pt x="218" y="36"/>
                      </a:lnTo>
                      <a:lnTo>
                        <a:pt x="219" y="35"/>
                      </a:lnTo>
                      <a:lnTo>
                        <a:pt x="219" y="34"/>
                      </a:lnTo>
                      <a:lnTo>
                        <a:pt x="237" y="0"/>
                      </a:lnTo>
                      <a:lnTo>
                        <a:pt x="238" y="0"/>
                      </a:lnTo>
                      <a:lnTo>
                        <a:pt x="241" y="0"/>
                      </a:lnTo>
                      <a:lnTo>
                        <a:pt x="246" y="0"/>
                      </a:lnTo>
                      <a:lnTo>
                        <a:pt x="253" y="0"/>
                      </a:lnTo>
                      <a:lnTo>
                        <a:pt x="262" y="2"/>
                      </a:lnTo>
                      <a:lnTo>
                        <a:pt x="272" y="3"/>
                      </a:lnTo>
                      <a:lnTo>
                        <a:pt x="283" y="4"/>
                      </a:lnTo>
                      <a:lnTo>
                        <a:pt x="294" y="6"/>
                      </a:lnTo>
                      <a:lnTo>
                        <a:pt x="306" y="9"/>
                      </a:lnTo>
                      <a:lnTo>
                        <a:pt x="319" y="12"/>
                      </a:lnTo>
                      <a:lnTo>
                        <a:pt x="332" y="16"/>
                      </a:lnTo>
                      <a:lnTo>
                        <a:pt x="344" y="21"/>
                      </a:lnTo>
                      <a:lnTo>
                        <a:pt x="356" y="27"/>
                      </a:lnTo>
                      <a:lnTo>
                        <a:pt x="368" y="34"/>
                      </a:lnTo>
                      <a:lnTo>
                        <a:pt x="379" y="41"/>
                      </a:lnTo>
                      <a:lnTo>
                        <a:pt x="389" y="50"/>
                      </a:lnTo>
                      <a:close/>
                    </a:path>
                  </a:pathLst>
                </a:custGeom>
                <a:solidFill>
                  <a:srgbClr val="008000"/>
                </a:solidFill>
                <a:ln w="3175">
                  <a:solidFill>
                    <a:srgbClr val="BCFFCC"/>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57" name="Freeform 333"/>
                <p:cNvSpPr>
                  <a:spLocks/>
                </p:cNvSpPr>
                <p:nvPr/>
              </p:nvSpPr>
              <p:spPr bwMode="auto">
                <a:xfrm>
                  <a:off x="2730" y="1370"/>
                  <a:ext cx="66" cy="57"/>
                </a:xfrm>
                <a:custGeom>
                  <a:avLst/>
                  <a:gdLst>
                    <a:gd name="T0" fmla="*/ 0 w 256"/>
                    <a:gd name="T1" fmla="*/ 0 h 194"/>
                    <a:gd name="T2" fmla="*/ 0 w 256"/>
                    <a:gd name="T3" fmla="*/ 0 h 194"/>
                    <a:gd name="T4" fmla="*/ 0 w 256"/>
                    <a:gd name="T5" fmla="*/ 0 h 194"/>
                    <a:gd name="T6" fmla="*/ 0 w 256"/>
                    <a:gd name="T7" fmla="*/ 0 h 194"/>
                    <a:gd name="T8" fmla="*/ 0 w 256"/>
                    <a:gd name="T9" fmla="*/ 0 h 194"/>
                    <a:gd name="T10" fmla="*/ 0 w 256"/>
                    <a:gd name="T11" fmla="*/ 0 h 194"/>
                    <a:gd name="T12" fmla="*/ 0 w 256"/>
                    <a:gd name="T13" fmla="*/ 0 h 194"/>
                    <a:gd name="T14" fmla="*/ 0 w 256"/>
                    <a:gd name="T15" fmla="*/ 0 h 194"/>
                    <a:gd name="T16" fmla="*/ 0 w 256"/>
                    <a:gd name="T17" fmla="*/ 0 h 194"/>
                    <a:gd name="T18" fmla="*/ 0 w 256"/>
                    <a:gd name="T19" fmla="*/ 0 h 194"/>
                    <a:gd name="T20" fmla="*/ 0 w 256"/>
                    <a:gd name="T21" fmla="*/ 0 h 194"/>
                    <a:gd name="T22" fmla="*/ 0 w 256"/>
                    <a:gd name="T23" fmla="*/ 0 h 194"/>
                    <a:gd name="T24" fmla="*/ 0 w 256"/>
                    <a:gd name="T25" fmla="*/ 0 h 194"/>
                    <a:gd name="T26" fmla="*/ 0 w 256"/>
                    <a:gd name="T27" fmla="*/ 0 h 194"/>
                    <a:gd name="T28" fmla="*/ 0 w 256"/>
                    <a:gd name="T29" fmla="*/ 0 h 194"/>
                    <a:gd name="T30" fmla="*/ 0 w 256"/>
                    <a:gd name="T31" fmla="*/ 0 h 194"/>
                    <a:gd name="T32" fmla="*/ 0 w 256"/>
                    <a:gd name="T33" fmla="*/ 0 h 194"/>
                    <a:gd name="T34" fmla="*/ 0 w 256"/>
                    <a:gd name="T35" fmla="*/ 0 h 194"/>
                    <a:gd name="T36" fmla="*/ 0 w 256"/>
                    <a:gd name="T37" fmla="*/ 0 h 194"/>
                    <a:gd name="T38" fmla="*/ 0 w 256"/>
                    <a:gd name="T39" fmla="*/ 0 h 194"/>
                    <a:gd name="T40" fmla="*/ 0 w 256"/>
                    <a:gd name="T41" fmla="*/ 0 h 194"/>
                    <a:gd name="T42" fmla="*/ 0 w 256"/>
                    <a:gd name="T43" fmla="*/ 0 h 194"/>
                    <a:gd name="T44" fmla="*/ 0 w 256"/>
                    <a:gd name="T45" fmla="*/ 0 h 194"/>
                    <a:gd name="T46" fmla="*/ 0 w 256"/>
                    <a:gd name="T47" fmla="*/ 0 h 194"/>
                    <a:gd name="T48" fmla="*/ 0 w 256"/>
                    <a:gd name="T49" fmla="*/ 0 h 194"/>
                    <a:gd name="T50" fmla="*/ 0 w 256"/>
                    <a:gd name="T51" fmla="*/ 0 h 194"/>
                    <a:gd name="T52" fmla="*/ 0 w 256"/>
                    <a:gd name="T53" fmla="*/ 0 h 194"/>
                    <a:gd name="T54" fmla="*/ 0 w 256"/>
                    <a:gd name="T55" fmla="*/ 0 h 194"/>
                    <a:gd name="T56" fmla="*/ 0 w 256"/>
                    <a:gd name="T57" fmla="*/ 0 h 194"/>
                    <a:gd name="T58" fmla="*/ 0 w 256"/>
                    <a:gd name="T59" fmla="*/ 0 h 194"/>
                    <a:gd name="T60" fmla="*/ 0 w 256"/>
                    <a:gd name="T61" fmla="*/ 0 h 194"/>
                    <a:gd name="T62" fmla="*/ 0 w 256"/>
                    <a:gd name="T63" fmla="*/ 0 h 194"/>
                    <a:gd name="T64" fmla="*/ 0 w 256"/>
                    <a:gd name="T65" fmla="*/ 0 h 194"/>
                    <a:gd name="T66" fmla="*/ 0 w 256"/>
                    <a:gd name="T67" fmla="*/ 0 h 194"/>
                    <a:gd name="T68" fmla="*/ 0 w 256"/>
                    <a:gd name="T69" fmla="*/ 0 h 194"/>
                    <a:gd name="T70" fmla="*/ 0 w 256"/>
                    <a:gd name="T71" fmla="*/ 0 h 194"/>
                    <a:gd name="T72" fmla="*/ 0 w 256"/>
                    <a:gd name="T73" fmla="*/ 0 h 194"/>
                    <a:gd name="T74" fmla="*/ 0 w 256"/>
                    <a:gd name="T75" fmla="*/ 0 h 194"/>
                    <a:gd name="T76" fmla="*/ 0 w 256"/>
                    <a:gd name="T77" fmla="*/ 0 h 194"/>
                    <a:gd name="T78" fmla="*/ 0 w 256"/>
                    <a:gd name="T79" fmla="*/ 0 h 194"/>
                    <a:gd name="T80" fmla="*/ 0 w 256"/>
                    <a:gd name="T81" fmla="*/ 0 h 194"/>
                    <a:gd name="T82" fmla="*/ 0 w 256"/>
                    <a:gd name="T83" fmla="*/ 0 h 194"/>
                    <a:gd name="T84" fmla="*/ 0 w 256"/>
                    <a:gd name="T85" fmla="*/ 0 h 1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6"/>
                    <a:gd name="T130" fmla="*/ 0 h 194"/>
                    <a:gd name="T131" fmla="*/ 256 w 256"/>
                    <a:gd name="T132" fmla="*/ 194 h 1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6" h="194">
                      <a:moveTo>
                        <a:pt x="234" y="149"/>
                      </a:moveTo>
                      <a:lnTo>
                        <a:pt x="242" y="144"/>
                      </a:lnTo>
                      <a:lnTo>
                        <a:pt x="243" y="140"/>
                      </a:lnTo>
                      <a:lnTo>
                        <a:pt x="245" y="132"/>
                      </a:lnTo>
                      <a:lnTo>
                        <a:pt x="248" y="121"/>
                      </a:lnTo>
                      <a:lnTo>
                        <a:pt x="249" y="113"/>
                      </a:lnTo>
                      <a:lnTo>
                        <a:pt x="251" y="104"/>
                      </a:lnTo>
                      <a:lnTo>
                        <a:pt x="253" y="96"/>
                      </a:lnTo>
                      <a:lnTo>
                        <a:pt x="256" y="90"/>
                      </a:lnTo>
                      <a:lnTo>
                        <a:pt x="256" y="88"/>
                      </a:lnTo>
                      <a:lnTo>
                        <a:pt x="256" y="86"/>
                      </a:lnTo>
                      <a:lnTo>
                        <a:pt x="256" y="82"/>
                      </a:lnTo>
                      <a:lnTo>
                        <a:pt x="256" y="76"/>
                      </a:lnTo>
                      <a:lnTo>
                        <a:pt x="253" y="68"/>
                      </a:lnTo>
                      <a:lnTo>
                        <a:pt x="249" y="59"/>
                      </a:lnTo>
                      <a:lnTo>
                        <a:pt x="242" y="50"/>
                      </a:lnTo>
                      <a:lnTo>
                        <a:pt x="232" y="41"/>
                      </a:lnTo>
                      <a:lnTo>
                        <a:pt x="218" y="33"/>
                      </a:lnTo>
                      <a:lnTo>
                        <a:pt x="204" y="26"/>
                      </a:lnTo>
                      <a:lnTo>
                        <a:pt x="194" y="20"/>
                      </a:lnTo>
                      <a:lnTo>
                        <a:pt x="185" y="15"/>
                      </a:lnTo>
                      <a:lnTo>
                        <a:pt x="180" y="10"/>
                      </a:lnTo>
                      <a:lnTo>
                        <a:pt x="176" y="7"/>
                      </a:lnTo>
                      <a:lnTo>
                        <a:pt x="173" y="4"/>
                      </a:lnTo>
                      <a:lnTo>
                        <a:pt x="172" y="3"/>
                      </a:lnTo>
                      <a:lnTo>
                        <a:pt x="170" y="2"/>
                      </a:lnTo>
                      <a:lnTo>
                        <a:pt x="164" y="1"/>
                      </a:lnTo>
                      <a:lnTo>
                        <a:pt x="156" y="0"/>
                      </a:lnTo>
                      <a:lnTo>
                        <a:pt x="146" y="0"/>
                      </a:lnTo>
                      <a:lnTo>
                        <a:pt x="134" y="0"/>
                      </a:lnTo>
                      <a:lnTo>
                        <a:pt x="122" y="1"/>
                      </a:lnTo>
                      <a:lnTo>
                        <a:pt x="109" y="4"/>
                      </a:lnTo>
                      <a:lnTo>
                        <a:pt x="99" y="9"/>
                      </a:lnTo>
                      <a:lnTo>
                        <a:pt x="90" y="14"/>
                      </a:lnTo>
                      <a:lnTo>
                        <a:pt x="82" y="19"/>
                      </a:lnTo>
                      <a:lnTo>
                        <a:pt x="72" y="24"/>
                      </a:lnTo>
                      <a:lnTo>
                        <a:pt x="63" y="28"/>
                      </a:lnTo>
                      <a:lnTo>
                        <a:pt x="54" y="33"/>
                      </a:lnTo>
                      <a:lnTo>
                        <a:pt x="46" y="37"/>
                      </a:lnTo>
                      <a:lnTo>
                        <a:pt x="39" y="39"/>
                      </a:lnTo>
                      <a:lnTo>
                        <a:pt x="35" y="41"/>
                      </a:lnTo>
                      <a:lnTo>
                        <a:pt x="32" y="43"/>
                      </a:lnTo>
                      <a:lnTo>
                        <a:pt x="28" y="46"/>
                      </a:lnTo>
                      <a:lnTo>
                        <a:pt x="24" y="50"/>
                      </a:lnTo>
                      <a:lnTo>
                        <a:pt x="20" y="55"/>
                      </a:lnTo>
                      <a:lnTo>
                        <a:pt x="16" y="60"/>
                      </a:lnTo>
                      <a:lnTo>
                        <a:pt x="12" y="66"/>
                      </a:lnTo>
                      <a:lnTo>
                        <a:pt x="8" y="72"/>
                      </a:lnTo>
                      <a:lnTo>
                        <a:pt x="6" y="77"/>
                      </a:lnTo>
                      <a:lnTo>
                        <a:pt x="4" y="87"/>
                      </a:lnTo>
                      <a:lnTo>
                        <a:pt x="3" y="98"/>
                      </a:lnTo>
                      <a:lnTo>
                        <a:pt x="4" y="106"/>
                      </a:lnTo>
                      <a:lnTo>
                        <a:pt x="4" y="109"/>
                      </a:lnTo>
                      <a:lnTo>
                        <a:pt x="4" y="111"/>
                      </a:lnTo>
                      <a:lnTo>
                        <a:pt x="3" y="117"/>
                      </a:lnTo>
                      <a:lnTo>
                        <a:pt x="2" y="125"/>
                      </a:lnTo>
                      <a:lnTo>
                        <a:pt x="0" y="135"/>
                      </a:lnTo>
                      <a:lnTo>
                        <a:pt x="0" y="146"/>
                      </a:lnTo>
                      <a:lnTo>
                        <a:pt x="4" y="156"/>
                      </a:lnTo>
                      <a:lnTo>
                        <a:pt x="7" y="164"/>
                      </a:lnTo>
                      <a:lnTo>
                        <a:pt x="9" y="167"/>
                      </a:lnTo>
                      <a:lnTo>
                        <a:pt x="23" y="186"/>
                      </a:lnTo>
                      <a:lnTo>
                        <a:pt x="24" y="186"/>
                      </a:lnTo>
                      <a:lnTo>
                        <a:pt x="25" y="187"/>
                      </a:lnTo>
                      <a:lnTo>
                        <a:pt x="28" y="189"/>
                      </a:lnTo>
                      <a:lnTo>
                        <a:pt x="32" y="191"/>
                      </a:lnTo>
                      <a:lnTo>
                        <a:pt x="36" y="193"/>
                      </a:lnTo>
                      <a:lnTo>
                        <a:pt x="42" y="194"/>
                      </a:lnTo>
                      <a:lnTo>
                        <a:pt x="48" y="194"/>
                      </a:lnTo>
                      <a:lnTo>
                        <a:pt x="55" y="193"/>
                      </a:lnTo>
                      <a:lnTo>
                        <a:pt x="60" y="191"/>
                      </a:lnTo>
                      <a:lnTo>
                        <a:pt x="68" y="189"/>
                      </a:lnTo>
                      <a:lnTo>
                        <a:pt x="78" y="187"/>
                      </a:lnTo>
                      <a:lnTo>
                        <a:pt x="91" y="183"/>
                      </a:lnTo>
                      <a:lnTo>
                        <a:pt x="105" y="180"/>
                      </a:lnTo>
                      <a:lnTo>
                        <a:pt x="120" y="176"/>
                      </a:lnTo>
                      <a:lnTo>
                        <a:pt x="136" y="172"/>
                      </a:lnTo>
                      <a:lnTo>
                        <a:pt x="151" y="169"/>
                      </a:lnTo>
                      <a:lnTo>
                        <a:pt x="168" y="165"/>
                      </a:lnTo>
                      <a:lnTo>
                        <a:pt x="183" y="161"/>
                      </a:lnTo>
                      <a:lnTo>
                        <a:pt x="196" y="158"/>
                      </a:lnTo>
                      <a:lnTo>
                        <a:pt x="209" y="155"/>
                      </a:lnTo>
                      <a:lnTo>
                        <a:pt x="219" y="152"/>
                      </a:lnTo>
                      <a:lnTo>
                        <a:pt x="227" y="151"/>
                      </a:lnTo>
                      <a:lnTo>
                        <a:pt x="233" y="149"/>
                      </a:lnTo>
                      <a:lnTo>
                        <a:pt x="234" y="149"/>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sp>
              <p:nvSpPr>
                <p:cNvPr id="1058" name="Freeform 334"/>
                <p:cNvSpPr>
                  <a:spLocks/>
                </p:cNvSpPr>
                <p:nvPr/>
              </p:nvSpPr>
              <p:spPr bwMode="auto">
                <a:xfrm>
                  <a:off x="2731" y="1383"/>
                  <a:ext cx="62" cy="84"/>
                </a:xfrm>
                <a:custGeom>
                  <a:avLst/>
                  <a:gdLst>
                    <a:gd name="T0" fmla="*/ 0 w 240"/>
                    <a:gd name="T1" fmla="*/ 0 h 284"/>
                    <a:gd name="T2" fmla="*/ 0 w 240"/>
                    <a:gd name="T3" fmla="*/ 0 h 284"/>
                    <a:gd name="T4" fmla="*/ 0 w 240"/>
                    <a:gd name="T5" fmla="*/ 0 h 284"/>
                    <a:gd name="T6" fmla="*/ 0 w 240"/>
                    <a:gd name="T7" fmla="*/ 0 h 284"/>
                    <a:gd name="T8" fmla="*/ 0 w 240"/>
                    <a:gd name="T9" fmla="*/ 0 h 284"/>
                    <a:gd name="T10" fmla="*/ 0 w 240"/>
                    <a:gd name="T11" fmla="*/ 0 h 284"/>
                    <a:gd name="T12" fmla="*/ 0 w 240"/>
                    <a:gd name="T13" fmla="*/ 0 h 284"/>
                    <a:gd name="T14" fmla="*/ 0 w 240"/>
                    <a:gd name="T15" fmla="*/ 0 h 284"/>
                    <a:gd name="T16" fmla="*/ 0 w 240"/>
                    <a:gd name="T17" fmla="*/ 0 h 284"/>
                    <a:gd name="T18" fmla="*/ 0 w 240"/>
                    <a:gd name="T19" fmla="*/ 0 h 284"/>
                    <a:gd name="T20" fmla="*/ 0 w 240"/>
                    <a:gd name="T21" fmla="*/ 0 h 284"/>
                    <a:gd name="T22" fmla="*/ 0 w 240"/>
                    <a:gd name="T23" fmla="*/ 0 h 284"/>
                    <a:gd name="T24" fmla="*/ 0 w 240"/>
                    <a:gd name="T25" fmla="*/ 0 h 284"/>
                    <a:gd name="T26" fmla="*/ 0 w 240"/>
                    <a:gd name="T27" fmla="*/ 0 h 284"/>
                    <a:gd name="T28" fmla="*/ 0 w 240"/>
                    <a:gd name="T29" fmla="*/ 0 h 284"/>
                    <a:gd name="T30" fmla="*/ 0 w 240"/>
                    <a:gd name="T31" fmla="*/ 0 h 284"/>
                    <a:gd name="T32" fmla="*/ 0 w 240"/>
                    <a:gd name="T33" fmla="*/ 0 h 284"/>
                    <a:gd name="T34" fmla="*/ 0 w 240"/>
                    <a:gd name="T35" fmla="*/ 0 h 284"/>
                    <a:gd name="T36" fmla="*/ 0 w 240"/>
                    <a:gd name="T37" fmla="*/ 0 h 284"/>
                    <a:gd name="T38" fmla="*/ 0 w 240"/>
                    <a:gd name="T39" fmla="*/ 0 h 284"/>
                    <a:gd name="T40" fmla="*/ 0 w 240"/>
                    <a:gd name="T41" fmla="*/ 0 h 284"/>
                    <a:gd name="T42" fmla="*/ 0 w 240"/>
                    <a:gd name="T43" fmla="*/ 0 h 284"/>
                    <a:gd name="T44" fmla="*/ 0 w 240"/>
                    <a:gd name="T45" fmla="*/ 0 h 284"/>
                    <a:gd name="T46" fmla="*/ 0 w 240"/>
                    <a:gd name="T47" fmla="*/ 0 h 284"/>
                    <a:gd name="T48" fmla="*/ 0 w 240"/>
                    <a:gd name="T49" fmla="*/ 0 h 284"/>
                    <a:gd name="T50" fmla="*/ 0 w 240"/>
                    <a:gd name="T51" fmla="*/ 0 h 284"/>
                    <a:gd name="T52" fmla="*/ 0 w 240"/>
                    <a:gd name="T53" fmla="*/ 0 h 284"/>
                    <a:gd name="T54" fmla="*/ 0 w 240"/>
                    <a:gd name="T55" fmla="*/ 0 h 284"/>
                    <a:gd name="T56" fmla="*/ 0 w 240"/>
                    <a:gd name="T57" fmla="*/ 0 h 284"/>
                    <a:gd name="T58" fmla="*/ 0 w 240"/>
                    <a:gd name="T59" fmla="*/ 0 h 284"/>
                    <a:gd name="T60" fmla="*/ 0 w 240"/>
                    <a:gd name="T61" fmla="*/ 0 h 284"/>
                    <a:gd name="T62" fmla="*/ 0 w 240"/>
                    <a:gd name="T63" fmla="*/ 0 h 284"/>
                    <a:gd name="T64" fmla="*/ 0 w 240"/>
                    <a:gd name="T65" fmla="*/ 0 h 284"/>
                    <a:gd name="T66" fmla="*/ 0 w 240"/>
                    <a:gd name="T67" fmla="*/ 0 h 284"/>
                    <a:gd name="T68" fmla="*/ 0 w 240"/>
                    <a:gd name="T69" fmla="*/ 0 h 284"/>
                    <a:gd name="T70" fmla="*/ 0 w 240"/>
                    <a:gd name="T71" fmla="*/ 0 h 284"/>
                    <a:gd name="T72" fmla="*/ 0 w 240"/>
                    <a:gd name="T73" fmla="*/ 0 h 284"/>
                    <a:gd name="T74" fmla="*/ 0 w 240"/>
                    <a:gd name="T75" fmla="*/ 0 h 284"/>
                    <a:gd name="T76" fmla="*/ 0 w 240"/>
                    <a:gd name="T77" fmla="*/ 0 h 284"/>
                    <a:gd name="T78" fmla="*/ 0 w 240"/>
                    <a:gd name="T79" fmla="*/ 0 h 284"/>
                    <a:gd name="T80" fmla="*/ 0 w 240"/>
                    <a:gd name="T81" fmla="*/ 0 h 284"/>
                    <a:gd name="T82" fmla="*/ 0 w 240"/>
                    <a:gd name="T83" fmla="*/ 0 h 284"/>
                    <a:gd name="T84" fmla="*/ 0 w 240"/>
                    <a:gd name="T85" fmla="*/ 0 h 284"/>
                    <a:gd name="T86" fmla="*/ 0 w 240"/>
                    <a:gd name="T87" fmla="*/ 0 h 284"/>
                    <a:gd name="T88" fmla="*/ 0 w 240"/>
                    <a:gd name="T89" fmla="*/ 0 h 2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0"/>
                    <a:gd name="T136" fmla="*/ 0 h 284"/>
                    <a:gd name="T137" fmla="*/ 240 w 240"/>
                    <a:gd name="T138" fmla="*/ 284 h 2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0" h="284">
                      <a:moveTo>
                        <a:pt x="223" y="22"/>
                      </a:moveTo>
                      <a:lnTo>
                        <a:pt x="225" y="24"/>
                      </a:lnTo>
                      <a:lnTo>
                        <a:pt x="229" y="30"/>
                      </a:lnTo>
                      <a:lnTo>
                        <a:pt x="233" y="40"/>
                      </a:lnTo>
                      <a:lnTo>
                        <a:pt x="234" y="55"/>
                      </a:lnTo>
                      <a:lnTo>
                        <a:pt x="234" y="73"/>
                      </a:lnTo>
                      <a:lnTo>
                        <a:pt x="235" y="89"/>
                      </a:lnTo>
                      <a:lnTo>
                        <a:pt x="235" y="100"/>
                      </a:lnTo>
                      <a:lnTo>
                        <a:pt x="235" y="105"/>
                      </a:lnTo>
                      <a:lnTo>
                        <a:pt x="236" y="111"/>
                      </a:lnTo>
                      <a:lnTo>
                        <a:pt x="238" y="125"/>
                      </a:lnTo>
                      <a:lnTo>
                        <a:pt x="239" y="141"/>
                      </a:lnTo>
                      <a:lnTo>
                        <a:pt x="240" y="151"/>
                      </a:lnTo>
                      <a:lnTo>
                        <a:pt x="239" y="156"/>
                      </a:lnTo>
                      <a:lnTo>
                        <a:pt x="237" y="165"/>
                      </a:lnTo>
                      <a:lnTo>
                        <a:pt x="234" y="176"/>
                      </a:lnTo>
                      <a:lnTo>
                        <a:pt x="231" y="189"/>
                      </a:lnTo>
                      <a:lnTo>
                        <a:pt x="227" y="202"/>
                      </a:lnTo>
                      <a:lnTo>
                        <a:pt x="223" y="214"/>
                      </a:lnTo>
                      <a:lnTo>
                        <a:pt x="219" y="224"/>
                      </a:lnTo>
                      <a:lnTo>
                        <a:pt x="216" y="231"/>
                      </a:lnTo>
                      <a:lnTo>
                        <a:pt x="213" y="236"/>
                      </a:lnTo>
                      <a:lnTo>
                        <a:pt x="209" y="242"/>
                      </a:lnTo>
                      <a:lnTo>
                        <a:pt x="207" y="248"/>
                      </a:lnTo>
                      <a:lnTo>
                        <a:pt x="204" y="255"/>
                      </a:lnTo>
                      <a:lnTo>
                        <a:pt x="201" y="260"/>
                      </a:lnTo>
                      <a:lnTo>
                        <a:pt x="199" y="264"/>
                      </a:lnTo>
                      <a:lnTo>
                        <a:pt x="197" y="267"/>
                      </a:lnTo>
                      <a:lnTo>
                        <a:pt x="197" y="268"/>
                      </a:lnTo>
                      <a:lnTo>
                        <a:pt x="196" y="268"/>
                      </a:lnTo>
                      <a:lnTo>
                        <a:pt x="193" y="270"/>
                      </a:lnTo>
                      <a:lnTo>
                        <a:pt x="190" y="272"/>
                      </a:lnTo>
                      <a:lnTo>
                        <a:pt x="186" y="275"/>
                      </a:lnTo>
                      <a:lnTo>
                        <a:pt x="181" y="278"/>
                      </a:lnTo>
                      <a:lnTo>
                        <a:pt x="176" y="281"/>
                      </a:lnTo>
                      <a:lnTo>
                        <a:pt x="171" y="283"/>
                      </a:lnTo>
                      <a:lnTo>
                        <a:pt x="166" y="284"/>
                      </a:lnTo>
                      <a:lnTo>
                        <a:pt x="162" y="284"/>
                      </a:lnTo>
                      <a:lnTo>
                        <a:pt x="157" y="284"/>
                      </a:lnTo>
                      <a:lnTo>
                        <a:pt x="151" y="284"/>
                      </a:lnTo>
                      <a:lnTo>
                        <a:pt x="146" y="284"/>
                      </a:lnTo>
                      <a:lnTo>
                        <a:pt x="140" y="283"/>
                      </a:lnTo>
                      <a:lnTo>
                        <a:pt x="134" y="283"/>
                      </a:lnTo>
                      <a:lnTo>
                        <a:pt x="128" y="282"/>
                      </a:lnTo>
                      <a:lnTo>
                        <a:pt x="123" y="282"/>
                      </a:lnTo>
                      <a:lnTo>
                        <a:pt x="118" y="280"/>
                      </a:lnTo>
                      <a:lnTo>
                        <a:pt x="113" y="279"/>
                      </a:lnTo>
                      <a:lnTo>
                        <a:pt x="107" y="277"/>
                      </a:lnTo>
                      <a:lnTo>
                        <a:pt x="101" y="274"/>
                      </a:lnTo>
                      <a:lnTo>
                        <a:pt x="95" y="271"/>
                      </a:lnTo>
                      <a:lnTo>
                        <a:pt x="89" y="268"/>
                      </a:lnTo>
                      <a:lnTo>
                        <a:pt x="82" y="264"/>
                      </a:lnTo>
                      <a:lnTo>
                        <a:pt x="75" y="260"/>
                      </a:lnTo>
                      <a:lnTo>
                        <a:pt x="68" y="255"/>
                      </a:lnTo>
                      <a:lnTo>
                        <a:pt x="62" y="251"/>
                      </a:lnTo>
                      <a:lnTo>
                        <a:pt x="58" y="246"/>
                      </a:lnTo>
                      <a:lnTo>
                        <a:pt x="53" y="241"/>
                      </a:lnTo>
                      <a:lnTo>
                        <a:pt x="50" y="236"/>
                      </a:lnTo>
                      <a:lnTo>
                        <a:pt x="47" y="232"/>
                      </a:lnTo>
                      <a:lnTo>
                        <a:pt x="45" y="228"/>
                      </a:lnTo>
                      <a:lnTo>
                        <a:pt x="43" y="225"/>
                      </a:lnTo>
                      <a:lnTo>
                        <a:pt x="39" y="219"/>
                      </a:lnTo>
                      <a:lnTo>
                        <a:pt x="36" y="213"/>
                      </a:lnTo>
                      <a:lnTo>
                        <a:pt x="34" y="208"/>
                      </a:lnTo>
                      <a:lnTo>
                        <a:pt x="34" y="207"/>
                      </a:lnTo>
                      <a:lnTo>
                        <a:pt x="28" y="188"/>
                      </a:lnTo>
                      <a:lnTo>
                        <a:pt x="25" y="188"/>
                      </a:lnTo>
                      <a:lnTo>
                        <a:pt x="22" y="188"/>
                      </a:lnTo>
                      <a:lnTo>
                        <a:pt x="19" y="187"/>
                      </a:lnTo>
                      <a:lnTo>
                        <a:pt x="15" y="184"/>
                      </a:lnTo>
                      <a:lnTo>
                        <a:pt x="11" y="180"/>
                      </a:lnTo>
                      <a:lnTo>
                        <a:pt x="8" y="174"/>
                      </a:lnTo>
                      <a:lnTo>
                        <a:pt x="5" y="165"/>
                      </a:lnTo>
                      <a:lnTo>
                        <a:pt x="2" y="145"/>
                      </a:lnTo>
                      <a:lnTo>
                        <a:pt x="0" y="129"/>
                      </a:lnTo>
                      <a:lnTo>
                        <a:pt x="2" y="118"/>
                      </a:lnTo>
                      <a:lnTo>
                        <a:pt x="7" y="112"/>
                      </a:lnTo>
                      <a:lnTo>
                        <a:pt x="11" y="111"/>
                      </a:lnTo>
                      <a:lnTo>
                        <a:pt x="14" y="111"/>
                      </a:lnTo>
                      <a:lnTo>
                        <a:pt x="17" y="111"/>
                      </a:lnTo>
                      <a:lnTo>
                        <a:pt x="20" y="111"/>
                      </a:lnTo>
                      <a:lnTo>
                        <a:pt x="22" y="112"/>
                      </a:lnTo>
                      <a:lnTo>
                        <a:pt x="25" y="114"/>
                      </a:lnTo>
                      <a:lnTo>
                        <a:pt x="26" y="116"/>
                      </a:lnTo>
                      <a:lnTo>
                        <a:pt x="28" y="120"/>
                      </a:lnTo>
                      <a:lnTo>
                        <a:pt x="29" y="126"/>
                      </a:lnTo>
                      <a:lnTo>
                        <a:pt x="30" y="129"/>
                      </a:lnTo>
                      <a:lnTo>
                        <a:pt x="30" y="130"/>
                      </a:lnTo>
                      <a:lnTo>
                        <a:pt x="31" y="132"/>
                      </a:lnTo>
                      <a:lnTo>
                        <a:pt x="33" y="136"/>
                      </a:lnTo>
                      <a:lnTo>
                        <a:pt x="36" y="138"/>
                      </a:lnTo>
                      <a:lnTo>
                        <a:pt x="40" y="132"/>
                      </a:lnTo>
                      <a:lnTo>
                        <a:pt x="42" y="126"/>
                      </a:lnTo>
                      <a:lnTo>
                        <a:pt x="44" y="119"/>
                      </a:lnTo>
                      <a:lnTo>
                        <a:pt x="47" y="111"/>
                      </a:lnTo>
                      <a:lnTo>
                        <a:pt x="50" y="102"/>
                      </a:lnTo>
                      <a:lnTo>
                        <a:pt x="53" y="94"/>
                      </a:lnTo>
                      <a:lnTo>
                        <a:pt x="56" y="88"/>
                      </a:lnTo>
                      <a:lnTo>
                        <a:pt x="59" y="82"/>
                      </a:lnTo>
                      <a:lnTo>
                        <a:pt x="61" y="79"/>
                      </a:lnTo>
                      <a:lnTo>
                        <a:pt x="62" y="71"/>
                      </a:lnTo>
                      <a:lnTo>
                        <a:pt x="60" y="59"/>
                      </a:lnTo>
                      <a:lnTo>
                        <a:pt x="57" y="47"/>
                      </a:lnTo>
                      <a:lnTo>
                        <a:pt x="57" y="39"/>
                      </a:lnTo>
                      <a:lnTo>
                        <a:pt x="63" y="30"/>
                      </a:lnTo>
                      <a:lnTo>
                        <a:pt x="69" y="21"/>
                      </a:lnTo>
                      <a:lnTo>
                        <a:pt x="75" y="15"/>
                      </a:lnTo>
                      <a:lnTo>
                        <a:pt x="82" y="9"/>
                      </a:lnTo>
                      <a:lnTo>
                        <a:pt x="88" y="5"/>
                      </a:lnTo>
                      <a:lnTo>
                        <a:pt x="94" y="2"/>
                      </a:lnTo>
                      <a:lnTo>
                        <a:pt x="101" y="1"/>
                      </a:lnTo>
                      <a:lnTo>
                        <a:pt x="107" y="0"/>
                      </a:lnTo>
                      <a:lnTo>
                        <a:pt x="113" y="0"/>
                      </a:lnTo>
                      <a:lnTo>
                        <a:pt x="119" y="1"/>
                      </a:lnTo>
                      <a:lnTo>
                        <a:pt x="125" y="1"/>
                      </a:lnTo>
                      <a:lnTo>
                        <a:pt x="131" y="2"/>
                      </a:lnTo>
                      <a:lnTo>
                        <a:pt x="136" y="3"/>
                      </a:lnTo>
                      <a:lnTo>
                        <a:pt x="140" y="5"/>
                      </a:lnTo>
                      <a:lnTo>
                        <a:pt x="145" y="8"/>
                      </a:lnTo>
                      <a:lnTo>
                        <a:pt x="149" y="12"/>
                      </a:lnTo>
                      <a:lnTo>
                        <a:pt x="153" y="14"/>
                      </a:lnTo>
                      <a:lnTo>
                        <a:pt x="158" y="17"/>
                      </a:lnTo>
                      <a:lnTo>
                        <a:pt x="163" y="18"/>
                      </a:lnTo>
                      <a:lnTo>
                        <a:pt x="168" y="18"/>
                      </a:lnTo>
                      <a:lnTo>
                        <a:pt x="174" y="18"/>
                      </a:lnTo>
                      <a:lnTo>
                        <a:pt x="181" y="18"/>
                      </a:lnTo>
                      <a:lnTo>
                        <a:pt x="188" y="17"/>
                      </a:lnTo>
                      <a:lnTo>
                        <a:pt x="195" y="17"/>
                      </a:lnTo>
                      <a:lnTo>
                        <a:pt x="201" y="16"/>
                      </a:lnTo>
                      <a:lnTo>
                        <a:pt x="206" y="16"/>
                      </a:lnTo>
                      <a:lnTo>
                        <a:pt x="210" y="15"/>
                      </a:lnTo>
                      <a:lnTo>
                        <a:pt x="214" y="15"/>
                      </a:lnTo>
                      <a:lnTo>
                        <a:pt x="216" y="16"/>
                      </a:lnTo>
                      <a:lnTo>
                        <a:pt x="218" y="17"/>
                      </a:lnTo>
                      <a:lnTo>
                        <a:pt x="220" y="19"/>
                      </a:lnTo>
                      <a:lnTo>
                        <a:pt x="223" y="22"/>
                      </a:lnTo>
                      <a:close/>
                    </a:path>
                  </a:pathLst>
                </a:custGeom>
                <a:solidFill>
                  <a:srgbClr val="008000"/>
                </a:solidFill>
                <a:ln w="3175">
                  <a:solidFill>
                    <a:schemeClr val="bg1"/>
                  </a:solidFill>
                  <a:round/>
                  <a:headEnd/>
                  <a:tailEnd/>
                </a:ln>
              </p:spPr>
              <p:txBody>
                <a:bodyPr/>
                <a:lstStyle/>
                <a:p>
                  <a:pPr>
                    <a:defRPr/>
                  </a:pPr>
                  <a:endParaRPr lang="en-US" sz="2400">
                    <a:latin typeface="Gill Sans" pitchFamily="-65" charset="0"/>
                    <a:ea typeface="ヒラギノ角ゴ ProN W3" pitchFamily="-65" charset="-128"/>
                    <a:cs typeface="ヒラギノ角ゴ ProN W3" pitchFamily="-65" charset="-128"/>
                    <a:sym typeface="Gill Sans" pitchFamily="-65" charset="0"/>
                  </a:endParaRPr>
                </a:p>
              </p:txBody>
            </p:sp>
          </p:grpSp>
        </p:grpSp>
      </p:grpSp>
    </p:spTree>
    <p:extLst>
      <p:ext uri="{BB962C8B-B14F-4D97-AF65-F5344CB8AC3E}">
        <p14:creationId xmlns:p14="http://schemas.microsoft.com/office/powerpoint/2010/main" val="2474491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98436"/>
                                        </p:tgtEl>
                                        <p:attrNameLst>
                                          <p:attrName>style.visibility</p:attrName>
                                        </p:attrNameLst>
                                      </p:cBhvr>
                                      <p:to>
                                        <p:strVal val="visible"/>
                                      </p:to>
                                    </p:set>
                                    <p:animEffect transition="in" filter="fade">
                                      <p:cBhvr>
                                        <p:cTn id="15" dur="2000"/>
                                        <p:tgtEl>
                                          <p:spTgt spid="1298436"/>
                                        </p:tgtEl>
                                      </p:cBhvr>
                                    </p:animEffect>
                                  </p:childTnLst>
                                </p:cTn>
                              </p:par>
                              <p:par>
                                <p:cTn id="16" presetID="10" presetClass="entr" presetSubtype="0" fill="hold" grpId="0" nodeType="withEffect">
                                  <p:stCondLst>
                                    <p:cond delay="4000"/>
                                  </p:stCondLst>
                                  <p:childTnLst>
                                    <p:set>
                                      <p:cBhvr>
                                        <p:cTn id="17" dur="1" fill="hold">
                                          <p:stCondLst>
                                            <p:cond delay="0"/>
                                          </p:stCondLst>
                                        </p:cTn>
                                        <p:tgtEl>
                                          <p:spTgt spid="1298836"/>
                                        </p:tgtEl>
                                        <p:attrNameLst>
                                          <p:attrName>style.visibility</p:attrName>
                                        </p:attrNameLst>
                                      </p:cBhvr>
                                      <p:to>
                                        <p:strVal val="visible"/>
                                      </p:to>
                                    </p:set>
                                    <p:animEffect transition="in" filter="fade">
                                      <p:cBhvr>
                                        <p:cTn id="18" dur="2000"/>
                                        <p:tgtEl>
                                          <p:spTgt spid="12988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0"/>
                                        <p:tgtEl>
                                          <p:spTgt spid="17"/>
                                        </p:tgtEl>
                                      </p:cBhvr>
                                    </p:animEffect>
                                  </p:childTnLst>
                                </p:cTn>
                              </p:par>
                              <p:par>
                                <p:cTn id="24" presetID="10" presetClass="exit" presetSubtype="0" fill="hold" grpId="1" nodeType="withEffect">
                                  <p:stCondLst>
                                    <p:cond delay="0"/>
                                  </p:stCondLst>
                                  <p:childTnLst>
                                    <p:animEffect transition="out" filter="fade">
                                      <p:cBhvr>
                                        <p:cTn id="25" dur="2000"/>
                                        <p:tgtEl>
                                          <p:spTgt spid="1298836"/>
                                        </p:tgtEl>
                                      </p:cBhvr>
                                    </p:animEffect>
                                    <p:set>
                                      <p:cBhvr>
                                        <p:cTn id="26" dur="1" fill="hold">
                                          <p:stCondLst>
                                            <p:cond delay="1999"/>
                                          </p:stCondLst>
                                        </p:cTn>
                                        <p:tgtEl>
                                          <p:spTgt spid="129883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000"/>
                                        <p:tgtEl>
                                          <p:spTgt spid="2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2000"/>
                                        <p:tgtEl>
                                          <p:spTgt spid="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98"/>
                                        </p:tgtEl>
                                        <p:attrNameLst>
                                          <p:attrName>style.visibility</p:attrName>
                                        </p:attrNameLst>
                                      </p:cBhvr>
                                      <p:to>
                                        <p:strVal val="visible"/>
                                      </p:to>
                                    </p:set>
                                    <p:animEffect transition="in" filter="fade">
                                      <p:cBhvr>
                                        <p:cTn id="44" dur="2000"/>
                                        <p:tgtEl>
                                          <p:spTgt spid="69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98440"/>
                                        </p:tgtEl>
                                        <p:attrNameLst>
                                          <p:attrName>style.visibility</p:attrName>
                                        </p:attrNameLst>
                                      </p:cBhvr>
                                      <p:to>
                                        <p:strVal val="visible"/>
                                      </p:to>
                                    </p:set>
                                    <p:animEffect transition="in" filter="fade">
                                      <p:cBhvr>
                                        <p:cTn id="47" dur="2000"/>
                                        <p:tgtEl>
                                          <p:spTgt spid="12984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44069"/>
                                        </p:tgtEl>
                                        <p:attrNameLst>
                                          <p:attrName>style.visibility</p:attrName>
                                        </p:attrNameLst>
                                      </p:cBhvr>
                                      <p:to>
                                        <p:strVal val="visible"/>
                                      </p:to>
                                    </p:set>
                                    <p:animEffect transition="in" filter="fade">
                                      <p:cBhvr>
                                        <p:cTn id="52" dur="2000"/>
                                        <p:tgtEl>
                                          <p:spTgt spid="244069"/>
                                        </p:tgtEl>
                                      </p:cBhvr>
                                    </p:animEffect>
                                  </p:childTnLst>
                                </p:cTn>
                              </p:par>
                              <p:par>
                                <p:cTn id="53" presetID="10" presetClass="exit" presetSubtype="0" fill="hold" grpId="1" nodeType="withEffect">
                                  <p:stCondLst>
                                    <p:cond delay="0"/>
                                  </p:stCondLst>
                                  <p:childTnLst>
                                    <p:animEffect transition="out" filter="fade">
                                      <p:cBhvr>
                                        <p:cTn id="54" dur="2000"/>
                                        <p:tgtEl>
                                          <p:spTgt spid="698"/>
                                        </p:tgtEl>
                                      </p:cBhvr>
                                    </p:animEffect>
                                    <p:set>
                                      <p:cBhvr>
                                        <p:cTn id="55" dur="1" fill="hold">
                                          <p:stCondLst>
                                            <p:cond delay="1999"/>
                                          </p:stCondLst>
                                        </p:cTn>
                                        <p:tgtEl>
                                          <p:spTgt spid="6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436" grpId="0"/>
      <p:bldP spid="1298836" grpId="0"/>
      <p:bldP spid="1298836" grpId="1"/>
      <p:bldP spid="1298440" grpId="0"/>
      <p:bldP spid="698" grpId="0"/>
      <p:bldP spid="698"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rotWithShape="1">
          <a:blip r:embed="rId2">
            <a:extLst/>
          </a:blip>
          <a:srcRect l="27215" t="9524" r="24032" b="25383"/>
          <a:stretch/>
        </p:blipFill>
        <p:spPr bwMode="auto">
          <a:xfrm>
            <a:off x="2927648" y="1916833"/>
            <a:ext cx="5953390" cy="4469029"/>
          </a:xfrm>
          <a:prstGeom prst="rect">
            <a:avLst/>
          </a:prstGeom>
          <a:ln w="88900" cap="sq" cmpd="thickThin">
            <a:solidFill>
              <a:srgbClr val="000000"/>
            </a:solidFill>
            <a:prstDash val="solid"/>
            <a:miter lim="800000"/>
          </a:ln>
          <a:effectLst>
            <a:innerShdw blurRad="76200">
              <a:srgbClr val="000000"/>
            </a:innerShdw>
          </a:effectLst>
          <a:extLst/>
        </p:spPr>
      </p:pic>
      <p:sp>
        <p:nvSpPr>
          <p:cNvPr id="50179" name="矩形 1"/>
          <p:cNvSpPr>
            <a:spLocks noChangeArrowheads="1"/>
          </p:cNvSpPr>
          <p:nvPr/>
        </p:nvSpPr>
        <p:spPr bwMode="auto">
          <a:xfrm>
            <a:off x="9191625" y="6534610"/>
            <a:ext cx="3000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600" i="1" dirty="0">
                <a:latin typeface="Garamond" panose="02020404030301010803" pitchFamily="18" charset="0"/>
              </a:rPr>
              <a:t>N </a:t>
            </a:r>
            <a:r>
              <a:rPr lang="en-US" altLang="zh-TW" sz="1600" i="1" dirty="0" err="1">
                <a:latin typeface="Garamond" panose="02020404030301010803" pitchFamily="18" charset="0"/>
              </a:rPr>
              <a:t>Engl</a:t>
            </a:r>
            <a:r>
              <a:rPr lang="en-US" altLang="zh-TW" sz="1600" i="1" dirty="0">
                <a:latin typeface="Garamond" panose="02020404030301010803" pitchFamily="18" charset="0"/>
              </a:rPr>
              <a:t> J Med </a:t>
            </a:r>
            <a:r>
              <a:rPr lang="en-US" altLang="zh-TW" sz="1600" dirty="0">
                <a:latin typeface="Garamond" panose="02020404030301010803" pitchFamily="18" charset="0"/>
              </a:rPr>
              <a:t>2013; 368:2345-2348</a:t>
            </a:r>
            <a:endParaRPr lang="zh-TW" altLang="en-US" sz="1600" dirty="0">
              <a:latin typeface="Garamond" panose="02020404030301010803" pitchFamily="18" charset="0"/>
            </a:endParaRPr>
          </a:p>
        </p:txBody>
      </p:sp>
      <p:sp>
        <p:nvSpPr>
          <p:cNvPr id="50180" name="標題 1"/>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rgbClr val="000000"/>
            </a:solidFill>
          </a:ln>
        </p:spPr>
        <p:txBody>
          <a:bodyPr/>
          <a:lstStyle/>
          <a:p>
            <a:pPr algn="ctr"/>
            <a:r>
              <a:rPr lang="en-US" altLang="zh-TW" sz="4000" dirty="0"/>
              <a:t>Origin of the novel avian influenza A H7N9 virus</a:t>
            </a:r>
            <a:endParaRPr lang="zh-TW" altLang="en-US" sz="4000" dirty="0"/>
          </a:p>
        </p:txBody>
      </p:sp>
    </p:spTree>
    <p:extLst>
      <p:ext uri="{BB962C8B-B14F-4D97-AF65-F5344CB8AC3E}">
        <p14:creationId xmlns:p14="http://schemas.microsoft.com/office/powerpoint/2010/main" val="3329897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rotWithShape="1">
          <a:blip r:embed="rId3"/>
          <a:srcRect l="33577" t="14683" r="30949" b="15079"/>
          <a:stretch/>
        </p:blipFill>
        <p:spPr bwMode="auto">
          <a:xfrm>
            <a:off x="3282950" y="404664"/>
            <a:ext cx="5333330" cy="5936442"/>
          </a:xfrm>
          <a:prstGeom prst="rect">
            <a:avLst/>
          </a:prstGeom>
          <a:ln w="88900" cap="sq" cmpd="thickThin">
            <a:solidFill>
              <a:srgbClr val="000000"/>
            </a:solidFill>
            <a:prstDash val="solid"/>
            <a:miter lim="800000"/>
          </a:ln>
          <a:effectLst>
            <a:innerShdw blurRad="76200">
              <a:srgbClr val="000000"/>
            </a:innerShdw>
          </a:effectLst>
          <a:extLst/>
        </p:spPr>
      </p:pic>
      <p:sp>
        <p:nvSpPr>
          <p:cNvPr id="51203" name="矩形 1"/>
          <p:cNvSpPr>
            <a:spLocks noChangeArrowheads="1"/>
          </p:cNvSpPr>
          <p:nvPr/>
        </p:nvSpPr>
        <p:spPr bwMode="auto">
          <a:xfrm>
            <a:off x="8445500" y="6453336"/>
            <a:ext cx="3746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latin typeface="Garamond" panose="02020404030301010803" pitchFamily="18" charset="0"/>
              </a:rPr>
              <a:t>Trends in Microbiology xx (2014) 1–9 1</a:t>
            </a:r>
            <a:endParaRPr lang="zh-TW" altLang="en-US" sz="1800">
              <a:latin typeface="Garamond" panose="02020404030301010803" pitchFamily="18" charset="0"/>
            </a:endParaRPr>
          </a:p>
        </p:txBody>
      </p:sp>
    </p:spTree>
    <p:extLst>
      <p:ext uri="{BB962C8B-B14F-4D97-AF65-F5344CB8AC3E}">
        <p14:creationId xmlns:p14="http://schemas.microsoft.com/office/powerpoint/2010/main" val="902816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D3D6AA-3342-4EB6-B2A8-56FB9A9E33F6}"/>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rgbClr val="000000"/>
            </a:solidFill>
          </a:ln>
        </p:spPr>
        <p:txBody>
          <a:bodyPr/>
          <a:lstStyle/>
          <a:p>
            <a:pPr algn="ctr"/>
            <a:r>
              <a:rPr lang="en-US" altLang="zh-TW" dirty="0"/>
              <a:t>Timeline of the history of influenza virus circulation in humans since 1890s</a:t>
            </a:r>
            <a:endParaRPr lang="zh-TW" altLang="en-US" dirty="0"/>
          </a:p>
        </p:txBody>
      </p:sp>
      <p:pic>
        <p:nvPicPr>
          <p:cNvPr id="4" name="圖片 3">
            <a:extLst>
              <a:ext uri="{FF2B5EF4-FFF2-40B4-BE49-F238E27FC236}">
                <a16:creationId xmlns:a16="http://schemas.microsoft.com/office/drawing/2014/main" id="{C9B59DBD-1A49-411D-9906-9F51C82B1DB6}"/>
              </a:ext>
            </a:extLst>
          </p:cNvPr>
          <p:cNvPicPr>
            <a:picLocks noChangeAspect="1"/>
          </p:cNvPicPr>
          <p:nvPr/>
        </p:nvPicPr>
        <p:blipFill>
          <a:blip r:embed="rId3"/>
          <a:stretch>
            <a:fillRect/>
          </a:stretch>
        </p:blipFill>
        <p:spPr>
          <a:xfrm>
            <a:off x="1459828" y="1886566"/>
            <a:ext cx="9272344" cy="4606309"/>
          </a:xfrm>
          <a:prstGeom prst="rect">
            <a:avLst/>
          </a:prstGeom>
        </p:spPr>
      </p:pic>
      <p:sp>
        <p:nvSpPr>
          <p:cNvPr id="5" name="矩形 4">
            <a:extLst>
              <a:ext uri="{FF2B5EF4-FFF2-40B4-BE49-F238E27FC236}">
                <a16:creationId xmlns:a16="http://schemas.microsoft.com/office/drawing/2014/main" id="{081F2165-FC05-464C-8530-EDAE3149AF8E}"/>
              </a:ext>
            </a:extLst>
          </p:cNvPr>
          <p:cNvSpPr/>
          <p:nvPr/>
        </p:nvSpPr>
        <p:spPr>
          <a:xfrm>
            <a:off x="9145110" y="6504087"/>
            <a:ext cx="3174124" cy="369332"/>
          </a:xfrm>
          <a:prstGeom prst="rect">
            <a:avLst/>
          </a:prstGeom>
        </p:spPr>
        <p:txBody>
          <a:bodyPr wrap="square">
            <a:spAutoFit/>
          </a:bodyPr>
          <a:lstStyle/>
          <a:p>
            <a:r>
              <a:rPr lang="en-US" altLang="zh-TW" i="1" dirty="0"/>
              <a:t>Viruses</a:t>
            </a:r>
            <a:r>
              <a:rPr lang="en-US" altLang="zh-TW" dirty="0"/>
              <a:t>. 2019 Jan 30;11(2):122.</a:t>
            </a:r>
            <a:endParaRPr lang="zh-TW" altLang="en-US" dirty="0"/>
          </a:p>
        </p:txBody>
      </p:sp>
      <p:sp>
        <p:nvSpPr>
          <p:cNvPr id="3" name="矩形 2">
            <a:extLst>
              <a:ext uri="{FF2B5EF4-FFF2-40B4-BE49-F238E27FC236}">
                <a16:creationId xmlns:a16="http://schemas.microsoft.com/office/drawing/2014/main" id="{B90B6577-4C1A-46F1-B02B-040DA390ED36}"/>
              </a:ext>
            </a:extLst>
          </p:cNvPr>
          <p:cNvSpPr/>
          <p:nvPr/>
        </p:nvSpPr>
        <p:spPr>
          <a:xfrm>
            <a:off x="3697357" y="4671391"/>
            <a:ext cx="1798982" cy="4075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F311A9DC-12F1-455A-877E-471FA0308F1E}"/>
              </a:ext>
            </a:extLst>
          </p:cNvPr>
          <p:cNvSpPr/>
          <p:nvPr/>
        </p:nvSpPr>
        <p:spPr>
          <a:xfrm>
            <a:off x="5496339" y="4820887"/>
            <a:ext cx="828260" cy="4075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矩形 6">
            <a:extLst>
              <a:ext uri="{FF2B5EF4-FFF2-40B4-BE49-F238E27FC236}">
                <a16:creationId xmlns:a16="http://schemas.microsoft.com/office/drawing/2014/main" id="{2864D869-810A-4863-ABD6-B63C28AE6256}"/>
              </a:ext>
            </a:extLst>
          </p:cNvPr>
          <p:cNvSpPr/>
          <p:nvPr/>
        </p:nvSpPr>
        <p:spPr>
          <a:xfrm>
            <a:off x="6324599" y="4878865"/>
            <a:ext cx="828260" cy="4075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矩形 7">
            <a:extLst>
              <a:ext uri="{FF2B5EF4-FFF2-40B4-BE49-F238E27FC236}">
                <a16:creationId xmlns:a16="http://schemas.microsoft.com/office/drawing/2014/main" id="{B82ED209-2338-4009-90CB-78DBA6241014}"/>
              </a:ext>
            </a:extLst>
          </p:cNvPr>
          <p:cNvSpPr/>
          <p:nvPr/>
        </p:nvSpPr>
        <p:spPr>
          <a:xfrm>
            <a:off x="8114255" y="5228392"/>
            <a:ext cx="1218588" cy="4075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矩形 8">
            <a:extLst>
              <a:ext uri="{FF2B5EF4-FFF2-40B4-BE49-F238E27FC236}">
                <a16:creationId xmlns:a16="http://schemas.microsoft.com/office/drawing/2014/main" id="{862609DE-09D0-42B2-AB0C-1A42F26C6F12}"/>
              </a:ext>
            </a:extLst>
          </p:cNvPr>
          <p:cNvSpPr/>
          <p:nvPr/>
        </p:nvSpPr>
        <p:spPr>
          <a:xfrm>
            <a:off x="9595125" y="5222176"/>
            <a:ext cx="940353" cy="4075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AF7927B-5B78-4925-8807-A6E78E009CA0}"/>
              </a:ext>
            </a:extLst>
          </p:cNvPr>
          <p:cNvSpPr/>
          <p:nvPr/>
        </p:nvSpPr>
        <p:spPr>
          <a:xfrm>
            <a:off x="8114255" y="2882348"/>
            <a:ext cx="940353" cy="67513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70C0"/>
              </a:solidFill>
            </a:endParaRPr>
          </a:p>
        </p:txBody>
      </p:sp>
      <p:sp>
        <p:nvSpPr>
          <p:cNvPr id="11" name="矩形 10">
            <a:extLst>
              <a:ext uri="{FF2B5EF4-FFF2-40B4-BE49-F238E27FC236}">
                <a16:creationId xmlns:a16="http://schemas.microsoft.com/office/drawing/2014/main" id="{FA12322B-4E0D-4EE9-84B7-81FA336819A5}"/>
              </a:ext>
            </a:extLst>
          </p:cNvPr>
          <p:cNvSpPr/>
          <p:nvPr/>
        </p:nvSpPr>
        <p:spPr>
          <a:xfrm>
            <a:off x="10022567" y="2885661"/>
            <a:ext cx="592423" cy="67513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70C0"/>
              </a:solidFill>
            </a:endParaRPr>
          </a:p>
        </p:txBody>
      </p:sp>
    </p:spTree>
    <p:extLst>
      <p:ext uri="{BB962C8B-B14F-4D97-AF65-F5344CB8AC3E}">
        <p14:creationId xmlns:p14="http://schemas.microsoft.com/office/powerpoint/2010/main" val="397223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01f1">
            <a:extLst>
              <a:ext uri="{FF2B5EF4-FFF2-40B4-BE49-F238E27FC236}">
                <a16:creationId xmlns:a16="http://schemas.microsoft.com/office/drawing/2014/main" id="{50E37093-C6C2-4B0F-911A-AC5A69DC2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86"/>
          <a:stretch>
            <a:fillRect/>
          </a:stretch>
        </p:blipFill>
        <p:spPr bwMode="auto">
          <a:xfrm>
            <a:off x="1784350" y="266700"/>
            <a:ext cx="89598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90071974-D820-4798-9E98-81BA7EBC3A56}"/>
              </a:ext>
            </a:extLst>
          </p:cNvPr>
          <p:cNvSpPr>
            <a:spLocks noGrp="1" noChangeArrowheads="1"/>
          </p:cNvSpPr>
          <p:nvPr>
            <p:ph type="title"/>
          </p:nvPr>
        </p:nvSpPr>
        <p:spPr>
          <a:xfrm>
            <a:off x="2006601" y="76200"/>
            <a:ext cx="8526463" cy="1143000"/>
          </a:xfrm>
        </p:spPr>
        <p:txBody>
          <a:bodyPr/>
          <a:lstStyle/>
          <a:p>
            <a:pPr eaLnBrk="1" hangingPunct="1">
              <a:defRPr/>
            </a:pPr>
            <a:r>
              <a:rPr lang="en-US" altLang="zh-TW" sz="4000">
                <a:latin typeface="標楷體" pitchFamily="65" charset="-120"/>
                <a:ea typeface="標楷體" pitchFamily="65" charset="-120"/>
              </a:rPr>
              <a:t>“</a:t>
            </a:r>
            <a:r>
              <a:rPr lang="zh-TW" altLang="en-US" sz="4000">
                <a:latin typeface="標楷體" pitchFamily="65" charset="-120"/>
                <a:ea typeface="標楷體" pitchFamily="65" charset="-120"/>
              </a:rPr>
              <a:t>西班牙流感 ”</a:t>
            </a:r>
            <a:r>
              <a:rPr lang="en-US" altLang="zh-TW" sz="4000">
                <a:latin typeface="標楷體" pitchFamily="65" charset="-120"/>
                <a:ea typeface="標楷體" pitchFamily="65" charset="-120"/>
              </a:rPr>
              <a:t>A(H1N1):</a:t>
            </a:r>
            <a:r>
              <a:rPr lang="en-US" altLang="zh-TW" sz="4000" i="1">
                <a:latin typeface="標楷體" pitchFamily="65" charset="-120"/>
                <a:ea typeface="標楷體" pitchFamily="65" charset="-120"/>
              </a:rPr>
              <a:t>1918 -19</a:t>
            </a:r>
          </a:p>
        </p:txBody>
      </p:sp>
      <p:graphicFrame>
        <p:nvGraphicFramePr>
          <p:cNvPr id="54275" name="Object 3">
            <a:extLst>
              <a:ext uri="{FF2B5EF4-FFF2-40B4-BE49-F238E27FC236}">
                <a16:creationId xmlns:a16="http://schemas.microsoft.com/office/drawing/2014/main" id="{AD6B39BD-2931-4982-AE42-9ED8033A356A}"/>
              </a:ext>
            </a:extLst>
          </p:cNvPr>
          <p:cNvGraphicFramePr>
            <a:graphicFrameLocks noChangeAspect="1"/>
          </p:cNvGraphicFramePr>
          <p:nvPr>
            <p:extLst>
              <p:ext uri="{D42A27DB-BD31-4B8C-83A1-F6EECF244321}">
                <p14:modId xmlns:p14="http://schemas.microsoft.com/office/powerpoint/2010/main" val="296371321"/>
              </p:ext>
            </p:extLst>
          </p:nvPr>
        </p:nvGraphicFramePr>
        <p:xfrm>
          <a:off x="642938" y="1986280"/>
          <a:ext cx="5334000" cy="4114800"/>
        </p:xfrm>
        <a:graphic>
          <a:graphicData uri="http://schemas.openxmlformats.org/presentationml/2006/ole">
            <mc:AlternateContent xmlns:mc="http://schemas.openxmlformats.org/markup-compatibility/2006">
              <mc:Choice xmlns:v="urn:schemas-microsoft-com:vml" Requires="v">
                <p:oleObj spid="_x0000_s1045" name="Clip" r:id="rId4" imgW="3295238" imgH="2295238" progId="MS_ClipArt_Gallery.2">
                  <p:embed/>
                </p:oleObj>
              </mc:Choice>
              <mc:Fallback>
                <p:oleObj name="Clip" r:id="rId4" imgW="3295238" imgH="2295238" progId="MS_ClipArt_Gallery.2">
                  <p:embed/>
                  <p:pic>
                    <p:nvPicPr>
                      <p:cNvPr id="54275" name="Object 3">
                        <a:extLst>
                          <a:ext uri="{FF2B5EF4-FFF2-40B4-BE49-F238E27FC236}">
                            <a16:creationId xmlns:a16="http://schemas.microsoft.com/office/drawing/2014/main" id="{AD6B39BD-2931-4982-AE42-9ED8033A35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1986280"/>
                        <a:ext cx="53340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092" name="Text Box 4">
            <a:extLst>
              <a:ext uri="{FF2B5EF4-FFF2-40B4-BE49-F238E27FC236}">
                <a16:creationId xmlns:a16="http://schemas.microsoft.com/office/drawing/2014/main" id="{840BBD5A-9E77-48EC-95B1-1ECCCBE98D73}"/>
              </a:ext>
            </a:extLst>
          </p:cNvPr>
          <p:cNvSpPr txBox="1">
            <a:spLocks noChangeArrowheads="1"/>
          </p:cNvSpPr>
          <p:nvPr/>
        </p:nvSpPr>
        <p:spPr bwMode="auto">
          <a:xfrm>
            <a:off x="7213600" y="1905000"/>
            <a:ext cx="3251200" cy="1739900"/>
          </a:xfrm>
          <a:prstGeom prst="rect">
            <a:avLst/>
          </a:prstGeom>
          <a:noFill/>
          <a:ln>
            <a:noFill/>
          </a:ln>
          <a:effectLst/>
          <a:extLst/>
        </p:spPr>
        <p:txBody>
          <a:bodyPr>
            <a:spAutoFit/>
          </a:bodyPr>
          <a:lstStyle/>
          <a:p>
            <a:pPr>
              <a:defRPr/>
            </a:pPr>
            <a:r>
              <a:rPr lang="zh-TW" altLang="en-US" sz="3600" b="1">
                <a:effectLst>
                  <a:outerShdw blurRad="38100" dist="38100" dir="2700000" algn="tl">
                    <a:srgbClr val="000000"/>
                  </a:outerShdw>
                </a:effectLst>
                <a:latin typeface="標楷體" pitchFamily="65" charset="-120"/>
                <a:ea typeface="標楷體" pitchFamily="65" charset="-120"/>
              </a:rPr>
              <a:t>全球</a:t>
            </a:r>
            <a:r>
              <a:rPr lang="en-US" altLang="zh-TW" sz="3600" b="1">
                <a:effectLst>
                  <a:outerShdw blurRad="38100" dist="38100" dir="2700000" algn="tl">
                    <a:srgbClr val="000000"/>
                  </a:outerShdw>
                </a:effectLst>
                <a:latin typeface="標楷體" pitchFamily="65" charset="-120"/>
                <a:ea typeface="標楷體" pitchFamily="65" charset="-120"/>
              </a:rPr>
              <a:t>2</a:t>
            </a:r>
            <a:r>
              <a:rPr lang="zh-TW" altLang="en-US" sz="3600" b="1">
                <a:effectLst>
                  <a:outerShdw blurRad="38100" dist="38100" dir="2700000" algn="tl">
                    <a:srgbClr val="000000"/>
                  </a:outerShdw>
                </a:effectLst>
                <a:latin typeface="標楷體" pitchFamily="65" charset="-120"/>
                <a:ea typeface="標楷體" pitchFamily="65" charset="-120"/>
              </a:rPr>
              <a:t>千萬人死亡</a:t>
            </a:r>
            <a:r>
              <a:rPr lang="en-US" altLang="zh-TW" sz="3600" b="1">
                <a:effectLst>
                  <a:outerShdw blurRad="38100" dist="38100" dir="2700000" algn="tl">
                    <a:srgbClr val="000000"/>
                  </a:outerShdw>
                </a:effectLst>
                <a:latin typeface="標楷體" pitchFamily="65" charset="-120"/>
                <a:ea typeface="標楷體" pitchFamily="65" charset="-120"/>
              </a:rPr>
              <a:t>,</a:t>
            </a:r>
            <a:r>
              <a:rPr lang="zh-TW" altLang="en-US" sz="3600" b="1">
                <a:effectLst>
                  <a:outerShdw blurRad="38100" dist="38100" dir="2700000" algn="tl">
                    <a:srgbClr val="000000"/>
                  </a:outerShdw>
                </a:effectLst>
                <a:latin typeface="標楷體" pitchFamily="65" charset="-120"/>
                <a:ea typeface="標楷體" pitchFamily="65" charset="-120"/>
              </a:rPr>
              <a:t>美國</a:t>
            </a:r>
            <a:r>
              <a:rPr lang="en-US" altLang="zh-TW" sz="3600" b="1">
                <a:effectLst>
                  <a:outerShdw blurRad="38100" dist="38100" dir="2700000" algn="tl">
                    <a:srgbClr val="000000"/>
                  </a:outerShdw>
                </a:effectLst>
                <a:latin typeface="標楷體" pitchFamily="65" charset="-120"/>
                <a:ea typeface="標楷體" pitchFamily="65" charset="-120"/>
              </a:rPr>
              <a:t>6O</a:t>
            </a:r>
            <a:r>
              <a:rPr lang="zh-TW" altLang="en-US" sz="3600" b="1">
                <a:effectLst>
                  <a:outerShdw blurRad="38100" dist="38100" dir="2700000" algn="tl">
                    <a:srgbClr val="000000"/>
                  </a:outerShdw>
                </a:effectLst>
                <a:latin typeface="標楷體" pitchFamily="65" charset="-120"/>
                <a:ea typeface="標楷體" pitchFamily="65" charset="-120"/>
              </a:rPr>
              <a:t>萬人死亡</a:t>
            </a:r>
            <a:r>
              <a:rPr lang="zh-TW" altLang="en-US" sz="3600" b="1">
                <a:solidFill>
                  <a:schemeClr val="bg1"/>
                </a:solidFill>
                <a:effectLst>
                  <a:outerShdw blurRad="38100" dist="38100" dir="2700000" algn="tl">
                    <a:srgbClr val="000000"/>
                  </a:outerShdw>
                </a:effectLst>
                <a:latin typeface="Book Antiqua" pitchFamily="18" charset="0"/>
              </a:rPr>
              <a:t> </a:t>
            </a:r>
            <a:r>
              <a:rPr lang="zh-TW" altLang="en-US" b="1">
                <a:effectLst>
                  <a:outerShdw blurRad="38100" dist="38100" dir="2700000" algn="tl">
                    <a:srgbClr val="000000"/>
                  </a:outerShdw>
                </a:effectLst>
              </a:rPr>
              <a:t>。</a:t>
            </a:r>
          </a:p>
        </p:txBody>
      </p:sp>
      <p:sp>
        <p:nvSpPr>
          <p:cNvPr id="54277" name="Line 5">
            <a:extLst>
              <a:ext uri="{FF2B5EF4-FFF2-40B4-BE49-F238E27FC236}">
                <a16:creationId xmlns:a16="http://schemas.microsoft.com/office/drawing/2014/main" id="{4F3D9D4F-1E1C-4F33-9BBD-6D5756FD2DAF}"/>
              </a:ext>
            </a:extLst>
          </p:cNvPr>
          <p:cNvSpPr>
            <a:spLocks noChangeShapeType="1"/>
          </p:cNvSpPr>
          <p:nvPr/>
        </p:nvSpPr>
        <p:spPr bwMode="auto">
          <a:xfrm>
            <a:off x="2495551" y="1219200"/>
            <a:ext cx="8081963" cy="0"/>
          </a:xfrm>
          <a:prstGeom prst="line">
            <a:avLst/>
          </a:prstGeom>
          <a:noFill/>
          <a:ln w="1270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54278" name="Text Box 6">
            <a:extLst>
              <a:ext uri="{FF2B5EF4-FFF2-40B4-BE49-F238E27FC236}">
                <a16:creationId xmlns:a16="http://schemas.microsoft.com/office/drawing/2014/main" id="{D4F8BC5E-72BA-4C18-A04A-44A615A0690D}"/>
              </a:ext>
            </a:extLst>
          </p:cNvPr>
          <p:cNvSpPr txBox="1">
            <a:spLocks noChangeArrowheads="1"/>
          </p:cNvSpPr>
          <p:nvPr/>
        </p:nvSpPr>
        <p:spPr bwMode="auto">
          <a:xfrm>
            <a:off x="9161464" y="644525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a:spcBef>
                <a:spcPct val="0"/>
              </a:spcBef>
              <a:buClrTx/>
              <a:buFontTx/>
              <a:buNone/>
            </a:pPr>
            <a:r>
              <a:rPr kumimoji="0" lang="en-US" altLang="zh-TW" sz="800" b="1">
                <a:latin typeface="Arial" panose="020B0604020202020204" pitchFamily="34" charset="0"/>
              </a:rPr>
              <a:t>©2001 Trish Perl. All Rights Reserved.</a:t>
            </a:r>
          </a:p>
          <a:p>
            <a:pPr>
              <a:spcBef>
                <a:spcPct val="0"/>
              </a:spcBef>
              <a:buClrTx/>
              <a:buFontTx/>
              <a:buNone/>
            </a:pPr>
            <a:r>
              <a:rPr kumimoji="0" lang="en-US" altLang="zh-TW" sz="800" b="1">
                <a:latin typeface="Arial" panose="020B0604020202020204" pitchFamily="34" charset="0"/>
              </a:rPr>
              <a:t> JHH Healthcare Epidemiology and Infection Control.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7A4308E-2FA9-4FDE-88F3-C1022C34CE40}"/>
              </a:ext>
            </a:extLst>
          </p:cNvPr>
          <p:cNvPicPr>
            <a:picLocks noChangeAspect="1"/>
          </p:cNvPicPr>
          <p:nvPr/>
        </p:nvPicPr>
        <p:blipFill>
          <a:blip r:embed="rId2"/>
          <a:stretch>
            <a:fillRect/>
          </a:stretch>
        </p:blipFill>
        <p:spPr>
          <a:xfrm>
            <a:off x="435332" y="549800"/>
            <a:ext cx="3223491" cy="1934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矩形 5">
            <a:extLst>
              <a:ext uri="{FF2B5EF4-FFF2-40B4-BE49-F238E27FC236}">
                <a16:creationId xmlns:a16="http://schemas.microsoft.com/office/drawing/2014/main" id="{A0237974-0FA4-41EA-B176-4D73E9382DB5}"/>
              </a:ext>
            </a:extLst>
          </p:cNvPr>
          <p:cNvSpPr/>
          <p:nvPr/>
        </p:nvSpPr>
        <p:spPr>
          <a:xfrm>
            <a:off x="1161743" y="2770992"/>
            <a:ext cx="1838708" cy="369332"/>
          </a:xfrm>
          <a:prstGeom prst="rect">
            <a:avLst/>
          </a:prstGeom>
        </p:spPr>
        <p:txBody>
          <a:bodyPr wrap="none">
            <a:spAutoFit/>
          </a:bodyPr>
          <a:lstStyle/>
          <a:p>
            <a:r>
              <a:rPr lang="en-US" altLang="zh-TW" dirty="0"/>
              <a:t>Travel restrictions</a:t>
            </a:r>
            <a:endParaRPr lang="zh-TW" altLang="en-US" dirty="0"/>
          </a:p>
        </p:txBody>
      </p:sp>
      <p:pic>
        <p:nvPicPr>
          <p:cNvPr id="7" name="圖片 6">
            <a:extLst>
              <a:ext uri="{FF2B5EF4-FFF2-40B4-BE49-F238E27FC236}">
                <a16:creationId xmlns:a16="http://schemas.microsoft.com/office/drawing/2014/main" id="{F95A603C-300D-4115-A85A-EB30BF94D3FF}"/>
              </a:ext>
            </a:extLst>
          </p:cNvPr>
          <p:cNvPicPr>
            <a:picLocks noChangeAspect="1"/>
          </p:cNvPicPr>
          <p:nvPr/>
        </p:nvPicPr>
        <p:blipFill>
          <a:blip r:embed="rId3"/>
          <a:stretch>
            <a:fillRect/>
          </a:stretch>
        </p:blipFill>
        <p:spPr>
          <a:xfrm>
            <a:off x="565819" y="3905585"/>
            <a:ext cx="3030557" cy="1930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矩形 7">
            <a:extLst>
              <a:ext uri="{FF2B5EF4-FFF2-40B4-BE49-F238E27FC236}">
                <a16:creationId xmlns:a16="http://schemas.microsoft.com/office/drawing/2014/main" id="{4FF5B72C-2EED-49DC-B3F1-F2B8EBA28AD0}"/>
              </a:ext>
            </a:extLst>
          </p:cNvPr>
          <p:cNvSpPr/>
          <p:nvPr/>
        </p:nvSpPr>
        <p:spPr>
          <a:xfrm>
            <a:off x="1403636" y="5995987"/>
            <a:ext cx="1219436" cy="369332"/>
          </a:xfrm>
          <a:prstGeom prst="rect">
            <a:avLst/>
          </a:prstGeom>
        </p:spPr>
        <p:txBody>
          <a:bodyPr wrap="none">
            <a:spAutoFit/>
          </a:bodyPr>
          <a:lstStyle/>
          <a:p>
            <a:r>
              <a:rPr lang="en-US" altLang="zh-TW" dirty="0"/>
              <a:t>Lockdowns</a:t>
            </a:r>
            <a:endParaRPr lang="zh-TW" altLang="en-US" dirty="0"/>
          </a:p>
        </p:txBody>
      </p:sp>
      <p:pic>
        <p:nvPicPr>
          <p:cNvPr id="9" name="圖片 8">
            <a:extLst>
              <a:ext uri="{FF2B5EF4-FFF2-40B4-BE49-F238E27FC236}">
                <a16:creationId xmlns:a16="http://schemas.microsoft.com/office/drawing/2014/main" id="{B4EAB2A0-B074-42BA-9A83-3737AFCE05D6}"/>
              </a:ext>
            </a:extLst>
          </p:cNvPr>
          <p:cNvPicPr>
            <a:picLocks noChangeAspect="1"/>
          </p:cNvPicPr>
          <p:nvPr/>
        </p:nvPicPr>
        <p:blipFill>
          <a:blip r:embed="rId4"/>
          <a:stretch>
            <a:fillRect/>
          </a:stretch>
        </p:blipFill>
        <p:spPr>
          <a:xfrm>
            <a:off x="8063727" y="519124"/>
            <a:ext cx="3428785" cy="2156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矩形 9">
            <a:extLst>
              <a:ext uri="{FF2B5EF4-FFF2-40B4-BE49-F238E27FC236}">
                <a16:creationId xmlns:a16="http://schemas.microsoft.com/office/drawing/2014/main" id="{442150CC-7C83-4A69-AEBE-A3F583C64E39}"/>
              </a:ext>
            </a:extLst>
          </p:cNvPr>
          <p:cNvSpPr/>
          <p:nvPr/>
        </p:nvSpPr>
        <p:spPr>
          <a:xfrm>
            <a:off x="8150131" y="2916144"/>
            <a:ext cx="2774157" cy="369332"/>
          </a:xfrm>
          <a:prstGeom prst="rect">
            <a:avLst/>
          </a:prstGeom>
        </p:spPr>
        <p:txBody>
          <a:bodyPr wrap="none">
            <a:spAutoFit/>
          </a:bodyPr>
          <a:lstStyle/>
          <a:p>
            <a:r>
              <a:rPr lang="en-US" altLang="zh-TW" dirty="0"/>
              <a:t>Messaging on handwashing</a:t>
            </a:r>
            <a:endParaRPr lang="zh-TW" altLang="en-US" dirty="0"/>
          </a:p>
        </p:txBody>
      </p:sp>
      <p:pic>
        <p:nvPicPr>
          <p:cNvPr id="11" name="圖片 10">
            <a:extLst>
              <a:ext uri="{FF2B5EF4-FFF2-40B4-BE49-F238E27FC236}">
                <a16:creationId xmlns:a16="http://schemas.microsoft.com/office/drawing/2014/main" id="{98586E9B-82B1-467F-AEC7-164540ABD852}"/>
              </a:ext>
            </a:extLst>
          </p:cNvPr>
          <p:cNvPicPr>
            <a:picLocks noChangeAspect="1"/>
          </p:cNvPicPr>
          <p:nvPr/>
        </p:nvPicPr>
        <p:blipFill>
          <a:blip r:embed="rId5"/>
          <a:stretch>
            <a:fillRect/>
          </a:stretch>
        </p:blipFill>
        <p:spPr>
          <a:xfrm>
            <a:off x="8404734" y="3525875"/>
            <a:ext cx="2488591" cy="2488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矩形 11">
            <a:extLst>
              <a:ext uri="{FF2B5EF4-FFF2-40B4-BE49-F238E27FC236}">
                <a16:creationId xmlns:a16="http://schemas.microsoft.com/office/drawing/2014/main" id="{FE12051A-06BC-4010-AED2-77FD41EF6E95}"/>
              </a:ext>
            </a:extLst>
          </p:cNvPr>
          <p:cNvSpPr/>
          <p:nvPr/>
        </p:nvSpPr>
        <p:spPr>
          <a:xfrm>
            <a:off x="8513761" y="6217193"/>
            <a:ext cx="2218813" cy="369332"/>
          </a:xfrm>
          <a:prstGeom prst="rect">
            <a:avLst/>
          </a:prstGeom>
        </p:spPr>
        <p:txBody>
          <a:bodyPr wrap="none">
            <a:spAutoFit/>
          </a:bodyPr>
          <a:lstStyle/>
          <a:p>
            <a:r>
              <a:rPr lang="en-US" altLang="zh-TW" dirty="0"/>
              <a:t>Use of face coverings </a:t>
            </a:r>
            <a:endParaRPr lang="zh-TW" altLang="en-US" dirty="0"/>
          </a:p>
        </p:txBody>
      </p:sp>
      <p:pic>
        <p:nvPicPr>
          <p:cNvPr id="13" name="圖片 12">
            <a:extLst>
              <a:ext uri="{FF2B5EF4-FFF2-40B4-BE49-F238E27FC236}">
                <a16:creationId xmlns:a16="http://schemas.microsoft.com/office/drawing/2014/main" id="{BD36EEB9-D33C-4842-B800-653028A7370D}"/>
              </a:ext>
            </a:extLst>
          </p:cNvPr>
          <p:cNvPicPr>
            <a:picLocks noChangeAspect="1"/>
          </p:cNvPicPr>
          <p:nvPr/>
        </p:nvPicPr>
        <p:blipFill>
          <a:blip r:embed="rId6"/>
          <a:stretch>
            <a:fillRect/>
          </a:stretch>
        </p:blipFill>
        <p:spPr>
          <a:xfrm>
            <a:off x="4145279" y="3927702"/>
            <a:ext cx="3428784" cy="1920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矩形 13">
            <a:extLst>
              <a:ext uri="{FF2B5EF4-FFF2-40B4-BE49-F238E27FC236}">
                <a16:creationId xmlns:a16="http://schemas.microsoft.com/office/drawing/2014/main" id="{D57E3ECA-BC3C-48A8-972D-A94011ECD517}"/>
              </a:ext>
            </a:extLst>
          </p:cNvPr>
          <p:cNvSpPr/>
          <p:nvPr/>
        </p:nvSpPr>
        <p:spPr>
          <a:xfrm>
            <a:off x="4895753" y="6052077"/>
            <a:ext cx="1927835" cy="369332"/>
          </a:xfrm>
          <a:prstGeom prst="rect">
            <a:avLst/>
          </a:prstGeom>
        </p:spPr>
        <p:txBody>
          <a:bodyPr wrap="none">
            <a:spAutoFit/>
          </a:bodyPr>
          <a:lstStyle/>
          <a:p>
            <a:r>
              <a:rPr lang="en-US" altLang="zh-TW" dirty="0"/>
              <a:t>Physical distancing</a:t>
            </a:r>
            <a:endParaRPr lang="zh-TW" altLang="en-US" dirty="0"/>
          </a:p>
        </p:txBody>
      </p:sp>
      <p:pic>
        <p:nvPicPr>
          <p:cNvPr id="3" name="圖片 2">
            <a:extLst>
              <a:ext uri="{FF2B5EF4-FFF2-40B4-BE49-F238E27FC236}">
                <a16:creationId xmlns:a16="http://schemas.microsoft.com/office/drawing/2014/main" id="{82A73F6D-875D-4AB4-A379-25393550A7CC}"/>
              </a:ext>
            </a:extLst>
          </p:cNvPr>
          <p:cNvPicPr>
            <a:picLocks noChangeAspect="1"/>
          </p:cNvPicPr>
          <p:nvPr/>
        </p:nvPicPr>
        <p:blipFill>
          <a:blip r:embed="rId7"/>
          <a:stretch>
            <a:fillRect/>
          </a:stretch>
        </p:blipFill>
        <p:spPr>
          <a:xfrm>
            <a:off x="4407350" y="548853"/>
            <a:ext cx="2907850" cy="1935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矩形 4">
            <a:extLst>
              <a:ext uri="{FF2B5EF4-FFF2-40B4-BE49-F238E27FC236}">
                <a16:creationId xmlns:a16="http://schemas.microsoft.com/office/drawing/2014/main" id="{84E7591B-4F36-422E-ACD8-79F9CF27AC8E}"/>
              </a:ext>
            </a:extLst>
          </p:cNvPr>
          <p:cNvSpPr/>
          <p:nvPr/>
        </p:nvSpPr>
        <p:spPr>
          <a:xfrm>
            <a:off x="4487533" y="2782132"/>
            <a:ext cx="2744277" cy="369332"/>
          </a:xfrm>
          <a:prstGeom prst="rect">
            <a:avLst/>
          </a:prstGeom>
        </p:spPr>
        <p:txBody>
          <a:bodyPr wrap="none">
            <a:spAutoFit/>
          </a:bodyPr>
          <a:lstStyle/>
          <a:p>
            <a:r>
              <a:rPr lang="en-US" altLang="zh-TW" dirty="0"/>
              <a:t>Environmental disinfection </a:t>
            </a:r>
            <a:endParaRPr lang="zh-TW" altLang="en-US" dirty="0"/>
          </a:p>
        </p:txBody>
      </p:sp>
    </p:spTree>
    <p:extLst>
      <p:ext uri="{BB962C8B-B14F-4D97-AF65-F5344CB8AC3E}">
        <p14:creationId xmlns:p14="http://schemas.microsoft.com/office/powerpoint/2010/main" val="352796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74A9857-5131-4626-B9B5-429E0790A7A0}"/>
              </a:ext>
            </a:extLst>
          </p:cNvPr>
          <p:cNvSpPr>
            <a:spLocks noChangeArrowheads="1"/>
          </p:cNvSpPr>
          <p:nvPr/>
        </p:nvSpPr>
        <p:spPr bwMode="auto">
          <a:xfrm>
            <a:off x="1524000" y="18748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endParaRPr lang="zh-TW" altLang="en-US" sz="1800"/>
          </a:p>
        </p:txBody>
      </p:sp>
      <p:pic>
        <p:nvPicPr>
          <p:cNvPr id="56323" name="Picture 3" descr="influenza1918">
            <a:extLst>
              <a:ext uri="{FF2B5EF4-FFF2-40B4-BE49-F238E27FC236}">
                <a16:creationId xmlns:a16="http://schemas.microsoft.com/office/drawing/2014/main" id="{E293DC3D-28C9-4873-9798-9AFD957E6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7839"/>
            <a:ext cx="8839200"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4">
            <a:extLst>
              <a:ext uri="{FF2B5EF4-FFF2-40B4-BE49-F238E27FC236}">
                <a16:creationId xmlns:a16="http://schemas.microsoft.com/office/drawing/2014/main" id="{4F914C4D-47E9-4035-9CC5-72EB1C66CA6A}"/>
              </a:ext>
            </a:extLst>
          </p:cNvPr>
          <p:cNvSpPr>
            <a:spLocks noChangeArrowheads="1"/>
          </p:cNvSpPr>
          <p:nvPr/>
        </p:nvSpPr>
        <p:spPr bwMode="auto">
          <a:xfrm>
            <a:off x="1524000" y="26749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endParaRPr lang="zh-TW" altLang="en-US" sz="1800"/>
          </a:p>
        </p:txBody>
      </p:sp>
      <p:pic>
        <p:nvPicPr>
          <p:cNvPr id="56325" name="Picture 5" descr="influenza">
            <a:extLst>
              <a:ext uri="{FF2B5EF4-FFF2-40B4-BE49-F238E27FC236}">
                <a16:creationId xmlns:a16="http://schemas.microsoft.com/office/drawing/2014/main" id="{42FED38F-34C1-4114-95C8-670749DCF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
            <a:ext cx="36576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CCCE3E9-D228-43B9-918E-FB560594050C}"/>
              </a:ext>
            </a:extLst>
          </p:cNvPr>
          <p:cNvSpPr>
            <a:spLocks noGrp="1" noChangeArrowheads="1"/>
          </p:cNvSpPr>
          <p:nvPr>
            <p:ph type="title"/>
          </p:nvPr>
        </p:nvSpPr>
        <p:spPr>
          <a:xfrm>
            <a:off x="2006601" y="76200"/>
            <a:ext cx="8323263" cy="1143000"/>
          </a:xfrm>
        </p:spPr>
        <p:txBody>
          <a:bodyPr/>
          <a:lstStyle/>
          <a:p>
            <a:pPr eaLnBrk="1" hangingPunct="1">
              <a:defRPr/>
            </a:pPr>
            <a:r>
              <a:rPr lang="en-US" altLang="zh-TW" sz="4000">
                <a:latin typeface="標楷體" pitchFamily="65" charset="-120"/>
                <a:ea typeface="標楷體" pitchFamily="65" charset="-120"/>
              </a:rPr>
              <a:t>“</a:t>
            </a:r>
            <a:r>
              <a:rPr lang="zh-TW" altLang="en-US" sz="4000">
                <a:latin typeface="標楷體" pitchFamily="65" charset="-120"/>
                <a:ea typeface="標楷體" pitchFamily="65" charset="-120"/>
              </a:rPr>
              <a:t>亞洲流感 ”</a:t>
            </a:r>
            <a:r>
              <a:rPr lang="en-US" altLang="zh-TW" sz="4000">
                <a:latin typeface="標楷體" pitchFamily="65" charset="-120"/>
                <a:ea typeface="標楷體" pitchFamily="65" charset="-120"/>
              </a:rPr>
              <a:t>A(H2N2): </a:t>
            </a:r>
            <a:r>
              <a:rPr lang="en-US" altLang="zh-TW" sz="4000" i="1">
                <a:latin typeface="標楷體" pitchFamily="65" charset="-120"/>
                <a:ea typeface="標楷體" pitchFamily="65" charset="-120"/>
              </a:rPr>
              <a:t>1956- 57</a:t>
            </a:r>
          </a:p>
        </p:txBody>
      </p:sp>
      <p:graphicFrame>
        <p:nvGraphicFramePr>
          <p:cNvPr id="57347" name="Object 3">
            <a:extLst>
              <a:ext uri="{FF2B5EF4-FFF2-40B4-BE49-F238E27FC236}">
                <a16:creationId xmlns:a16="http://schemas.microsoft.com/office/drawing/2014/main" id="{5E0D707B-2E8D-4960-8DDF-D11DDE55CDB0}"/>
              </a:ext>
            </a:extLst>
          </p:cNvPr>
          <p:cNvGraphicFramePr>
            <a:graphicFrameLocks noChangeAspect="1"/>
          </p:cNvGraphicFramePr>
          <p:nvPr>
            <p:extLst>
              <p:ext uri="{D42A27DB-BD31-4B8C-83A1-F6EECF244321}">
                <p14:modId xmlns:p14="http://schemas.microsoft.com/office/powerpoint/2010/main" val="1024096873"/>
              </p:ext>
            </p:extLst>
          </p:nvPr>
        </p:nvGraphicFramePr>
        <p:xfrm>
          <a:off x="631508" y="1681480"/>
          <a:ext cx="3236912" cy="4648200"/>
        </p:xfrm>
        <a:graphic>
          <a:graphicData uri="http://schemas.openxmlformats.org/presentationml/2006/ole">
            <mc:AlternateContent xmlns:mc="http://schemas.openxmlformats.org/markup-compatibility/2006">
              <mc:Choice xmlns:v="urn:schemas-microsoft-com:vml" Requires="v">
                <p:oleObj spid="_x0000_s2069" name="Clip" r:id="rId4" imgW="2295238" imgH="3295238" progId="MS_ClipArt_Gallery.2">
                  <p:embed/>
                </p:oleObj>
              </mc:Choice>
              <mc:Fallback>
                <p:oleObj name="Clip" r:id="rId4" imgW="2295238" imgH="3295238" progId="MS_ClipArt_Gallery.2">
                  <p:embed/>
                  <p:pic>
                    <p:nvPicPr>
                      <p:cNvPr id="57347" name="Object 3">
                        <a:extLst>
                          <a:ext uri="{FF2B5EF4-FFF2-40B4-BE49-F238E27FC236}">
                            <a16:creationId xmlns:a16="http://schemas.microsoft.com/office/drawing/2014/main" id="{5E0D707B-2E8D-4960-8DDF-D11DDE55C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08" y="1681480"/>
                        <a:ext cx="3236912"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3188" name="Text Box 4">
            <a:extLst>
              <a:ext uri="{FF2B5EF4-FFF2-40B4-BE49-F238E27FC236}">
                <a16:creationId xmlns:a16="http://schemas.microsoft.com/office/drawing/2014/main" id="{FB9864D5-3F4C-4228-B48E-88F0B7590D8D}"/>
              </a:ext>
            </a:extLst>
          </p:cNvPr>
          <p:cNvSpPr txBox="1">
            <a:spLocks noChangeArrowheads="1"/>
          </p:cNvSpPr>
          <p:nvPr/>
        </p:nvSpPr>
        <p:spPr bwMode="auto">
          <a:xfrm>
            <a:off x="6019801" y="1752601"/>
            <a:ext cx="4105275" cy="1190625"/>
          </a:xfrm>
          <a:prstGeom prst="rect">
            <a:avLst/>
          </a:prstGeom>
          <a:noFill/>
          <a:ln>
            <a:noFill/>
          </a:ln>
          <a:effectLst/>
          <a:extLst/>
        </p:spPr>
        <p:txBody>
          <a:bodyPr>
            <a:spAutoFit/>
          </a:bodyPr>
          <a:lstStyle/>
          <a:p>
            <a:pPr>
              <a:defRPr/>
            </a:pPr>
            <a:r>
              <a:rPr lang="zh-TW" altLang="en-US" sz="3600" b="1">
                <a:effectLst>
                  <a:outerShdw blurRad="38100" dist="38100" dir="2700000" algn="tl">
                    <a:srgbClr val="000000"/>
                  </a:outerShdw>
                </a:effectLst>
                <a:latin typeface="標楷體" pitchFamily="65" charset="-120"/>
                <a:ea typeface="標楷體" pitchFamily="65" charset="-120"/>
              </a:rPr>
              <a:t>全球</a:t>
            </a:r>
            <a:r>
              <a:rPr lang="en-US" altLang="zh-TW" sz="3600" b="1">
                <a:effectLst>
                  <a:outerShdw blurRad="38100" dist="38100" dir="2700000" algn="tl">
                    <a:srgbClr val="000000"/>
                  </a:outerShdw>
                </a:effectLst>
                <a:latin typeface="標楷體" pitchFamily="65" charset="-120"/>
                <a:ea typeface="標楷體" pitchFamily="65" charset="-120"/>
              </a:rPr>
              <a:t>l</a:t>
            </a:r>
            <a:r>
              <a:rPr lang="zh-TW" altLang="en-US" sz="3600" b="1">
                <a:effectLst>
                  <a:outerShdw blurRad="38100" dist="38100" dir="2700000" algn="tl">
                    <a:srgbClr val="000000"/>
                  </a:outerShdw>
                </a:effectLst>
                <a:latin typeface="標楷體" pitchFamily="65" charset="-120"/>
                <a:ea typeface="標楷體" pitchFamily="65" charset="-120"/>
              </a:rPr>
              <a:t>百萬人死亡</a:t>
            </a:r>
            <a:r>
              <a:rPr lang="en-US" altLang="zh-TW" sz="3600" b="1">
                <a:effectLst>
                  <a:outerShdw blurRad="38100" dist="38100" dir="2700000" algn="tl">
                    <a:srgbClr val="000000"/>
                  </a:outerShdw>
                </a:effectLst>
                <a:latin typeface="標楷體" pitchFamily="65" charset="-120"/>
                <a:ea typeface="標楷體" pitchFamily="65" charset="-120"/>
              </a:rPr>
              <a:t>,</a:t>
            </a:r>
            <a:r>
              <a:rPr lang="zh-TW" altLang="en-US" sz="3600" b="1">
                <a:effectLst>
                  <a:outerShdw blurRad="38100" dist="38100" dir="2700000" algn="tl">
                    <a:srgbClr val="000000"/>
                  </a:outerShdw>
                </a:effectLst>
                <a:latin typeface="標楷體" pitchFamily="65" charset="-120"/>
                <a:ea typeface="標楷體" pitchFamily="65" charset="-120"/>
              </a:rPr>
              <a:t>美國</a:t>
            </a:r>
            <a:r>
              <a:rPr lang="en-US" altLang="zh-TW" sz="3600" b="1">
                <a:effectLst>
                  <a:outerShdw blurRad="38100" dist="38100" dir="2700000" algn="tl">
                    <a:srgbClr val="000000"/>
                  </a:outerShdw>
                </a:effectLst>
                <a:latin typeface="標楷體" pitchFamily="65" charset="-120"/>
                <a:ea typeface="標楷體" pitchFamily="65" charset="-120"/>
              </a:rPr>
              <a:t>7</a:t>
            </a:r>
            <a:r>
              <a:rPr lang="zh-TW" altLang="en-US" sz="3600" b="1">
                <a:effectLst>
                  <a:outerShdw blurRad="38100" dist="38100" dir="2700000" algn="tl">
                    <a:srgbClr val="000000"/>
                  </a:outerShdw>
                </a:effectLst>
                <a:latin typeface="標楷體" pitchFamily="65" charset="-120"/>
                <a:ea typeface="標楷體" pitchFamily="65" charset="-120"/>
              </a:rPr>
              <a:t>萬人死亡</a:t>
            </a:r>
            <a:r>
              <a:rPr lang="zh-TW" altLang="en-US" b="1">
                <a:effectLst>
                  <a:outerShdw blurRad="38100" dist="38100" dir="2700000" algn="tl">
                    <a:srgbClr val="000000"/>
                  </a:outerShdw>
                </a:effectLst>
              </a:rPr>
              <a:t>。</a:t>
            </a:r>
          </a:p>
        </p:txBody>
      </p:sp>
      <p:sp>
        <p:nvSpPr>
          <p:cNvPr id="57349" name="Line 5">
            <a:extLst>
              <a:ext uri="{FF2B5EF4-FFF2-40B4-BE49-F238E27FC236}">
                <a16:creationId xmlns:a16="http://schemas.microsoft.com/office/drawing/2014/main" id="{8FCC36D6-E3EE-4388-86B3-EC90B88E01EA}"/>
              </a:ext>
            </a:extLst>
          </p:cNvPr>
          <p:cNvSpPr>
            <a:spLocks noChangeShapeType="1"/>
          </p:cNvSpPr>
          <p:nvPr/>
        </p:nvSpPr>
        <p:spPr bwMode="auto">
          <a:xfrm>
            <a:off x="2495551" y="1219200"/>
            <a:ext cx="8081963" cy="0"/>
          </a:xfrm>
          <a:prstGeom prst="line">
            <a:avLst/>
          </a:prstGeom>
          <a:noFill/>
          <a:ln w="1270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57350" name="Text Box 7">
            <a:extLst>
              <a:ext uri="{FF2B5EF4-FFF2-40B4-BE49-F238E27FC236}">
                <a16:creationId xmlns:a16="http://schemas.microsoft.com/office/drawing/2014/main" id="{288757FE-D8AA-49E1-8726-761B3BB87FCE}"/>
              </a:ext>
            </a:extLst>
          </p:cNvPr>
          <p:cNvSpPr txBox="1">
            <a:spLocks noChangeArrowheads="1"/>
          </p:cNvSpPr>
          <p:nvPr/>
        </p:nvSpPr>
        <p:spPr bwMode="auto">
          <a:xfrm>
            <a:off x="9448800" y="644525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a:spcBef>
                <a:spcPct val="0"/>
              </a:spcBef>
              <a:buClrTx/>
              <a:buFontTx/>
              <a:buNone/>
            </a:pPr>
            <a:r>
              <a:rPr kumimoji="0" lang="en-US" altLang="zh-TW" sz="800" b="1">
                <a:latin typeface="Arial" panose="020B0604020202020204" pitchFamily="34" charset="0"/>
              </a:rPr>
              <a:t>©2001 Trish Perl. All Rights Reserved.</a:t>
            </a:r>
          </a:p>
          <a:p>
            <a:pPr>
              <a:spcBef>
                <a:spcPct val="0"/>
              </a:spcBef>
              <a:buClrTx/>
              <a:buFontTx/>
              <a:buNone/>
            </a:pPr>
            <a:r>
              <a:rPr kumimoji="0" lang="en-US" altLang="zh-TW" sz="800" b="1">
                <a:latin typeface="Arial" panose="020B0604020202020204" pitchFamily="34" charset="0"/>
              </a:rPr>
              <a:t> JHH Healthcare Epidemiology and Infection Control.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2D7AA02-6B87-4ED7-BAC1-63B2E42BDBDE}"/>
              </a:ext>
            </a:extLst>
          </p:cNvPr>
          <p:cNvSpPr>
            <a:spLocks noGrp="1" noChangeArrowheads="1"/>
          </p:cNvSpPr>
          <p:nvPr>
            <p:ph type="title"/>
          </p:nvPr>
        </p:nvSpPr>
        <p:spPr>
          <a:xfrm>
            <a:off x="2006600" y="76200"/>
            <a:ext cx="8389938" cy="1143000"/>
          </a:xfrm>
        </p:spPr>
        <p:txBody>
          <a:bodyPr/>
          <a:lstStyle/>
          <a:p>
            <a:pPr eaLnBrk="1" hangingPunct="1">
              <a:defRPr/>
            </a:pPr>
            <a:r>
              <a:rPr lang="en-US" altLang="zh-TW">
                <a:latin typeface="標楷體" pitchFamily="65" charset="-120"/>
                <a:ea typeface="標楷體" pitchFamily="65" charset="-120"/>
              </a:rPr>
              <a:t>“</a:t>
            </a:r>
            <a:r>
              <a:rPr lang="zh-TW" altLang="en-US">
                <a:latin typeface="標楷體" pitchFamily="65" charset="-120"/>
                <a:ea typeface="標楷體" pitchFamily="65" charset="-120"/>
              </a:rPr>
              <a:t>香港流感 ”</a:t>
            </a:r>
            <a:r>
              <a:rPr lang="en-US" altLang="zh-TW">
                <a:latin typeface="標楷體" pitchFamily="65" charset="-120"/>
                <a:ea typeface="標楷體" pitchFamily="65" charset="-120"/>
              </a:rPr>
              <a:t>A(H3N2):</a:t>
            </a:r>
            <a:r>
              <a:rPr lang="en-US" altLang="zh-TW" i="1">
                <a:latin typeface="標楷體" pitchFamily="65" charset="-120"/>
                <a:ea typeface="標楷體" pitchFamily="65" charset="-120"/>
              </a:rPr>
              <a:t>1968 -69</a:t>
            </a:r>
          </a:p>
        </p:txBody>
      </p:sp>
      <p:graphicFrame>
        <p:nvGraphicFramePr>
          <p:cNvPr id="59395" name="Object 3">
            <a:extLst>
              <a:ext uri="{FF2B5EF4-FFF2-40B4-BE49-F238E27FC236}">
                <a16:creationId xmlns:a16="http://schemas.microsoft.com/office/drawing/2014/main" id="{A5F65092-FA33-4FF5-B502-659143F92F90}"/>
              </a:ext>
            </a:extLst>
          </p:cNvPr>
          <p:cNvGraphicFramePr>
            <a:graphicFrameLocks noChangeAspect="1"/>
          </p:cNvGraphicFramePr>
          <p:nvPr>
            <p:extLst>
              <p:ext uri="{D42A27DB-BD31-4B8C-83A1-F6EECF244321}">
                <p14:modId xmlns:p14="http://schemas.microsoft.com/office/powerpoint/2010/main" val="1015067796"/>
              </p:ext>
            </p:extLst>
          </p:nvPr>
        </p:nvGraphicFramePr>
        <p:xfrm>
          <a:off x="812800" y="1468121"/>
          <a:ext cx="5638800" cy="4545013"/>
        </p:xfrm>
        <a:graphic>
          <a:graphicData uri="http://schemas.openxmlformats.org/presentationml/2006/ole">
            <mc:AlternateContent xmlns:mc="http://schemas.openxmlformats.org/markup-compatibility/2006">
              <mc:Choice xmlns:v="urn:schemas-microsoft-com:vml" Requires="v">
                <p:oleObj spid="_x0000_s3093" name="Clip" r:id="rId4" imgW="3295238" imgH="2295238" progId="MS_ClipArt_Gallery.2">
                  <p:embed/>
                </p:oleObj>
              </mc:Choice>
              <mc:Fallback>
                <p:oleObj name="Clip" r:id="rId4" imgW="3295238" imgH="2295238" progId="MS_ClipArt_Gallery.2">
                  <p:embed/>
                  <p:pic>
                    <p:nvPicPr>
                      <p:cNvPr id="59395" name="Object 3">
                        <a:extLst>
                          <a:ext uri="{FF2B5EF4-FFF2-40B4-BE49-F238E27FC236}">
                            <a16:creationId xmlns:a16="http://schemas.microsoft.com/office/drawing/2014/main" id="{A5F65092-FA33-4FF5-B502-659143F92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 y="1468121"/>
                        <a:ext cx="5638800" cy="4545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5236" name="Text Box 4">
            <a:extLst>
              <a:ext uri="{FF2B5EF4-FFF2-40B4-BE49-F238E27FC236}">
                <a16:creationId xmlns:a16="http://schemas.microsoft.com/office/drawing/2014/main" id="{39847ED4-57EB-40E9-A022-29B59D4AE3FD}"/>
              </a:ext>
            </a:extLst>
          </p:cNvPr>
          <p:cNvSpPr txBox="1">
            <a:spLocks noChangeArrowheads="1"/>
          </p:cNvSpPr>
          <p:nvPr/>
        </p:nvSpPr>
        <p:spPr bwMode="auto">
          <a:xfrm>
            <a:off x="7348539" y="1371600"/>
            <a:ext cx="3184525" cy="1739900"/>
          </a:xfrm>
          <a:prstGeom prst="rect">
            <a:avLst/>
          </a:prstGeom>
          <a:noFill/>
          <a:ln>
            <a:noFill/>
          </a:ln>
          <a:effectLst/>
          <a:extLst/>
        </p:spPr>
        <p:txBody>
          <a:bodyPr>
            <a:spAutoFit/>
          </a:bodyPr>
          <a:lstStyle/>
          <a:p>
            <a:pPr>
              <a:defRPr/>
            </a:pPr>
            <a:r>
              <a:rPr lang="zh-TW" altLang="en-US" sz="3600" b="1">
                <a:effectLst>
                  <a:outerShdw blurRad="38100" dist="38100" dir="2700000" algn="tl">
                    <a:srgbClr val="000000"/>
                  </a:outerShdw>
                </a:effectLst>
                <a:latin typeface="標楷體" pitchFamily="65" charset="-120"/>
                <a:ea typeface="標楷體" pitchFamily="65" charset="-120"/>
              </a:rPr>
              <a:t>全球</a:t>
            </a:r>
            <a:r>
              <a:rPr lang="en-US" altLang="zh-TW" sz="3600" b="1">
                <a:effectLst>
                  <a:outerShdw blurRad="38100" dist="38100" dir="2700000" algn="tl">
                    <a:srgbClr val="000000"/>
                  </a:outerShdw>
                </a:effectLst>
                <a:latin typeface="標楷體" pitchFamily="65" charset="-120"/>
                <a:ea typeface="標楷體" pitchFamily="65" charset="-120"/>
              </a:rPr>
              <a:t>1</a:t>
            </a:r>
            <a:r>
              <a:rPr lang="zh-TW" altLang="en-US" sz="3600" b="1">
                <a:effectLst>
                  <a:outerShdw blurRad="38100" dist="38100" dir="2700000" algn="tl">
                    <a:srgbClr val="000000"/>
                  </a:outerShdw>
                </a:effectLst>
                <a:latin typeface="標楷體" pitchFamily="65" charset="-120"/>
                <a:ea typeface="標楷體" pitchFamily="65" charset="-120"/>
              </a:rPr>
              <a:t>百萬人死亡</a:t>
            </a:r>
            <a:r>
              <a:rPr lang="en-US" altLang="zh-TW" sz="3600" b="1">
                <a:effectLst>
                  <a:outerShdw blurRad="38100" dist="38100" dir="2700000" algn="tl">
                    <a:srgbClr val="000000"/>
                  </a:outerShdw>
                </a:effectLst>
                <a:latin typeface="標楷體" pitchFamily="65" charset="-120"/>
                <a:ea typeface="標楷體" pitchFamily="65" charset="-120"/>
              </a:rPr>
              <a:t>,</a:t>
            </a:r>
            <a:r>
              <a:rPr lang="zh-TW" altLang="en-US" sz="3600" b="1">
                <a:effectLst>
                  <a:outerShdw blurRad="38100" dist="38100" dir="2700000" algn="tl">
                    <a:srgbClr val="000000"/>
                  </a:outerShdw>
                </a:effectLst>
                <a:latin typeface="標楷體" pitchFamily="65" charset="-120"/>
                <a:ea typeface="標楷體" pitchFamily="65" charset="-120"/>
              </a:rPr>
              <a:t>美國</a:t>
            </a:r>
            <a:r>
              <a:rPr lang="en-US" altLang="zh-TW" sz="3600" b="1">
                <a:effectLst>
                  <a:outerShdw blurRad="38100" dist="38100" dir="2700000" algn="tl">
                    <a:srgbClr val="000000"/>
                  </a:outerShdw>
                </a:effectLst>
                <a:latin typeface="標楷體" pitchFamily="65" charset="-120"/>
                <a:ea typeface="標楷體" pitchFamily="65" charset="-120"/>
              </a:rPr>
              <a:t>3</a:t>
            </a:r>
            <a:r>
              <a:rPr lang="zh-TW" altLang="en-US" sz="3600" b="1">
                <a:effectLst>
                  <a:outerShdw blurRad="38100" dist="38100" dir="2700000" algn="tl">
                    <a:srgbClr val="000000"/>
                  </a:outerShdw>
                </a:effectLst>
                <a:latin typeface="標楷體" pitchFamily="65" charset="-120"/>
                <a:ea typeface="標楷體" pitchFamily="65" charset="-120"/>
              </a:rPr>
              <a:t>萬</a:t>
            </a:r>
            <a:r>
              <a:rPr lang="en-US" altLang="zh-TW" sz="3600" b="1">
                <a:effectLst>
                  <a:outerShdw blurRad="38100" dist="38100" dir="2700000" algn="tl">
                    <a:srgbClr val="000000"/>
                  </a:outerShdw>
                </a:effectLst>
                <a:latin typeface="標楷體" pitchFamily="65" charset="-120"/>
                <a:ea typeface="標楷體" pitchFamily="65" charset="-120"/>
              </a:rPr>
              <a:t>4</a:t>
            </a:r>
            <a:r>
              <a:rPr lang="zh-TW" altLang="en-US" sz="3600" b="1">
                <a:effectLst>
                  <a:outerShdw blurRad="38100" dist="38100" dir="2700000" algn="tl">
                    <a:srgbClr val="000000"/>
                  </a:outerShdw>
                </a:effectLst>
                <a:latin typeface="標楷體" pitchFamily="65" charset="-120"/>
                <a:ea typeface="標楷體" pitchFamily="65" charset="-120"/>
              </a:rPr>
              <a:t>千人死亡</a:t>
            </a:r>
            <a:r>
              <a:rPr lang="zh-TW" altLang="en-US" b="1">
                <a:effectLst>
                  <a:outerShdw blurRad="38100" dist="38100" dir="2700000" algn="tl">
                    <a:srgbClr val="000000"/>
                  </a:outerShdw>
                </a:effectLst>
              </a:rPr>
              <a:t>。</a:t>
            </a:r>
            <a:r>
              <a:rPr lang="zh-TW" altLang="en-US" sz="3600" b="1">
                <a:effectLst>
                  <a:outerShdw blurRad="38100" dist="38100" dir="2700000" algn="tl">
                    <a:srgbClr val="000000"/>
                  </a:outerShdw>
                </a:effectLst>
                <a:latin typeface="Book Antiqua" pitchFamily="18" charset="0"/>
              </a:rPr>
              <a:t> </a:t>
            </a:r>
          </a:p>
        </p:txBody>
      </p:sp>
      <p:sp>
        <p:nvSpPr>
          <p:cNvPr id="59397" name="Line 5">
            <a:extLst>
              <a:ext uri="{FF2B5EF4-FFF2-40B4-BE49-F238E27FC236}">
                <a16:creationId xmlns:a16="http://schemas.microsoft.com/office/drawing/2014/main" id="{8FFB5258-D163-4A41-BD4E-950D19B56662}"/>
              </a:ext>
            </a:extLst>
          </p:cNvPr>
          <p:cNvSpPr>
            <a:spLocks noChangeShapeType="1"/>
          </p:cNvSpPr>
          <p:nvPr/>
        </p:nvSpPr>
        <p:spPr bwMode="auto">
          <a:xfrm>
            <a:off x="2495551" y="1219200"/>
            <a:ext cx="8081963" cy="0"/>
          </a:xfrm>
          <a:prstGeom prst="line">
            <a:avLst/>
          </a:prstGeom>
          <a:noFill/>
          <a:ln w="1270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59398" name="Text Box 7">
            <a:extLst>
              <a:ext uri="{FF2B5EF4-FFF2-40B4-BE49-F238E27FC236}">
                <a16:creationId xmlns:a16="http://schemas.microsoft.com/office/drawing/2014/main" id="{1A1DAC59-E7ED-4A8A-8665-6C95607A2FFE}"/>
              </a:ext>
            </a:extLst>
          </p:cNvPr>
          <p:cNvSpPr txBox="1">
            <a:spLocks noChangeArrowheads="1"/>
          </p:cNvSpPr>
          <p:nvPr/>
        </p:nvSpPr>
        <p:spPr bwMode="auto">
          <a:xfrm>
            <a:off x="9306560" y="644525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a:spcBef>
                <a:spcPct val="0"/>
              </a:spcBef>
              <a:buClrTx/>
              <a:buFontTx/>
              <a:buNone/>
            </a:pPr>
            <a:r>
              <a:rPr kumimoji="0" lang="en-US" altLang="zh-TW" sz="800" b="1">
                <a:latin typeface="Arial" panose="020B0604020202020204" pitchFamily="34" charset="0"/>
              </a:rPr>
              <a:t>©2001 Trish Perl. All Rights Reserved.</a:t>
            </a:r>
          </a:p>
          <a:p>
            <a:pPr>
              <a:spcBef>
                <a:spcPct val="0"/>
              </a:spcBef>
              <a:buClrTx/>
              <a:buFontTx/>
              <a:buNone/>
            </a:pPr>
            <a:r>
              <a:rPr kumimoji="0" lang="en-US" altLang="zh-TW" sz="800" b="1">
                <a:latin typeface="Arial" panose="020B0604020202020204" pitchFamily="34" charset="0"/>
              </a:rPr>
              <a:t> JHH Healthcare Epidemiology and Infection Control.</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矩形 1">
            <a:extLst>
              <a:ext uri="{FF2B5EF4-FFF2-40B4-BE49-F238E27FC236}">
                <a16:creationId xmlns:a16="http://schemas.microsoft.com/office/drawing/2014/main" id="{5D6B9914-C15F-4ABD-8CAB-7016856E8910}"/>
              </a:ext>
            </a:extLst>
          </p:cNvPr>
          <p:cNvSpPr>
            <a:spLocks noChangeArrowheads="1"/>
          </p:cNvSpPr>
          <p:nvPr/>
        </p:nvSpPr>
        <p:spPr bwMode="auto">
          <a:xfrm>
            <a:off x="3533776" y="6562725"/>
            <a:ext cx="71151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r>
              <a:rPr lang="en-US" altLang="zh-TW" sz="1100" i="1">
                <a:solidFill>
                  <a:srgbClr val="CEEAB0"/>
                </a:solidFill>
                <a:latin typeface="微軟正黑體" panose="020B0604030504040204" pitchFamily="34" charset="-120"/>
                <a:ea typeface="微軟正黑體" panose="020B0604030504040204" pitchFamily="34" charset="-120"/>
              </a:rPr>
              <a:t>Reference: http://www.cidrap.umn.edu/infectious-disease-topics/avian-influenza-bird-flu#overview&amp;1-5</a:t>
            </a:r>
          </a:p>
        </p:txBody>
      </p:sp>
      <p:pic>
        <p:nvPicPr>
          <p:cNvPr id="63493" name="Picture 2">
            <a:extLst>
              <a:ext uri="{FF2B5EF4-FFF2-40B4-BE49-F238E27FC236}">
                <a16:creationId xmlns:a16="http://schemas.microsoft.com/office/drawing/2014/main" id="{57047810-02D9-40BF-BECE-F20DEA9E8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348" y="1836792"/>
            <a:ext cx="6862874" cy="480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1F7A7A"/>
                  </a:outerShdw>
                </a:effectLst>
              </a14:hiddenEffects>
            </a:ext>
          </a:extLst>
        </p:spPr>
      </p:pic>
      <p:sp>
        <p:nvSpPr>
          <p:cNvPr id="9" name="矩形 8">
            <a:extLst>
              <a:ext uri="{FF2B5EF4-FFF2-40B4-BE49-F238E27FC236}">
                <a16:creationId xmlns:a16="http://schemas.microsoft.com/office/drawing/2014/main" id="{302D74EE-5657-434D-B6F6-5DC713256CA9}"/>
              </a:ext>
            </a:extLst>
          </p:cNvPr>
          <p:cNvSpPr/>
          <p:nvPr/>
        </p:nvSpPr>
        <p:spPr>
          <a:xfrm>
            <a:off x="300396" y="3251712"/>
            <a:ext cx="3593178" cy="2862322"/>
          </a:xfrm>
          <a:prstGeom prst="rect">
            <a:avLst/>
          </a:prstGeom>
          <a:solidFill>
            <a:srgbClr val="FFFFCC"/>
          </a:solidFill>
          <a:ln w="28575">
            <a:solidFill>
              <a:schemeClr val="tx1"/>
            </a:solidFill>
          </a:ln>
        </p:spPr>
        <p:txBody>
          <a:bodyPr wrap="square">
            <a:spAutoFit/>
          </a:bodyPr>
          <a:lstStyle/>
          <a:p>
            <a:pPr marL="285750" indent="-285750" eaLnBrk="1" hangingPunct="1">
              <a:buFont typeface="Arial" panose="020B0604020202020204" pitchFamily="34" charset="0"/>
              <a:buChar char="•"/>
              <a:defRPr/>
            </a:pPr>
            <a:r>
              <a:rPr lang="zh-TW" altLang="en-US" dirty="0">
                <a:latin typeface="標楷體" pitchFamily="65" charset="-120"/>
                <a:ea typeface="標楷體" pitchFamily="65" charset="-120"/>
              </a:rPr>
              <a:t>不同亞型流感病毒對人類的感染力及所造成疾病嚴重度不相同，目前曾造成人類嚴重疾病的亞型包括於</a:t>
            </a:r>
            <a:r>
              <a:rPr lang="en-US" altLang="zh-TW" dirty="0">
                <a:latin typeface="標楷體" pitchFamily="65" charset="-120"/>
                <a:ea typeface="標楷體" pitchFamily="65" charset="-120"/>
              </a:rPr>
              <a:t>1997</a:t>
            </a:r>
            <a:r>
              <a:rPr lang="zh-TW" altLang="en-US" dirty="0">
                <a:latin typeface="標楷體" pitchFamily="65" charset="-120"/>
                <a:ea typeface="標楷體" pitchFamily="65" charset="-120"/>
              </a:rPr>
              <a:t>年首次出現的</a:t>
            </a:r>
            <a:r>
              <a:rPr lang="en-US" altLang="zh-TW" dirty="0">
                <a:solidFill>
                  <a:srgbClr val="0070C0"/>
                </a:solidFill>
                <a:latin typeface="標楷體" pitchFamily="65" charset="-120"/>
                <a:ea typeface="標楷體" pitchFamily="65" charset="-120"/>
              </a:rPr>
              <a:t>H5N1</a:t>
            </a:r>
            <a:r>
              <a:rPr lang="zh-TW" altLang="en-US" dirty="0">
                <a:latin typeface="標楷體" pitchFamily="65" charset="-120"/>
                <a:ea typeface="標楷體" pitchFamily="65" charset="-120"/>
              </a:rPr>
              <a:t>流感，及</a:t>
            </a:r>
            <a:r>
              <a:rPr lang="en-US" altLang="zh-TW" dirty="0">
                <a:latin typeface="標楷體" pitchFamily="65" charset="-120"/>
                <a:ea typeface="標楷體" pitchFamily="65" charset="-120"/>
              </a:rPr>
              <a:t>2013</a:t>
            </a:r>
            <a:r>
              <a:rPr lang="zh-TW" altLang="en-US" dirty="0">
                <a:latin typeface="標楷體" pitchFamily="65" charset="-120"/>
                <a:ea typeface="標楷體" pitchFamily="65" charset="-120"/>
              </a:rPr>
              <a:t>年發現的</a:t>
            </a:r>
            <a:r>
              <a:rPr lang="en-US" altLang="zh-TW" dirty="0">
                <a:solidFill>
                  <a:srgbClr val="0070C0"/>
                </a:solidFill>
                <a:latin typeface="標楷體" pitchFamily="65" charset="-120"/>
                <a:ea typeface="標楷體" pitchFamily="65" charset="-120"/>
              </a:rPr>
              <a:t>H7N9</a:t>
            </a:r>
            <a:r>
              <a:rPr lang="zh-TW" altLang="en-US" dirty="0">
                <a:latin typeface="標楷體" pitchFamily="65" charset="-120"/>
                <a:ea typeface="標楷體" pitchFamily="65" charset="-120"/>
              </a:rPr>
              <a:t>流感，其致死率分別約為</a:t>
            </a:r>
            <a:r>
              <a:rPr lang="en-US" altLang="zh-TW" dirty="0">
                <a:solidFill>
                  <a:srgbClr val="FF0000"/>
                </a:solidFill>
                <a:latin typeface="標楷體" pitchFamily="65" charset="-120"/>
                <a:ea typeface="標楷體" pitchFamily="65" charset="-120"/>
              </a:rPr>
              <a:t>60%</a:t>
            </a:r>
            <a:r>
              <a:rPr lang="zh-TW" altLang="en-US" dirty="0">
                <a:latin typeface="標楷體" pitchFamily="65" charset="-120"/>
                <a:ea typeface="標楷體" pitchFamily="65" charset="-120"/>
              </a:rPr>
              <a:t>及</a:t>
            </a:r>
            <a:r>
              <a:rPr lang="en-US" altLang="zh-TW" dirty="0">
                <a:solidFill>
                  <a:srgbClr val="FF0000"/>
                </a:solidFill>
                <a:latin typeface="標楷體" pitchFamily="65" charset="-120"/>
                <a:ea typeface="標楷體" pitchFamily="65" charset="-120"/>
              </a:rPr>
              <a:t>30%</a:t>
            </a:r>
            <a:r>
              <a:rPr lang="zh-TW" altLang="en-US" dirty="0">
                <a:latin typeface="標楷體" pitchFamily="65" charset="-120"/>
                <a:ea typeface="標楷體" pitchFamily="65" charset="-120"/>
              </a:rPr>
              <a:t>。</a:t>
            </a:r>
            <a:endParaRPr lang="en-US" altLang="zh-TW" dirty="0">
              <a:latin typeface="標楷體" pitchFamily="65" charset="-120"/>
              <a:ea typeface="標楷體" pitchFamily="65" charset="-120"/>
            </a:endParaRPr>
          </a:p>
          <a:p>
            <a:pPr marL="285750" indent="-285750" eaLnBrk="1" hangingPunct="1">
              <a:buFont typeface="Arial" panose="020B0604020202020204" pitchFamily="34" charset="0"/>
              <a:buChar char="•"/>
              <a:defRPr/>
            </a:pPr>
            <a:r>
              <a:rPr lang="zh-TW" altLang="en-US" dirty="0">
                <a:latin typeface="標楷體" pitchFamily="65" charset="-120"/>
                <a:ea typeface="標楷體" pitchFamily="65" charset="-120"/>
              </a:rPr>
              <a:t>另有些流感病毒亞型感染人類後僅引發輕微症狀或無症狀，例如</a:t>
            </a:r>
            <a:r>
              <a:rPr lang="en-US" altLang="zh-TW" dirty="0">
                <a:latin typeface="標楷體" pitchFamily="65" charset="-120"/>
                <a:ea typeface="標楷體" pitchFamily="65" charset="-120"/>
              </a:rPr>
              <a:t>H7N3</a:t>
            </a:r>
            <a:r>
              <a:rPr lang="zh-TW" altLang="en-US" dirty="0">
                <a:latin typeface="標楷體" pitchFamily="65" charset="-120"/>
                <a:ea typeface="標楷體" pitchFamily="65" charset="-120"/>
              </a:rPr>
              <a:t>流感及</a:t>
            </a:r>
            <a:r>
              <a:rPr lang="en-US" altLang="zh-TW" dirty="0">
                <a:latin typeface="標楷體" pitchFamily="65" charset="-120"/>
                <a:ea typeface="標楷體" pitchFamily="65" charset="-120"/>
              </a:rPr>
              <a:t>H9N2</a:t>
            </a:r>
            <a:r>
              <a:rPr lang="zh-TW" altLang="en-US" dirty="0">
                <a:latin typeface="標楷體" pitchFamily="65" charset="-120"/>
                <a:ea typeface="標楷體" pitchFamily="65" charset="-120"/>
              </a:rPr>
              <a:t>流感等。</a:t>
            </a:r>
          </a:p>
        </p:txBody>
      </p:sp>
      <p:sp>
        <p:nvSpPr>
          <p:cNvPr id="3" name="標題 2">
            <a:extLst>
              <a:ext uri="{FF2B5EF4-FFF2-40B4-BE49-F238E27FC236}">
                <a16:creationId xmlns:a16="http://schemas.microsoft.com/office/drawing/2014/main" id="{7A9510B1-28CF-48AB-B77E-FFAEACD3B83F}"/>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r>
              <a:rPr lang="zh-TW" altLang="en-US" dirty="0">
                <a:latin typeface="標楷體" panose="03000509000000000000" pitchFamily="65" charset="-120"/>
                <a:ea typeface="標楷體" panose="03000509000000000000" pitchFamily="65" charset="-120"/>
              </a:rPr>
              <a:t>其它曾感染過人類的新型</a:t>
            </a:r>
            <a:r>
              <a:rPr lang="en-US" altLang="zh-TW" dirty="0">
                <a:latin typeface="標楷體" panose="03000509000000000000" pitchFamily="65" charset="-120"/>
                <a:ea typeface="標楷體" panose="03000509000000000000" pitchFamily="65" charset="-120"/>
              </a:rPr>
              <a:t>A</a:t>
            </a:r>
            <a:r>
              <a:rPr lang="zh-TW" altLang="en-US" dirty="0">
                <a:latin typeface="標楷體" panose="03000509000000000000" pitchFamily="65" charset="-120"/>
                <a:ea typeface="標楷體" panose="03000509000000000000" pitchFamily="65" charset="-120"/>
              </a:rPr>
              <a:t>型流感亞型</a:t>
            </a:r>
          </a:p>
        </p:txBody>
      </p:sp>
    </p:spTree>
    <p:extLst>
      <p:ext uri="{BB962C8B-B14F-4D97-AF65-F5344CB8AC3E}">
        <p14:creationId xmlns:p14="http://schemas.microsoft.com/office/powerpoint/2010/main" val="3291351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68CC4D-8EE0-4268-A1AA-E70F296D0F38}"/>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rgbClr val="000000"/>
            </a:solidFill>
          </a:ln>
        </p:spPr>
        <p:txBody>
          <a:bodyPr/>
          <a:lstStyle/>
          <a:p>
            <a:pPr algn="ctr"/>
            <a:r>
              <a:rPr lang="en-US" altLang="zh-TW" dirty="0"/>
              <a:t>Influenza immune imprinting and the history of circulating influenza viruses</a:t>
            </a:r>
            <a:endParaRPr lang="zh-TW" altLang="en-US" dirty="0"/>
          </a:p>
        </p:txBody>
      </p:sp>
      <p:pic>
        <p:nvPicPr>
          <p:cNvPr id="4" name="圖片 3">
            <a:extLst>
              <a:ext uri="{FF2B5EF4-FFF2-40B4-BE49-F238E27FC236}">
                <a16:creationId xmlns:a16="http://schemas.microsoft.com/office/drawing/2014/main" id="{7F47DBE6-CD34-44C4-9F34-FF0A937570F5}"/>
              </a:ext>
            </a:extLst>
          </p:cNvPr>
          <p:cNvPicPr>
            <a:picLocks noChangeAspect="1"/>
          </p:cNvPicPr>
          <p:nvPr/>
        </p:nvPicPr>
        <p:blipFill rotWithShape="1">
          <a:blip r:embed="rId3"/>
          <a:srcRect t="2910"/>
          <a:stretch/>
        </p:blipFill>
        <p:spPr>
          <a:xfrm>
            <a:off x="1582966" y="1797269"/>
            <a:ext cx="9352382" cy="4695606"/>
          </a:xfrm>
          <a:prstGeom prst="rect">
            <a:avLst/>
          </a:prstGeom>
        </p:spPr>
      </p:pic>
      <p:sp>
        <p:nvSpPr>
          <p:cNvPr id="5" name="矩形 4">
            <a:extLst>
              <a:ext uri="{FF2B5EF4-FFF2-40B4-BE49-F238E27FC236}">
                <a16:creationId xmlns:a16="http://schemas.microsoft.com/office/drawing/2014/main" id="{97BF2706-36F3-4F09-8FF2-2E5AC54D3178}"/>
              </a:ext>
            </a:extLst>
          </p:cNvPr>
          <p:cNvSpPr/>
          <p:nvPr/>
        </p:nvSpPr>
        <p:spPr>
          <a:xfrm>
            <a:off x="9145110" y="6504087"/>
            <a:ext cx="3174124" cy="369332"/>
          </a:xfrm>
          <a:prstGeom prst="rect">
            <a:avLst/>
          </a:prstGeom>
        </p:spPr>
        <p:txBody>
          <a:bodyPr wrap="square">
            <a:spAutoFit/>
          </a:bodyPr>
          <a:lstStyle/>
          <a:p>
            <a:r>
              <a:rPr lang="en-US" altLang="zh-TW" i="1" dirty="0"/>
              <a:t>Viruses</a:t>
            </a:r>
            <a:r>
              <a:rPr lang="en-US" altLang="zh-TW" dirty="0"/>
              <a:t>. 2019 Jan 30;11(2):122.</a:t>
            </a:r>
            <a:endParaRPr lang="zh-TW" altLang="en-US" dirty="0"/>
          </a:p>
        </p:txBody>
      </p:sp>
      <p:sp>
        <p:nvSpPr>
          <p:cNvPr id="6" name="矩形 5">
            <a:extLst>
              <a:ext uri="{FF2B5EF4-FFF2-40B4-BE49-F238E27FC236}">
                <a16:creationId xmlns:a16="http://schemas.microsoft.com/office/drawing/2014/main" id="{51CD76AF-6CD3-4605-A841-3768CEB8E63E}"/>
              </a:ext>
            </a:extLst>
          </p:cNvPr>
          <p:cNvSpPr/>
          <p:nvPr/>
        </p:nvSpPr>
        <p:spPr>
          <a:xfrm>
            <a:off x="254875" y="5088315"/>
            <a:ext cx="4833959" cy="1600438"/>
          </a:xfrm>
          <a:prstGeom prst="rect">
            <a:avLst/>
          </a:prstGeom>
          <a:solidFill>
            <a:srgbClr val="FFFFCC"/>
          </a:solidFill>
          <a:ln>
            <a:solidFill>
              <a:schemeClr val="tx1"/>
            </a:solidFill>
          </a:ln>
        </p:spPr>
        <p:txBody>
          <a:bodyPr wrap="square">
            <a:spAutoFit/>
          </a:bodyPr>
          <a:lstStyle/>
          <a:p>
            <a:pPr marL="285750" indent="-285750">
              <a:buFont typeface="Arial" panose="020B0604020202020204" pitchFamily="34" charset="0"/>
              <a:buChar char="•"/>
            </a:pPr>
            <a:r>
              <a:rPr lang="en-US" altLang="zh-TW" sz="1400" dirty="0"/>
              <a:t>Unlike older children and adults, the infant immune system has fewer antigen-presenting cells and</a:t>
            </a:r>
            <a:r>
              <a:rPr lang="zh-TW" altLang="en-US" sz="1400" dirty="0"/>
              <a:t> </a:t>
            </a:r>
            <a:r>
              <a:rPr lang="en-US" altLang="zh-TW" sz="1400" dirty="0"/>
              <a:t>soluble immune factors. </a:t>
            </a:r>
          </a:p>
          <a:p>
            <a:pPr marL="285750" indent="-285750">
              <a:buFont typeface="Arial" panose="020B0604020202020204" pitchFamily="34" charset="0"/>
              <a:buChar char="•"/>
            </a:pPr>
            <a:r>
              <a:rPr lang="en-US" altLang="zh-TW" sz="1400" dirty="0"/>
              <a:t>Paradoxically, we know that a person’s first infection with the influenza virus</a:t>
            </a:r>
            <a:r>
              <a:rPr lang="zh-TW" altLang="en-US" sz="1400" dirty="0"/>
              <a:t> </a:t>
            </a:r>
            <a:r>
              <a:rPr lang="en-US" altLang="zh-TW" sz="1400" dirty="0"/>
              <a:t>during infancy or childhood leads to the establishment of life-long immunity toward that particular</a:t>
            </a:r>
            <a:r>
              <a:rPr lang="zh-TW" altLang="en-US" sz="1400" dirty="0"/>
              <a:t> </a:t>
            </a:r>
            <a:r>
              <a:rPr lang="en-US" altLang="zh-TW" sz="1400" dirty="0"/>
              <a:t>virus strain. This is called influenza imprinting</a:t>
            </a:r>
            <a:r>
              <a:rPr lang="zh-TW" altLang="en-US" sz="1400" dirty="0"/>
              <a:t> </a:t>
            </a:r>
            <a:r>
              <a:rPr lang="en-US" altLang="zh-TW" sz="1400" dirty="0"/>
              <a:t>(</a:t>
            </a:r>
            <a:r>
              <a:rPr lang="zh-TW" altLang="en-US" sz="1400" dirty="0">
                <a:solidFill>
                  <a:srgbClr val="FF0000"/>
                </a:solidFill>
                <a:latin typeface="標楷體" panose="03000509000000000000" pitchFamily="65" charset="-120"/>
                <a:ea typeface="標楷體" panose="03000509000000000000" pitchFamily="65" charset="-120"/>
              </a:rPr>
              <a:t>流感的印記</a:t>
            </a:r>
            <a:r>
              <a:rPr lang="en-US" altLang="zh-TW" sz="1400" dirty="0"/>
              <a:t>)</a:t>
            </a:r>
            <a:endParaRPr lang="zh-TW" altLang="en-US" sz="1400" dirty="0"/>
          </a:p>
        </p:txBody>
      </p:sp>
    </p:spTree>
    <p:extLst>
      <p:ext uri="{BB962C8B-B14F-4D97-AF65-F5344CB8AC3E}">
        <p14:creationId xmlns:p14="http://schemas.microsoft.com/office/powerpoint/2010/main" val="322446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A2F7E-4F44-40A7-BB94-931B27BA76FB}"/>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r>
              <a:rPr lang="zh-TW" altLang="en-US" dirty="0">
                <a:latin typeface="標楷體" panose="03000509000000000000" pitchFamily="65" charset="-120"/>
                <a:ea typeface="標楷體" panose="03000509000000000000" pitchFamily="65" charset="-120"/>
              </a:rPr>
              <a:t>大綱</a:t>
            </a:r>
          </a:p>
        </p:txBody>
      </p:sp>
      <p:sp>
        <p:nvSpPr>
          <p:cNvPr id="3" name="內容版面配置區 2">
            <a:extLst>
              <a:ext uri="{FF2B5EF4-FFF2-40B4-BE49-F238E27FC236}">
                <a16:creationId xmlns:a16="http://schemas.microsoft.com/office/drawing/2014/main" id="{0E9F0C55-6806-4B28-BD91-F97EABA4E307}"/>
              </a:ext>
            </a:extLst>
          </p:cNvPr>
          <p:cNvSpPr>
            <a:spLocks noGrp="1"/>
          </p:cNvSpPr>
          <p:nvPr>
            <p:ph idx="1"/>
          </p:nvPr>
        </p:nvSpPr>
        <p:spPr/>
        <p:txBody>
          <a:bodyPr/>
          <a:lstStyle/>
          <a:p>
            <a:r>
              <a:rPr lang="zh-TW" altLang="en-US" dirty="0">
                <a:solidFill>
                  <a:schemeClr val="bg1">
                    <a:lumMod val="85000"/>
                  </a:schemeClr>
                </a:solidFill>
                <a:latin typeface="標楷體" panose="03000509000000000000" pitchFamily="65" charset="-120"/>
                <a:ea typeface="標楷體" panose="03000509000000000000" pitchFamily="65" charset="-120"/>
              </a:rPr>
              <a:t>在</a:t>
            </a:r>
            <a:r>
              <a:rPr lang="en-US" altLang="zh-TW" dirty="0">
                <a:solidFill>
                  <a:schemeClr val="bg1">
                    <a:lumMod val="85000"/>
                  </a:schemeClr>
                </a:solidFill>
                <a:latin typeface="標楷體" panose="03000509000000000000" pitchFamily="65" charset="-120"/>
                <a:ea typeface="標楷體" panose="03000509000000000000" pitchFamily="65" charset="-120"/>
              </a:rPr>
              <a:t>COVID-19</a:t>
            </a:r>
            <a:r>
              <a:rPr lang="zh-TW" altLang="en-US" dirty="0">
                <a:solidFill>
                  <a:schemeClr val="bg1">
                    <a:lumMod val="85000"/>
                  </a:schemeClr>
                </a:solidFill>
                <a:latin typeface="標楷體" panose="03000509000000000000" pitchFamily="65" charset="-120"/>
                <a:ea typeface="標楷體" panose="03000509000000000000" pitchFamily="65" charset="-120"/>
              </a:rPr>
              <a:t>疫情下，流感的疫情如何呢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在</a:t>
            </a:r>
            <a:r>
              <a:rPr lang="en-US" altLang="zh-TW" dirty="0">
                <a:solidFill>
                  <a:schemeClr val="bg1">
                    <a:lumMod val="85000"/>
                  </a:schemeClr>
                </a:solidFill>
                <a:latin typeface="標楷體" panose="03000509000000000000" pitchFamily="65" charset="-120"/>
                <a:ea typeface="標楷體" panose="03000509000000000000" pitchFamily="65" charset="-120"/>
              </a:rPr>
              <a:t>COVID-19</a:t>
            </a:r>
            <a:r>
              <a:rPr lang="zh-TW" altLang="en-US" dirty="0">
                <a:solidFill>
                  <a:schemeClr val="bg1">
                    <a:lumMod val="85000"/>
                  </a:schemeClr>
                </a:solidFill>
                <a:latin typeface="標楷體" panose="03000509000000000000" pitchFamily="65" charset="-120"/>
                <a:ea typeface="標楷體" panose="03000509000000000000" pitchFamily="65" charset="-120"/>
              </a:rPr>
              <a:t>疫情下，其它呼吸道病毒的疫情如何呢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放寬</a:t>
            </a:r>
            <a:r>
              <a:rPr lang="en-US" altLang="zh-TW" dirty="0">
                <a:solidFill>
                  <a:schemeClr val="bg1">
                    <a:lumMod val="85000"/>
                  </a:schemeClr>
                </a:solidFill>
                <a:latin typeface="標楷體" panose="03000509000000000000" pitchFamily="65" charset="-120"/>
                <a:ea typeface="標楷體" panose="03000509000000000000" pitchFamily="65" charset="-120"/>
              </a:rPr>
              <a:t>non-pharmaceutical</a:t>
            </a:r>
            <a:r>
              <a:rPr lang="zh-TW" altLang="en-US" dirty="0">
                <a:solidFill>
                  <a:schemeClr val="bg1">
                    <a:lumMod val="85000"/>
                  </a:schemeClr>
                </a:solidFill>
                <a:latin typeface="標楷體" panose="03000509000000000000" pitchFamily="65" charset="-120"/>
                <a:ea typeface="標楷體" panose="03000509000000000000" pitchFamily="65" charset="-120"/>
              </a:rPr>
              <a:t> </a:t>
            </a:r>
            <a:r>
              <a:rPr lang="en-US" altLang="zh-TW" dirty="0">
                <a:solidFill>
                  <a:schemeClr val="bg1">
                    <a:lumMod val="85000"/>
                  </a:schemeClr>
                </a:solidFill>
                <a:latin typeface="標楷體" panose="03000509000000000000" pitchFamily="65" charset="-120"/>
                <a:ea typeface="標楷體" panose="03000509000000000000" pitchFamily="65" charset="-120"/>
              </a:rPr>
              <a:t>interventions</a:t>
            </a:r>
            <a:r>
              <a:rPr lang="zh-TW" altLang="en-US" dirty="0">
                <a:solidFill>
                  <a:schemeClr val="bg1">
                    <a:lumMod val="85000"/>
                  </a:schemeClr>
                </a:solidFill>
                <a:latin typeface="標楷體" panose="03000509000000000000" pitchFamily="65" charset="-120"/>
                <a:ea typeface="標楷體" panose="03000509000000000000" pitchFamily="65" charset="-120"/>
              </a:rPr>
              <a:t>管制後，呼吸道感染的疫情可能會如何呢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為什麼我們要來認識流感的威脅呢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流感的症狀、併發症與其它病原菌的共同感染</a:t>
            </a:r>
            <a:endParaRPr lang="en-US" altLang="zh-TW" dirty="0">
              <a:latin typeface="標楷體" panose="03000509000000000000" pitchFamily="65" charset="-120"/>
              <a:ea typeface="標楷體" panose="03000509000000000000" pitchFamily="65" charset="-120"/>
            </a:endParaRPr>
          </a:p>
          <a:p>
            <a:r>
              <a:rPr lang="zh-TW" altLang="en-US" dirty="0">
                <a:solidFill>
                  <a:schemeClr val="bg1">
                    <a:lumMod val="85000"/>
                  </a:schemeClr>
                </a:solidFill>
                <a:latin typeface="標楷體" panose="03000509000000000000" pitchFamily="65" charset="-120"/>
                <a:ea typeface="標楷體" panose="03000509000000000000" pitchFamily="65" charset="-120"/>
              </a:rPr>
              <a:t>抗藥性流感病毒株</a:t>
            </a:r>
          </a:p>
        </p:txBody>
      </p:sp>
    </p:spTree>
    <p:extLst>
      <p:ext uri="{BB962C8B-B14F-4D97-AF65-F5344CB8AC3E}">
        <p14:creationId xmlns:p14="http://schemas.microsoft.com/office/powerpoint/2010/main" val="264987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a:extLst>
              <a:ext uri="{FF2B5EF4-FFF2-40B4-BE49-F238E27FC236}">
                <a16:creationId xmlns:a16="http://schemas.microsoft.com/office/drawing/2014/main" id="{678EFA96-B4DD-47D2-860C-542F32AA6E1B}"/>
              </a:ext>
            </a:extLst>
          </p:cNvPr>
          <p:cNvPicPr>
            <a:picLocks noChangeAspect="1" noChangeArrowheads="1"/>
          </p:cNvPicPr>
          <p:nvPr/>
        </p:nvPicPr>
        <p:blipFill rotWithShape="1">
          <a:blip r:embed="rId2">
            <a:extLst/>
          </a:blip>
          <a:srcRect l="17514" t="23810" r="16559" b="9326"/>
          <a:stretch/>
        </p:blipFill>
        <p:spPr bwMode="auto">
          <a:xfrm>
            <a:off x="1847528" y="1196753"/>
            <a:ext cx="8577944" cy="4891315"/>
          </a:xfrm>
          <a:prstGeom prst="rect">
            <a:avLst/>
          </a:prstGeom>
          <a:ln w="88900" cap="sq" cmpd="thickThin">
            <a:solidFill>
              <a:srgbClr val="000000"/>
            </a:solidFill>
            <a:prstDash val="solid"/>
            <a:miter lim="800000"/>
          </a:ln>
          <a:effectLst>
            <a:innerShdw blurRad="76200">
              <a:srgbClr val="000000"/>
            </a:innerShdw>
          </a:effectLst>
          <a:extLst/>
        </p:spPr>
      </p:pic>
      <p:sp>
        <p:nvSpPr>
          <p:cNvPr id="91139" name="文字方塊 3">
            <a:extLst>
              <a:ext uri="{FF2B5EF4-FFF2-40B4-BE49-F238E27FC236}">
                <a16:creationId xmlns:a16="http://schemas.microsoft.com/office/drawing/2014/main" id="{3C68CD26-82F6-4536-9122-1A981553E310}"/>
              </a:ext>
            </a:extLst>
          </p:cNvPr>
          <p:cNvSpPr txBox="1">
            <a:spLocks noChangeArrowheads="1"/>
          </p:cNvSpPr>
          <p:nvPr/>
        </p:nvSpPr>
        <p:spPr bwMode="auto">
          <a:xfrm>
            <a:off x="4445001" y="287339"/>
            <a:ext cx="33829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algn="ctr" eaLnBrk="1" hangingPunct="1">
              <a:spcBef>
                <a:spcPct val="0"/>
              </a:spcBef>
              <a:buClrTx/>
              <a:buFontTx/>
              <a:buNone/>
            </a:pPr>
            <a:r>
              <a:rPr lang="zh-TW" altLang="en-US" sz="2800" b="1" dirty="0">
                <a:latin typeface="標楷體" panose="03000509000000000000" pitchFamily="65" charset="-120"/>
                <a:ea typeface="標楷體" panose="03000509000000000000" pitchFamily="65" charset="-120"/>
              </a:rPr>
              <a:t>病毒感染的潛伏期</a:t>
            </a:r>
          </a:p>
        </p:txBody>
      </p:sp>
      <p:sp>
        <p:nvSpPr>
          <p:cNvPr id="91140" name="文字方塊 4">
            <a:extLst>
              <a:ext uri="{FF2B5EF4-FFF2-40B4-BE49-F238E27FC236}">
                <a16:creationId xmlns:a16="http://schemas.microsoft.com/office/drawing/2014/main" id="{7044DB4D-0C54-4CC3-B8C4-F647BD39E999}"/>
              </a:ext>
            </a:extLst>
          </p:cNvPr>
          <p:cNvSpPr txBox="1">
            <a:spLocks noChangeArrowheads="1"/>
          </p:cNvSpPr>
          <p:nvPr/>
        </p:nvSpPr>
        <p:spPr bwMode="auto">
          <a:xfrm>
            <a:off x="9018588" y="6475195"/>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r>
              <a:rPr lang="en-US" altLang="zh-TW" sz="1800" i="1"/>
              <a:t>Lancet Infect Dis </a:t>
            </a:r>
            <a:r>
              <a:rPr lang="en-US" altLang="zh-TW" sz="1800"/>
              <a:t>2009;9:291-300</a:t>
            </a:r>
            <a:endParaRPr lang="zh-TW" altLang="en-US" sz="1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a:extLst>
              <a:ext uri="{FF2B5EF4-FFF2-40B4-BE49-F238E27FC236}">
                <a16:creationId xmlns:a16="http://schemas.microsoft.com/office/drawing/2014/main" id="{F4F0C2BB-53C7-45D1-9527-68AA1E5CA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683"/>
          <a:stretch>
            <a:fillRect/>
          </a:stretch>
        </p:blipFill>
        <p:spPr bwMode="auto">
          <a:xfrm>
            <a:off x="2855913" y="1341438"/>
            <a:ext cx="6769100" cy="5154612"/>
          </a:xfrm>
          <a:prstGeom prst="rect">
            <a:avLst/>
          </a:prstGeom>
          <a:noFill/>
          <a:ln w="5715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5235" name="Rectangle 5">
            <a:extLst>
              <a:ext uri="{FF2B5EF4-FFF2-40B4-BE49-F238E27FC236}">
                <a16:creationId xmlns:a16="http://schemas.microsoft.com/office/drawing/2014/main" id="{034A6BAF-3D01-4C5D-BFB8-D92FD03B5A15}"/>
              </a:ext>
            </a:extLst>
          </p:cNvPr>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effectLst/>
                <a:ea typeface="標楷體" panose="03000509000000000000" pitchFamily="65" charset="-120"/>
              </a:rPr>
              <a:t>流感的症狀</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1E77C77A-4A15-43E5-9775-BC422C43A6F3}"/>
              </a:ext>
            </a:extLst>
          </p:cNvPr>
          <p:cNvGraphicFramePr>
            <a:graphicFrameLocks noGrp="1"/>
          </p:cNvGraphicFramePr>
          <p:nvPr>
            <p:extLst>
              <p:ext uri="{D42A27DB-BD31-4B8C-83A1-F6EECF244321}">
                <p14:modId xmlns:p14="http://schemas.microsoft.com/office/powerpoint/2010/main" val="157378476"/>
              </p:ext>
            </p:extLst>
          </p:nvPr>
        </p:nvGraphicFramePr>
        <p:xfrm>
          <a:off x="501445" y="310321"/>
          <a:ext cx="10825314" cy="6177380"/>
        </p:xfrm>
        <a:graphic>
          <a:graphicData uri="http://schemas.openxmlformats.org/drawingml/2006/table">
            <a:tbl>
              <a:tblPr firstRow="1" bandRow="1">
                <a:tableStyleId>{7DF18680-E054-41AD-8BC1-D1AEF772440D}</a:tableStyleId>
              </a:tblPr>
              <a:tblGrid>
                <a:gridCol w="1750697">
                  <a:extLst>
                    <a:ext uri="{9D8B030D-6E8A-4147-A177-3AD203B41FA5}">
                      <a16:colId xmlns:a16="http://schemas.microsoft.com/office/drawing/2014/main" val="1498645652"/>
                    </a:ext>
                  </a:extLst>
                </a:gridCol>
                <a:gridCol w="2838408">
                  <a:extLst>
                    <a:ext uri="{9D8B030D-6E8A-4147-A177-3AD203B41FA5}">
                      <a16:colId xmlns:a16="http://schemas.microsoft.com/office/drawing/2014/main" val="721994679"/>
                    </a:ext>
                  </a:extLst>
                </a:gridCol>
                <a:gridCol w="3529880">
                  <a:extLst>
                    <a:ext uri="{9D8B030D-6E8A-4147-A177-3AD203B41FA5}">
                      <a16:colId xmlns:a16="http://schemas.microsoft.com/office/drawing/2014/main" val="3269501152"/>
                    </a:ext>
                  </a:extLst>
                </a:gridCol>
                <a:gridCol w="2706329">
                  <a:extLst>
                    <a:ext uri="{9D8B030D-6E8A-4147-A177-3AD203B41FA5}">
                      <a16:colId xmlns:a16="http://schemas.microsoft.com/office/drawing/2014/main" val="162505425"/>
                    </a:ext>
                  </a:extLst>
                </a:gridCol>
              </a:tblGrid>
              <a:tr h="26459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u="none" strike="noStrike" cap="none" normalizeH="0" baseline="0" dirty="0">
                          <a:ln>
                            <a:noFill/>
                          </a:ln>
                          <a:effectLst/>
                          <a:latin typeface="標楷體" panose="03000509000000000000" pitchFamily="65" charset="-120"/>
                          <a:ea typeface="標楷體" panose="03000509000000000000" pitchFamily="65" charset="-120"/>
                        </a:rPr>
                        <a:t>流感</a:t>
                      </a:r>
                      <a:r>
                        <a:rPr kumimoji="0" lang="en-US" altLang="zh-TW" sz="24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2400" u="none" strike="noStrike" cap="none" normalizeH="0" baseline="0" dirty="0">
                          <a:ln>
                            <a:noFill/>
                          </a:ln>
                          <a:effectLst/>
                          <a:latin typeface="標楷體" panose="03000509000000000000" pitchFamily="65" charset="-120"/>
                          <a:ea typeface="標楷體" panose="03000509000000000000" pitchFamily="65" charset="-120"/>
                        </a:rPr>
                        <a:t>一般感冒</a:t>
                      </a:r>
                      <a:r>
                        <a:rPr kumimoji="0" lang="en-US" altLang="zh-TW" sz="24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2400" u="none" strike="noStrike" cap="none" normalizeH="0" baseline="0" dirty="0">
                          <a:ln>
                            <a:noFill/>
                          </a:ln>
                          <a:effectLst/>
                          <a:latin typeface="標楷體" panose="03000509000000000000" pitchFamily="65" charset="-120"/>
                          <a:ea typeface="標楷體" panose="03000509000000000000" pitchFamily="65" charset="-120"/>
                        </a:rPr>
                        <a:t>及</a:t>
                      </a:r>
                      <a:r>
                        <a:rPr kumimoji="0" lang="en-US" altLang="zh-TW" sz="2400" u="none" strike="noStrike" cap="none" normalizeH="0" baseline="0" dirty="0">
                          <a:ln>
                            <a:noFill/>
                          </a:ln>
                          <a:effectLst/>
                          <a:latin typeface="標楷體" panose="03000509000000000000" pitchFamily="65" charset="-120"/>
                          <a:ea typeface="標楷體" panose="03000509000000000000" pitchFamily="65" charset="-120"/>
                        </a:rPr>
                        <a:t>H5N1</a:t>
                      </a:r>
                      <a:r>
                        <a:rPr kumimoji="0" lang="zh-TW" altLang="en-US" sz="2400" u="none" strike="noStrike" cap="none" normalizeH="0" baseline="0" dirty="0">
                          <a:ln>
                            <a:noFill/>
                          </a:ln>
                          <a:effectLst/>
                          <a:latin typeface="標楷體" panose="03000509000000000000" pitchFamily="65" charset="-120"/>
                          <a:ea typeface="標楷體" panose="03000509000000000000" pitchFamily="65" charset="-120"/>
                        </a:rPr>
                        <a:t>流感比較表</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   </a:t>
                      </a:r>
                      <a:endParaRPr kumimoji="0" lang="zh-TW" altLang="en-US" sz="1800" b="1" i="0" u="none" strike="noStrike" cap="none" normalizeH="0" baseline="0" dirty="0">
                        <a:ln>
                          <a:noFill/>
                        </a:ln>
                        <a:solidFill>
                          <a:srgbClr val="FFFFFF"/>
                        </a:solidFill>
                        <a:effectLst/>
                        <a:latin typeface="標楷體" pitchFamily="65" charset="-120"/>
                        <a:ea typeface="標楷體" pitchFamily="65" charset="-120"/>
                      </a:endParaRPr>
                    </a:p>
                  </a:txBody>
                  <a:tcPr marL="91436" marR="91436" marT="45725" marB="45725" horzOverflow="overflow">
                    <a:lnR w="12700" cap="flat" cmpd="sng" algn="ctr">
                      <a:solidFill>
                        <a:schemeClr val="tx1"/>
                      </a:solidFill>
                      <a:prstDash val="solid"/>
                      <a:round/>
                      <a:headEnd type="none" w="med" len="med"/>
                      <a:tailEnd type="none" w="med" len="med"/>
                    </a:lnR>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841177703"/>
                  </a:ext>
                </a:extLst>
              </a:tr>
              <a:tr h="1854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項目</a:t>
                      </a:r>
                      <a:endParaRPr kumimoji="0" lang="zh-TW" altLang="en-US" sz="1600" b="1" i="0" u="none" strike="noStrike" cap="none" normalizeH="0" baseline="0" dirty="0">
                        <a:ln>
                          <a:noFill/>
                        </a:ln>
                        <a:solidFill>
                          <a:srgbClr val="FFFFFF"/>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流感</a:t>
                      </a:r>
                      <a:endParaRPr kumimoji="0" lang="zh-TW" altLang="en-US" sz="1600" b="1" i="0" u="none" strike="noStrike" cap="none" normalizeH="0" baseline="0" dirty="0">
                        <a:ln>
                          <a:noFill/>
                        </a:ln>
                        <a:solidFill>
                          <a:srgbClr val="FFFFFF"/>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一般感冒</a:t>
                      </a:r>
                      <a:endParaRPr kumimoji="0" lang="zh-TW" altLang="en-US" sz="1600" b="1" i="0" u="none" strike="noStrike" cap="none" normalizeH="0" baseline="0" dirty="0">
                        <a:ln>
                          <a:noFill/>
                        </a:ln>
                        <a:solidFill>
                          <a:srgbClr val="FFFFFF"/>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標楷體" panose="03000509000000000000" pitchFamily="65" charset="-120"/>
                          <a:ea typeface="標楷體" panose="03000509000000000000" pitchFamily="65" charset="-120"/>
                        </a:rPr>
                        <a:t>H5N1</a:t>
                      </a: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流感</a:t>
                      </a:r>
                      <a:endParaRPr kumimoji="0" lang="zh-TW" altLang="en-US" sz="1600" b="1" i="0" u="none" strike="noStrike" cap="none" normalizeH="0" baseline="0" dirty="0">
                        <a:ln>
                          <a:noFill/>
                        </a:ln>
                        <a:solidFill>
                          <a:srgbClr val="FFFFFF"/>
                        </a:solidFill>
                        <a:effectLst/>
                        <a:latin typeface="標楷體" pitchFamily="65" charset="-120"/>
                        <a:ea typeface="標楷體" pitchFamily="65" charset="-120"/>
                      </a:endParaRPr>
                    </a:p>
                  </a:txBody>
                  <a:tcPr marL="91436" marR="91436" marT="45725" marB="45725" horzOverflow="overflow">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60674112"/>
                  </a:ext>
                </a:extLst>
              </a:tr>
              <a:tr h="1854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至病原</a:t>
                      </a:r>
                      <a:endParaRPr kumimoji="0" lang="en-US" altLang="zh-TW"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流感病毒</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可分為</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A(H1N1</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及</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H3N2),B,C</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三型</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大約有</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200</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多種病毒可引起</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常見的由鼻病毒</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副流感病毒</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呼吸道融合性病毒</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腺病毒等</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流感病毒</a:t>
                      </a:r>
                      <a:r>
                        <a:rPr kumimoji="0" lang="en-US" altLang="zh-TW" sz="1600" u="none" strike="noStrike" cap="none" normalizeH="0" baseline="0">
                          <a:ln>
                            <a:noFill/>
                          </a:ln>
                          <a:effectLst/>
                          <a:latin typeface="標楷體" panose="03000509000000000000" pitchFamily="65" charset="-120"/>
                          <a:ea typeface="標楷體" panose="03000509000000000000" pitchFamily="65" charset="-120"/>
                        </a:rPr>
                        <a:t>(H5N1)</a:t>
                      </a:r>
                      <a:endParaRPr kumimoji="0" lang="en-US" altLang="zh-TW"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2794615458"/>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臨床症狀</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2368119813"/>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 發燒</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有</a:t>
                      </a:r>
                      <a:r>
                        <a:rPr kumimoji="0" lang="en-US" altLang="zh-TW" sz="1600" u="none" strike="noStrike" cap="none" normalizeH="0" baseline="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高燒</a:t>
                      </a:r>
                      <a:r>
                        <a:rPr kumimoji="0" lang="en-US" altLang="zh-TW" sz="1600" u="none" strike="noStrike" cap="none" normalizeH="0" baseline="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約可持續</a:t>
                      </a:r>
                      <a:r>
                        <a:rPr kumimoji="0" lang="en-US" altLang="zh-TW" sz="1600" u="none" strike="noStrike" cap="none" normalizeH="0" baseline="0">
                          <a:ln>
                            <a:noFill/>
                          </a:ln>
                          <a:effectLst/>
                          <a:latin typeface="標楷體" panose="03000509000000000000" pitchFamily="65" charset="-120"/>
                          <a:ea typeface="標楷體" panose="03000509000000000000" pitchFamily="65" charset="-120"/>
                        </a:rPr>
                        <a:t>3</a:t>
                      </a: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天</a:t>
                      </a:r>
                      <a:endParaRPr kumimoji="0" lang="en-US" altLang="zh-TW"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少發燒</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僅體溫些微升高</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有</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高燒</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748328824"/>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 喉嚨痛</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明顯的喉嚨痛</a:t>
                      </a:r>
                      <a:endParaRPr kumimoji="0" lang="zh-TW" altLang="en-US"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較不嚴重</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常見</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3450356907"/>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 頭痛</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通常伴隨著嚴重頭痛</a:t>
                      </a:r>
                      <a:endParaRPr kumimoji="0" lang="zh-TW" altLang="en-US"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偶而輕微頭痛 </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常見</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1809534653"/>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 全身痠痛及疲</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 倦</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全身肌肉酸痛</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關節痛</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會有明顯且持續的倦怠感與全身無力</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較輕微或少見</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常見</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3612190450"/>
                  </a:ext>
                </a:extLst>
              </a:tr>
              <a:tr h="1828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 肌肉痛</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少部分幼童會有小腿肌肉酸痛</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肌肉痛</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3410369038"/>
                  </a:ext>
                </a:extLst>
              </a:tr>
              <a:tr h="1828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 打噴嚏與流鼻</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 水</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症狀出現之初</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1~2</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天內會出現打噴嚏</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流鼻水</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通常會有打噴嚏與鼻塞</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常見</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2358264401"/>
                  </a:ext>
                </a:extLst>
              </a:tr>
              <a:tr h="1828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標楷體" panose="03000509000000000000" pitchFamily="65" charset="-120"/>
                          <a:ea typeface="標楷體" panose="03000509000000000000" pitchFamily="65" charset="-120"/>
                        </a:rPr>
                        <a:t> 咳嗽</a:t>
                      </a:r>
                      <a:endParaRPr kumimoji="0" lang="zh-TW" altLang="en-US" sz="1600" b="1" i="0" u="none" strike="noStrike" cap="none" normalizeH="0" baseline="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出現在症狀開始後</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1~2</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天之內</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常見</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3030786746"/>
                  </a:ext>
                </a:extLst>
              </a:tr>
              <a:tr h="1828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 腹瀉</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少見</a:t>
                      </a:r>
                      <a:endParaRPr kumimoji="0" lang="zh-TW" altLang="en-US"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無或少</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常見</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3555151774"/>
                  </a:ext>
                </a:extLst>
              </a:tr>
              <a:tr h="1828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 其它</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寒顫</a:t>
                      </a:r>
                      <a:endParaRPr kumimoji="0" lang="zh-TW" altLang="en-US"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肺炎</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呼吸困難</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呼吸衰竭</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多重器官衰竭及死亡</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3200820483"/>
                  </a:ext>
                </a:extLst>
              </a:tr>
              <a:tr h="1854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潛伏期</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約</a:t>
                      </a:r>
                      <a:r>
                        <a:rPr kumimoji="0" lang="en-US" altLang="zh-TW" sz="1600" u="none" strike="noStrike" cap="none" normalizeH="0" baseline="0">
                          <a:ln>
                            <a:noFill/>
                          </a:ln>
                          <a:effectLst/>
                          <a:latin typeface="標楷體" panose="03000509000000000000" pitchFamily="65" charset="-120"/>
                          <a:ea typeface="標楷體" panose="03000509000000000000" pitchFamily="65" charset="-120"/>
                        </a:rPr>
                        <a:t>1~4</a:t>
                      </a: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天</a:t>
                      </a:r>
                      <a:endParaRPr kumimoji="0" lang="zh-TW" altLang="en-US"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約</a:t>
                      </a:r>
                      <a:r>
                        <a:rPr kumimoji="0" lang="en-US" altLang="zh-TW" sz="1600" u="none" strike="noStrike" cap="none" normalizeH="0" baseline="0">
                          <a:ln>
                            <a:noFill/>
                          </a:ln>
                          <a:effectLst/>
                          <a:latin typeface="標楷體" panose="03000509000000000000" pitchFamily="65" charset="-120"/>
                          <a:ea typeface="標楷體" panose="03000509000000000000" pitchFamily="65" charset="-120"/>
                        </a:rPr>
                        <a:t>1</a:t>
                      </a: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天</a:t>
                      </a:r>
                      <a:endParaRPr kumimoji="0" lang="en-US" altLang="zh-TW"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25" marB="45725"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2~8</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天</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25" marB="45725" horzOverflow="overflow"/>
                </a:tc>
                <a:extLst>
                  <a:ext uri="{0D108BD9-81ED-4DB2-BD59-A6C34878D82A}">
                    <a16:rowId xmlns:a16="http://schemas.microsoft.com/office/drawing/2014/main" val="1835919952"/>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723BF520-1201-465F-A3CF-3C3134C0BF0E}"/>
              </a:ext>
            </a:extLst>
          </p:cNvPr>
          <p:cNvGraphicFramePr>
            <a:graphicFrameLocks noGrp="1"/>
          </p:cNvGraphicFramePr>
          <p:nvPr>
            <p:extLst>
              <p:ext uri="{D42A27DB-BD31-4B8C-83A1-F6EECF244321}">
                <p14:modId xmlns:p14="http://schemas.microsoft.com/office/powerpoint/2010/main" val="1350284509"/>
              </p:ext>
            </p:extLst>
          </p:nvPr>
        </p:nvGraphicFramePr>
        <p:xfrm>
          <a:off x="983223" y="625170"/>
          <a:ext cx="10491020" cy="5339240"/>
        </p:xfrm>
        <a:graphic>
          <a:graphicData uri="http://schemas.openxmlformats.org/drawingml/2006/table">
            <a:tbl>
              <a:tblPr firstRow="1" bandRow="1">
                <a:tableStyleId>{7DF18680-E054-41AD-8BC1-D1AEF772440D}</a:tableStyleId>
              </a:tblPr>
              <a:tblGrid>
                <a:gridCol w="2622755">
                  <a:extLst>
                    <a:ext uri="{9D8B030D-6E8A-4147-A177-3AD203B41FA5}">
                      <a16:colId xmlns:a16="http://schemas.microsoft.com/office/drawing/2014/main" val="1900285260"/>
                    </a:ext>
                  </a:extLst>
                </a:gridCol>
                <a:gridCol w="2622755">
                  <a:extLst>
                    <a:ext uri="{9D8B030D-6E8A-4147-A177-3AD203B41FA5}">
                      <a16:colId xmlns:a16="http://schemas.microsoft.com/office/drawing/2014/main" val="319794230"/>
                    </a:ext>
                  </a:extLst>
                </a:gridCol>
                <a:gridCol w="2622755">
                  <a:extLst>
                    <a:ext uri="{9D8B030D-6E8A-4147-A177-3AD203B41FA5}">
                      <a16:colId xmlns:a16="http://schemas.microsoft.com/office/drawing/2014/main" val="916664496"/>
                    </a:ext>
                  </a:extLst>
                </a:gridCol>
                <a:gridCol w="2622755">
                  <a:extLst>
                    <a:ext uri="{9D8B030D-6E8A-4147-A177-3AD203B41FA5}">
                      <a16:colId xmlns:a16="http://schemas.microsoft.com/office/drawing/2014/main" val="2032743487"/>
                    </a:ext>
                  </a:extLst>
                </a:gridCol>
              </a:tblGrid>
              <a:tr h="18542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u="none" strike="noStrike" cap="none" normalizeH="0" baseline="0" dirty="0">
                          <a:ln>
                            <a:noFill/>
                          </a:ln>
                          <a:effectLst/>
                          <a:latin typeface="標楷體" panose="03000509000000000000" pitchFamily="65" charset="-120"/>
                          <a:ea typeface="標楷體" panose="03000509000000000000" pitchFamily="65" charset="-120"/>
                        </a:rPr>
                        <a:t>流感</a:t>
                      </a:r>
                      <a:r>
                        <a:rPr kumimoji="0" lang="en-US" altLang="zh-TW" sz="20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2000" u="none" strike="noStrike" cap="none" normalizeH="0" baseline="0" dirty="0">
                          <a:ln>
                            <a:noFill/>
                          </a:ln>
                          <a:effectLst/>
                          <a:latin typeface="標楷體" panose="03000509000000000000" pitchFamily="65" charset="-120"/>
                          <a:ea typeface="標楷體" panose="03000509000000000000" pitchFamily="65" charset="-120"/>
                        </a:rPr>
                        <a:t>一般感冒</a:t>
                      </a:r>
                      <a:r>
                        <a:rPr kumimoji="0" lang="en-US" altLang="zh-TW" sz="20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2000" u="none" strike="noStrike" cap="none" normalizeH="0" baseline="0" dirty="0">
                          <a:ln>
                            <a:noFill/>
                          </a:ln>
                          <a:effectLst/>
                          <a:latin typeface="標楷體" panose="03000509000000000000" pitchFamily="65" charset="-120"/>
                          <a:ea typeface="標楷體" panose="03000509000000000000" pitchFamily="65" charset="-120"/>
                        </a:rPr>
                        <a:t>及</a:t>
                      </a:r>
                      <a:r>
                        <a:rPr kumimoji="0" lang="en-US" altLang="zh-TW" sz="2000" u="none" strike="noStrike" cap="none" normalizeH="0" baseline="0" dirty="0">
                          <a:ln>
                            <a:noFill/>
                          </a:ln>
                          <a:effectLst/>
                          <a:latin typeface="標楷體" panose="03000509000000000000" pitchFamily="65" charset="-120"/>
                          <a:ea typeface="標楷體" panose="03000509000000000000" pitchFamily="65" charset="-120"/>
                        </a:rPr>
                        <a:t>H5N1</a:t>
                      </a:r>
                      <a:r>
                        <a:rPr kumimoji="0" lang="zh-TW" altLang="en-US" sz="2000" u="none" strike="noStrike" cap="none" normalizeH="0" baseline="0" dirty="0">
                          <a:ln>
                            <a:noFill/>
                          </a:ln>
                          <a:effectLst/>
                          <a:latin typeface="標楷體" panose="03000509000000000000" pitchFamily="65" charset="-120"/>
                          <a:ea typeface="標楷體" panose="03000509000000000000" pitchFamily="65" charset="-120"/>
                        </a:rPr>
                        <a:t>流感比較</a:t>
                      </a:r>
                      <a:r>
                        <a:rPr kumimoji="0" lang="zh-TW" altLang="en-US" sz="2000" u="none" strike="noStrike" cap="none" normalizeH="0" baseline="0">
                          <a:ln>
                            <a:noFill/>
                          </a:ln>
                          <a:effectLst/>
                          <a:latin typeface="標楷體" panose="03000509000000000000" pitchFamily="65" charset="-120"/>
                          <a:ea typeface="標楷體" panose="03000509000000000000" pitchFamily="65" charset="-120"/>
                        </a:rPr>
                        <a:t>表</a:t>
                      </a: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  </a:t>
                      </a:r>
                      <a:endParaRPr kumimoji="0" lang="zh-TW" altLang="en-US" sz="1600" b="1" i="0" u="none" strike="noStrike" cap="none" normalizeH="0" baseline="0" dirty="0">
                        <a:ln>
                          <a:noFill/>
                        </a:ln>
                        <a:solidFill>
                          <a:srgbClr val="FFFFFF"/>
                        </a:solidFill>
                        <a:effectLst/>
                        <a:latin typeface="標楷體" pitchFamily="65" charset="-120"/>
                        <a:ea typeface="標楷體" pitchFamily="65" charset="-120"/>
                      </a:endParaRPr>
                    </a:p>
                  </a:txBody>
                  <a:tcPr marL="91436" marR="91436" marT="45730" marB="45730" horzOverflow="overflow">
                    <a:lnR w="12700" cap="flat" cmpd="sng" algn="ctr">
                      <a:solidFill>
                        <a:schemeClr val="tx1"/>
                      </a:solidFill>
                      <a:prstDash val="solid"/>
                      <a:round/>
                      <a:headEnd type="none" w="med" len="med"/>
                      <a:tailEnd type="none" w="med" len="med"/>
                    </a:lnR>
                  </a:tcPr>
                </a:tc>
                <a:tc hMerge="1">
                  <a:txBody>
                    <a:bodyPr/>
                    <a:lstStyle/>
                    <a:p>
                      <a:endParaRPr lang="zh-TW" altLang="en-US"/>
                    </a:p>
                  </a:txBody>
                  <a:tcPr>
                    <a:lnB w="12700" cap="flat" cmpd="sng" algn="ctr">
                      <a:solidFill>
                        <a:schemeClr val="tx1"/>
                      </a:solidFill>
                      <a:prstDash val="solid"/>
                      <a:round/>
                      <a:headEnd type="none" w="med" len="med"/>
                      <a:tailEnd type="none" w="med" len="med"/>
                    </a:lnB>
                  </a:tcPr>
                </a:tc>
                <a:tc hMerge="1">
                  <a:txBody>
                    <a:bodyPr/>
                    <a:lstStyle/>
                    <a:p>
                      <a:endParaRPr lang="zh-TW" altLang="en-US"/>
                    </a:p>
                  </a:txBody>
                  <a:tcPr>
                    <a:lnB w="12700" cap="flat" cmpd="sng" algn="ctr">
                      <a:solidFill>
                        <a:schemeClr val="tx1"/>
                      </a:solidFill>
                      <a:prstDash val="solid"/>
                      <a:round/>
                      <a:headEnd type="none" w="med" len="med"/>
                      <a:tailEnd type="none" w="med" len="med"/>
                    </a:lnB>
                  </a:tcPr>
                </a:tc>
                <a:tc hMerge="1">
                  <a:txBody>
                    <a:bodyPr/>
                    <a:lstStyle/>
                    <a:p>
                      <a:endParaRPr lang="zh-TW" altLang="en-US"/>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4668951"/>
                  </a:ext>
                </a:extLst>
              </a:tr>
              <a:tr h="1854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a:ln>
                            <a:noFill/>
                          </a:ln>
                          <a:effectLst/>
                          <a:latin typeface="標楷體" panose="03000509000000000000" pitchFamily="65" charset="-120"/>
                          <a:ea typeface="標楷體" panose="03000509000000000000" pitchFamily="65" charset="-120"/>
                        </a:rPr>
                        <a:t>項目</a:t>
                      </a:r>
                      <a:endParaRPr kumimoji="0" lang="zh-TW" altLang="en-US" sz="1800" b="1" i="0" u="none" strike="noStrike" cap="none" normalizeH="0" baseline="0" dirty="0">
                        <a:ln>
                          <a:noFill/>
                        </a:ln>
                        <a:solidFill>
                          <a:srgbClr val="FFFFFF"/>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a:ln>
                            <a:noFill/>
                          </a:ln>
                          <a:effectLst/>
                          <a:latin typeface="標楷體" panose="03000509000000000000" pitchFamily="65" charset="-120"/>
                          <a:ea typeface="標楷體" panose="03000509000000000000" pitchFamily="65" charset="-120"/>
                        </a:rPr>
                        <a:t>流感</a:t>
                      </a:r>
                      <a:endParaRPr kumimoji="0" lang="zh-TW" altLang="en-US" sz="1800" b="1" i="0" u="none" strike="noStrike" cap="none" normalizeH="0" baseline="0" dirty="0">
                        <a:ln>
                          <a:noFill/>
                        </a:ln>
                        <a:solidFill>
                          <a:srgbClr val="FFFFFF"/>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a:ln>
                            <a:noFill/>
                          </a:ln>
                          <a:effectLst/>
                          <a:latin typeface="標楷體" panose="03000509000000000000" pitchFamily="65" charset="-120"/>
                          <a:ea typeface="標楷體" panose="03000509000000000000" pitchFamily="65" charset="-120"/>
                        </a:rPr>
                        <a:t>一般感冒</a:t>
                      </a:r>
                      <a:endParaRPr kumimoji="0" lang="zh-TW" altLang="en-US" sz="1800" b="1" i="0" u="none" strike="noStrike" cap="none" normalizeH="0" baseline="0" dirty="0">
                        <a:ln>
                          <a:noFill/>
                        </a:ln>
                        <a:solidFill>
                          <a:srgbClr val="FFFFFF"/>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u="none" strike="noStrike" cap="none" normalizeH="0" baseline="0" dirty="0">
                          <a:ln>
                            <a:noFill/>
                          </a:ln>
                          <a:effectLst/>
                          <a:latin typeface="標楷體" panose="03000509000000000000" pitchFamily="65" charset="-120"/>
                          <a:ea typeface="標楷體" panose="03000509000000000000" pitchFamily="65" charset="-120"/>
                        </a:rPr>
                        <a:t>H5N1</a:t>
                      </a:r>
                      <a:r>
                        <a:rPr kumimoji="0" lang="zh-TW" altLang="en-US" sz="1800" b="1" u="none" strike="noStrike" cap="none" normalizeH="0" baseline="0" dirty="0">
                          <a:ln>
                            <a:noFill/>
                          </a:ln>
                          <a:effectLst/>
                          <a:latin typeface="標楷體" panose="03000509000000000000" pitchFamily="65" charset="-120"/>
                          <a:ea typeface="標楷體" panose="03000509000000000000" pitchFamily="65" charset="-120"/>
                        </a:rPr>
                        <a:t>流感</a:t>
                      </a:r>
                      <a:endParaRPr kumimoji="0" lang="zh-TW" altLang="en-US" sz="1800" b="1" i="0" u="none" strike="noStrike" cap="none" normalizeH="0" baseline="0" dirty="0">
                        <a:ln>
                          <a:noFill/>
                        </a:ln>
                        <a:solidFill>
                          <a:srgbClr val="FFFFFF"/>
                        </a:solidFill>
                        <a:effectLst/>
                        <a:latin typeface="標楷體" pitchFamily="65" charset="-120"/>
                        <a:ea typeface="標楷體" pitchFamily="65" charset="-120"/>
                      </a:endParaRPr>
                    </a:p>
                  </a:txBody>
                  <a:tcPr marL="91436" marR="91436" marT="45730" marB="45730" horzOverflow="overflow">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2175060"/>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高危險族群</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所有年齡族群</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所有年齡族群</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農牧業</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屠宰業</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醫療照護業</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相關研究實驗室</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extLst>
                  <a:ext uri="{0D108BD9-81ED-4DB2-BD59-A6C34878D82A}">
                    <a16:rowId xmlns:a16="http://schemas.microsoft.com/office/drawing/2014/main" val="224046059"/>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傳染途徑</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飛沫傳染</a:t>
                      </a:r>
                      <a:r>
                        <a:rPr kumimoji="0" lang="en-US" altLang="zh-TW" sz="1600" u="none" strike="noStrike" cap="none" normalizeH="0" baseline="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接觸傳染</a:t>
                      </a:r>
                      <a:endParaRPr kumimoji="0" lang="zh-TW" altLang="en-US"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飛沫傳染</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接觸傳染</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1.</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禽傳人</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接觸</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H5N1</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流感病患肢動物或其排遺</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至吸入或接觸掩鼻黏膜</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2.</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有限人傳人</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與病例密切接觸</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extLst>
                  <a:ext uri="{0D108BD9-81ED-4DB2-BD59-A6C34878D82A}">
                    <a16:rowId xmlns:a16="http://schemas.microsoft.com/office/drawing/2014/main" val="327884600"/>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病程</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a:ln>
                            <a:noFill/>
                          </a:ln>
                          <a:effectLst/>
                          <a:latin typeface="標楷體" panose="03000509000000000000" pitchFamily="65" charset="-120"/>
                          <a:ea typeface="標楷體" panose="03000509000000000000" pitchFamily="65" charset="-120"/>
                        </a:rPr>
                        <a:t>1~2</a:t>
                      </a: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週</a:t>
                      </a:r>
                      <a:endParaRPr kumimoji="0" lang="zh-TW" altLang="en-US"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短期間可復原</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自發病死亡介於</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1~30</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天</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中位數</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9</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天</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endParaRPr kumimoji="0" lang="en-US" altLang="zh-TW"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extLst>
                  <a:ext uri="{0D108BD9-81ED-4DB2-BD59-A6C34878D82A}">
                    <a16:rowId xmlns:a16="http://schemas.microsoft.com/office/drawing/2014/main" val="2974044413"/>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治療</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依照醫師處方給予抗病毒藥物治療及支持性療法</a:t>
                      </a:r>
                      <a:endParaRPr kumimoji="0" lang="zh-TW" altLang="en-US"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感冒多半可自癒</a:t>
                      </a:r>
                      <a:r>
                        <a:rPr kumimoji="0" lang="en-US" altLang="zh-TW" sz="1600" u="none" strike="noStrike" cap="none" normalizeH="0" baseline="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支持性療法</a:t>
                      </a:r>
                      <a:endParaRPr kumimoji="0" lang="zh-TW" altLang="en-US"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48</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小時內給予抗病毒藥物</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extLst>
                  <a:ext uri="{0D108BD9-81ED-4DB2-BD59-A6C34878D82A}">
                    <a16:rowId xmlns:a16="http://schemas.microsoft.com/office/drawing/2014/main" val="733849230"/>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預後</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佳</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佳</a:t>
                      </a:r>
                      <a:endParaRPr kumimoji="0" lang="zh-TW" altLang="en-US"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部份轉為病毒性肺炎</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嚴重時會死亡</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致死率高</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extLst>
                  <a:ext uri="{0D108BD9-81ED-4DB2-BD59-A6C34878D82A}">
                    <a16:rowId xmlns:a16="http://schemas.microsoft.com/office/drawing/2014/main" val="31809688"/>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併發症</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肺炎</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心肌炎</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腦病變</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腦炎</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雷氏症候群等</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latin typeface="標楷體" panose="03000509000000000000" pitchFamily="65" charset="-120"/>
                          <a:ea typeface="標楷體" panose="03000509000000000000" pitchFamily="65" charset="-120"/>
                        </a:rPr>
                        <a:t>較少出現合併症</a:t>
                      </a:r>
                      <a:endParaRPr kumimoji="0" lang="zh-TW" altLang="en-US" sz="1600" b="0" i="0" u="none" strike="noStrike" cap="none" normalizeH="0" baseline="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肺炎</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腦炎</a:t>
                      </a:r>
                      <a:r>
                        <a:rPr kumimoji="0" lang="en-US" altLang="zh-TW" sz="16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血球吞噬症候群</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extLst>
                  <a:ext uri="{0D108BD9-81ED-4DB2-BD59-A6C34878D82A}">
                    <a16:rowId xmlns:a16="http://schemas.microsoft.com/office/drawing/2014/main" val="668317309"/>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標楷體" panose="03000509000000000000" pitchFamily="65" charset="-120"/>
                          <a:ea typeface="標楷體" panose="03000509000000000000" pitchFamily="65" charset="-120"/>
                        </a:rPr>
                        <a:t>預防方法</a:t>
                      </a:r>
                      <a:endParaRPr kumimoji="0" lang="zh-TW" altLang="en-US" sz="1600" b="1"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有疫苗</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無疫苗</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latin typeface="標楷體" panose="03000509000000000000" pitchFamily="65" charset="-120"/>
                          <a:ea typeface="標楷體" panose="03000509000000000000" pitchFamily="65" charset="-120"/>
                        </a:rPr>
                        <a:t>無疫苗</a:t>
                      </a:r>
                      <a:endParaRPr kumimoji="0" lang="zh-TW" altLang="en-US" sz="1600" b="0" i="0" u="none" strike="noStrike" cap="none" normalizeH="0" baseline="0" dirty="0">
                        <a:ln>
                          <a:noFill/>
                        </a:ln>
                        <a:solidFill>
                          <a:srgbClr val="006E6B"/>
                        </a:solidFill>
                        <a:effectLst/>
                        <a:latin typeface="標楷體" pitchFamily="65" charset="-120"/>
                        <a:ea typeface="標楷體" pitchFamily="65" charset="-120"/>
                      </a:endParaRPr>
                    </a:p>
                  </a:txBody>
                  <a:tcPr marL="91436" marR="91436" marT="45730" marB="45730" horzOverflow="overflow"/>
                </a:tc>
                <a:extLst>
                  <a:ext uri="{0D108BD9-81ED-4DB2-BD59-A6C34878D82A}">
                    <a16:rowId xmlns:a16="http://schemas.microsoft.com/office/drawing/2014/main" val="2919537027"/>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3B085673-F08F-47C4-8B50-ED7CB27A5D68}"/>
              </a:ext>
            </a:extLst>
          </p:cNvPr>
          <p:cNvPicPr>
            <a:picLocks noChangeAspect="1"/>
          </p:cNvPicPr>
          <p:nvPr/>
        </p:nvPicPr>
        <p:blipFill>
          <a:blip r:embed="rId2"/>
          <a:stretch>
            <a:fillRect/>
          </a:stretch>
        </p:blipFill>
        <p:spPr>
          <a:xfrm>
            <a:off x="10392112" y="143049"/>
            <a:ext cx="1677015" cy="1115977"/>
          </a:xfrm>
          <a:prstGeom prst="rect">
            <a:avLst/>
          </a:prstGeom>
        </p:spPr>
      </p:pic>
      <p:sp>
        <p:nvSpPr>
          <p:cNvPr id="2" name="文字方塊 1">
            <a:extLst>
              <a:ext uri="{FF2B5EF4-FFF2-40B4-BE49-F238E27FC236}">
                <a16:creationId xmlns:a16="http://schemas.microsoft.com/office/drawing/2014/main" id="{5731B1CF-C988-4056-BCFB-510C1067B6D6}"/>
              </a:ext>
            </a:extLst>
          </p:cNvPr>
          <p:cNvSpPr txBox="1"/>
          <p:nvPr/>
        </p:nvSpPr>
        <p:spPr>
          <a:xfrm>
            <a:off x="9789110" y="6488668"/>
            <a:ext cx="2402890" cy="369332"/>
          </a:xfrm>
          <a:prstGeom prst="rect">
            <a:avLst/>
          </a:prstGeom>
          <a:noFill/>
        </p:spPr>
        <p:txBody>
          <a:bodyPr wrap="square" rtlCol="0">
            <a:spAutoFit/>
          </a:bodyPr>
          <a:lstStyle/>
          <a:p>
            <a:pPr algn="ctr"/>
            <a:r>
              <a:rPr lang="en-US" altLang="zh-TW" dirty="0"/>
              <a:t>Last update: 2021/8/20</a:t>
            </a:r>
            <a:endParaRPr lang="zh-TW" altLang="en-US" dirty="0"/>
          </a:p>
        </p:txBody>
      </p:sp>
      <p:pic>
        <p:nvPicPr>
          <p:cNvPr id="4" name="圖片 3">
            <a:extLst>
              <a:ext uri="{FF2B5EF4-FFF2-40B4-BE49-F238E27FC236}">
                <a16:creationId xmlns:a16="http://schemas.microsoft.com/office/drawing/2014/main" id="{40BBC8EB-EDDC-4840-A4E9-7C2A3886FA33}"/>
              </a:ext>
            </a:extLst>
          </p:cNvPr>
          <p:cNvPicPr>
            <a:picLocks noChangeAspect="1"/>
          </p:cNvPicPr>
          <p:nvPr/>
        </p:nvPicPr>
        <p:blipFill>
          <a:blip r:embed="rId3"/>
          <a:stretch>
            <a:fillRect/>
          </a:stretch>
        </p:blipFill>
        <p:spPr>
          <a:xfrm>
            <a:off x="122873" y="437773"/>
            <a:ext cx="8973682" cy="5982454"/>
          </a:xfrm>
          <a:prstGeom prst="rect">
            <a:avLst/>
          </a:prstGeom>
        </p:spPr>
      </p:pic>
      <p:pic>
        <p:nvPicPr>
          <p:cNvPr id="7" name="圖片 6">
            <a:extLst>
              <a:ext uri="{FF2B5EF4-FFF2-40B4-BE49-F238E27FC236}">
                <a16:creationId xmlns:a16="http://schemas.microsoft.com/office/drawing/2014/main" id="{1646F146-9179-45CA-A605-810644407060}"/>
              </a:ext>
            </a:extLst>
          </p:cNvPr>
          <p:cNvPicPr>
            <a:picLocks noChangeAspect="1"/>
          </p:cNvPicPr>
          <p:nvPr/>
        </p:nvPicPr>
        <p:blipFill>
          <a:blip r:embed="rId4"/>
          <a:stretch>
            <a:fillRect/>
          </a:stretch>
        </p:blipFill>
        <p:spPr>
          <a:xfrm>
            <a:off x="9196764" y="2438322"/>
            <a:ext cx="1560711" cy="1798476"/>
          </a:xfrm>
          <a:prstGeom prst="rect">
            <a:avLst/>
          </a:prstGeom>
          <a:ln>
            <a:noFill/>
          </a:ln>
          <a:effectLst>
            <a:outerShdw blurRad="292100" dist="139700" dir="2700000" algn="tl" rotWithShape="0">
              <a:srgbClr val="333333">
                <a:alpha val="65000"/>
              </a:srgbClr>
            </a:outerShdw>
          </a:effectLst>
        </p:spPr>
      </p:pic>
      <p:sp>
        <p:nvSpPr>
          <p:cNvPr id="8" name="橢圓 7">
            <a:extLst>
              <a:ext uri="{FF2B5EF4-FFF2-40B4-BE49-F238E27FC236}">
                <a16:creationId xmlns:a16="http://schemas.microsoft.com/office/drawing/2014/main" id="{61F145B0-F362-4E57-A79C-C091DE72929B}"/>
              </a:ext>
            </a:extLst>
          </p:cNvPr>
          <p:cNvSpPr/>
          <p:nvPr/>
        </p:nvSpPr>
        <p:spPr>
          <a:xfrm>
            <a:off x="8940800" y="3677920"/>
            <a:ext cx="1816675" cy="5588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333728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1BEB58-4270-403C-BF4C-FD6348F044E4}"/>
              </a:ext>
            </a:extLst>
          </p:cNvPr>
          <p:cNvSpPr>
            <a:spLocks noGrp="1"/>
          </p:cNvSpPr>
          <p:nvPr>
            <p:ph type="title"/>
          </p:nvPr>
        </p:nvSpPr>
        <p:spPr/>
        <p:txBody>
          <a:bodyPr/>
          <a:lstStyle/>
          <a:p>
            <a:endParaRPr lang="zh-TW" altLang="en-US"/>
          </a:p>
        </p:txBody>
      </p:sp>
      <p:pic>
        <p:nvPicPr>
          <p:cNvPr id="4" name="圖片 3">
            <a:extLst>
              <a:ext uri="{FF2B5EF4-FFF2-40B4-BE49-F238E27FC236}">
                <a16:creationId xmlns:a16="http://schemas.microsoft.com/office/drawing/2014/main" id="{0CA1952C-9D2D-460A-9A5A-F7FCDE7F97BC}"/>
              </a:ext>
            </a:extLst>
          </p:cNvPr>
          <p:cNvPicPr>
            <a:picLocks noChangeAspect="1"/>
          </p:cNvPicPr>
          <p:nvPr/>
        </p:nvPicPr>
        <p:blipFill>
          <a:blip r:embed="rId2"/>
          <a:stretch>
            <a:fillRect/>
          </a:stretch>
        </p:blipFill>
        <p:spPr>
          <a:xfrm>
            <a:off x="1546345" y="277365"/>
            <a:ext cx="5365732" cy="6303270"/>
          </a:xfrm>
          <a:prstGeom prst="rect">
            <a:avLst/>
          </a:prstGeom>
        </p:spPr>
      </p:pic>
      <p:sp>
        <p:nvSpPr>
          <p:cNvPr id="5" name="矩形 4">
            <a:extLst>
              <a:ext uri="{FF2B5EF4-FFF2-40B4-BE49-F238E27FC236}">
                <a16:creationId xmlns:a16="http://schemas.microsoft.com/office/drawing/2014/main" id="{E221DF46-4006-4564-BD6E-702E339F4E44}"/>
              </a:ext>
            </a:extLst>
          </p:cNvPr>
          <p:cNvSpPr/>
          <p:nvPr/>
        </p:nvSpPr>
        <p:spPr>
          <a:xfrm>
            <a:off x="8123066" y="6488668"/>
            <a:ext cx="4068934" cy="369332"/>
          </a:xfrm>
          <a:prstGeom prst="rect">
            <a:avLst/>
          </a:prstGeom>
        </p:spPr>
        <p:txBody>
          <a:bodyPr wrap="none">
            <a:spAutoFit/>
          </a:bodyPr>
          <a:lstStyle/>
          <a:p>
            <a:r>
              <a:rPr lang="en-US" altLang="zh-TW" i="1" dirty="0"/>
              <a:t>Am Fam Physician</a:t>
            </a:r>
            <a:r>
              <a:rPr lang="en-US" altLang="zh-TW" dirty="0"/>
              <a:t>. 2019;100(12):751-758</a:t>
            </a:r>
            <a:endParaRPr lang="zh-TW" altLang="en-US" dirty="0"/>
          </a:p>
        </p:txBody>
      </p:sp>
    </p:spTree>
    <p:extLst>
      <p:ext uri="{BB962C8B-B14F-4D97-AF65-F5344CB8AC3E}">
        <p14:creationId xmlns:p14="http://schemas.microsoft.com/office/powerpoint/2010/main" val="2778494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5E7D76-0175-4407-9756-DC47ED28EACA}"/>
              </a:ext>
            </a:extLst>
          </p:cNvPr>
          <p:cNvSpPr>
            <a:spLocks noGrp="1"/>
          </p:cNvSpPr>
          <p:nvPr>
            <p:ph type="title"/>
          </p:nvPr>
        </p:nvSpPr>
        <p: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txBody>
          <a:bodyPr/>
          <a:lstStyle/>
          <a:p>
            <a:pPr algn="ctr"/>
            <a:r>
              <a:rPr lang="en-US" altLang="zh-TW" dirty="0"/>
              <a:t>The frequency of influenza and bacterial coinfection</a:t>
            </a:r>
            <a:endParaRPr lang="zh-TW" altLang="en-US" dirty="0"/>
          </a:p>
        </p:txBody>
      </p:sp>
      <p:sp>
        <p:nvSpPr>
          <p:cNvPr id="4" name="矩形 3">
            <a:extLst>
              <a:ext uri="{FF2B5EF4-FFF2-40B4-BE49-F238E27FC236}">
                <a16:creationId xmlns:a16="http://schemas.microsoft.com/office/drawing/2014/main" id="{4D706B4A-02CB-4EB5-A4D6-568FCE533578}"/>
              </a:ext>
            </a:extLst>
          </p:cNvPr>
          <p:cNvSpPr/>
          <p:nvPr/>
        </p:nvSpPr>
        <p:spPr>
          <a:xfrm>
            <a:off x="7398327" y="6492875"/>
            <a:ext cx="4793673" cy="338554"/>
          </a:xfrm>
          <a:prstGeom prst="rect">
            <a:avLst/>
          </a:prstGeom>
        </p:spPr>
        <p:txBody>
          <a:bodyPr wrap="square">
            <a:spAutoFit/>
          </a:bodyPr>
          <a:lstStyle/>
          <a:p>
            <a:r>
              <a:rPr lang="en-US" altLang="zh-TW" sz="1600" dirty="0"/>
              <a:t>Influenza Other Respir Viruses. 2016 Sep;10(5):394-403.</a:t>
            </a:r>
            <a:endParaRPr lang="zh-TW" altLang="en-US" sz="1600" dirty="0"/>
          </a:p>
        </p:txBody>
      </p:sp>
      <p:pic>
        <p:nvPicPr>
          <p:cNvPr id="6" name="圖片 5">
            <a:extLst>
              <a:ext uri="{FF2B5EF4-FFF2-40B4-BE49-F238E27FC236}">
                <a16:creationId xmlns:a16="http://schemas.microsoft.com/office/drawing/2014/main" id="{6002CA5A-FB48-46D6-995E-72929222EB8C}"/>
              </a:ext>
            </a:extLst>
          </p:cNvPr>
          <p:cNvPicPr>
            <a:picLocks noChangeAspect="1"/>
          </p:cNvPicPr>
          <p:nvPr/>
        </p:nvPicPr>
        <p:blipFill>
          <a:blip r:embed="rId2"/>
          <a:stretch>
            <a:fillRect/>
          </a:stretch>
        </p:blipFill>
        <p:spPr>
          <a:xfrm>
            <a:off x="589936" y="1842838"/>
            <a:ext cx="5472568" cy="4650038"/>
          </a:xfrm>
          <a:prstGeom prst="rect">
            <a:avLst/>
          </a:prstGeom>
        </p:spPr>
      </p:pic>
      <p:pic>
        <p:nvPicPr>
          <p:cNvPr id="8" name="圖片 7">
            <a:extLst>
              <a:ext uri="{FF2B5EF4-FFF2-40B4-BE49-F238E27FC236}">
                <a16:creationId xmlns:a16="http://schemas.microsoft.com/office/drawing/2014/main" id="{C3E4EF86-4D90-4B7F-B9A2-FBB76151543C}"/>
              </a:ext>
            </a:extLst>
          </p:cNvPr>
          <p:cNvPicPr>
            <a:picLocks noChangeAspect="1"/>
          </p:cNvPicPr>
          <p:nvPr/>
        </p:nvPicPr>
        <p:blipFill>
          <a:blip r:embed="rId3"/>
          <a:stretch>
            <a:fillRect/>
          </a:stretch>
        </p:blipFill>
        <p:spPr>
          <a:xfrm>
            <a:off x="7262164" y="1852851"/>
            <a:ext cx="3417162" cy="3658116"/>
          </a:xfrm>
          <a:prstGeom prst="rect">
            <a:avLst/>
          </a:prstGeom>
        </p:spPr>
      </p:pic>
      <p:sp>
        <p:nvSpPr>
          <p:cNvPr id="9" name="矩形 8">
            <a:extLst>
              <a:ext uri="{FF2B5EF4-FFF2-40B4-BE49-F238E27FC236}">
                <a16:creationId xmlns:a16="http://schemas.microsoft.com/office/drawing/2014/main" id="{DB2382BA-0830-4FAB-918F-3BEBDE9C9DF1}"/>
              </a:ext>
            </a:extLst>
          </p:cNvPr>
          <p:cNvSpPr/>
          <p:nvPr/>
        </p:nvSpPr>
        <p:spPr>
          <a:xfrm>
            <a:off x="6256422" y="5592048"/>
            <a:ext cx="5563696" cy="738664"/>
          </a:xfrm>
          <a:prstGeom prst="rect">
            <a:avLst/>
          </a:prstGeom>
          <a:solidFill>
            <a:schemeClr val="accent4">
              <a:lumMod val="20000"/>
              <a:lumOff val="80000"/>
            </a:schemeClr>
          </a:solidFill>
          <a:ln>
            <a:solidFill>
              <a:schemeClr val="tx1"/>
            </a:solidFill>
          </a:ln>
        </p:spPr>
        <p:txBody>
          <a:bodyPr wrap="square">
            <a:spAutoFit/>
          </a:bodyPr>
          <a:lstStyle/>
          <a:p>
            <a:pPr algn="ctr"/>
            <a:r>
              <a:rPr lang="en-US" altLang="zh-TW" sz="1400" i="1" dirty="0">
                <a:solidFill>
                  <a:srgbClr val="FF0000"/>
                </a:solidFill>
              </a:rPr>
              <a:t>Streptococcus </a:t>
            </a:r>
            <a:r>
              <a:rPr lang="en-US" altLang="zh-TW" sz="1400" dirty="0">
                <a:solidFill>
                  <a:srgbClr val="FF0000"/>
                </a:solidFill>
              </a:rPr>
              <a:t>pneumoniae </a:t>
            </a:r>
            <a:r>
              <a:rPr lang="en-US" altLang="zh-TW" sz="1400" dirty="0"/>
              <a:t>and </a:t>
            </a:r>
            <a:r>
              <a:rPr lang="en-US" altLang="zh-TW" sz="1400" i="1" dirty="0" err="1">
                <a:solidFill>
                  <a:srgbClr val="FF0000"/>
                </a:solidFill>
              </a:rPr>
              <a:t>Staphylococccus</a:t>
            </a:r>
            <a:r>
              <a:rPr lang="en-US" altLang="zh-TW" sz="1400" i="1" dirty="0">
                <a:solidFill>
                  <a:srgbClr val="FF0000"/>
                </a:solidFill>
              </a:rPr>
              <a:t> </a:t>
            </a:r>
            <a:r>
              <a:rPr lang="en-US" altLang="zh-TW" sz="1400" dirty="0">
                <a:solidFill>
                  <a:srgbClr val="FF0000"/>
                </a:solidFill>
              </a:rPr>
              <a:t>aureus </a:t>
            </a:r>
            <a:r>
              <a:rPr lang="en-US" altLang="zh-TW" sz="1400" dirty="0"/>
              <a:t>were the</a:t>
            </a:r>
            <a:r>
              <a:rPr lang="zh-TW" altLang="en-US" sz="1400" dirty="0"/>
              <a:t> </a:t>
            </a:r>
            <a:r>
              <a:rPr lang="en-US" altLang="zh-TW" sz="1400" dirty="0"/>
              <a:t>most common pathogens accounting for 35% (95% CI, 14%–56%) and 28% (95% CI, 16%–40%) of identified coinfecting</a:t>
            </a:r>
            <a:r>
              <a:rPr lang="zh-TW" altLang="en-US" sz="1400" dirty="0"/>
              <a:t> </a:t>
            </a:r>
            <a:r>
              <a:rPr lang="en-US" altLang="zh-TW" sz="1400" dirty="0"/>
              <a:t>bacteria, respectively</a:t>
            </a:r>
            <a:endParaRPr lang="zh-TW" altLang="en-US" sz="1400" dirty="0"/>
          </a:p>
        </p:txBody>
      </p:sp>
    </p:spTree>
    <p:extLst>
      <p:ext uri="{BB962C8B-B14F-4D97-AF65-F5344CB8AC3E}">
        <p14:creationId xmlns:p14="http://schemas.microsoft.com/office/powerpoint/2010/main" val="40784565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a:extLst>
              <a:ext uri="{FF2B5EF4-FFF2-40B4-BE49-F238E27FC236}">
                <a16:creationId xmlns:a16="http://schemas.microsoft.com/office/drawing/2014/main" id="{0105C9B9-B44A-403E-A7AC-7735B9DD6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91" t="3658" r="1581"/>
          <a:stretch>
            <a:fillRect/>
          </a:stretch>
        </p:blipFill>
        <p:spPr bwMode="auto">
          <a:xfrm>
            <a:off x="502948" y="1589721"/>
            <a:ext cx="11186104" cy="3678557"/>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97928F-3D60-4CD2-8815-B3AFD8B76E6C}"/>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defRPr/>
            </a:pPr>
            <a:r>
              <a:rPr lang="zh-TW" altLang="en-US" dirty="0">
                <a:latin typeface="標楷體" panose="03000509000000000000" pitchFamily="65" charset="-120"/>
                <a:ea typeface="標楷體" panose="03000509000000000000" pitchFamily="65" charset="-120"/>
              </a:rPr>
              <a:t>病毒性肺炎常見的電腦斷層表現</a:t>
            </a:r>
          </a:p>
        </p:txBody>
      </p:sp>
      <p:sp>
        <p:nvSpPr>
          <p:cNvPr id="4" name="內容版面配置區 3">
            <a:extLst>
              <a:ext uri="{FF2B5EF4-FFF2-40B4-BE49-F238E27FC236}">
                <a16:creationId xmlns:a16="http://schemas.microsoft.com/office/drawing/2014/main" id="{29EA6D6D-8B7D-480C-A12F-63B719C3A46C}"/>
              </a:ext>
            </a:extLst>
          </p:cNvPr>
          <p:cNvSpPr>
            <a:spLocks noGrp="1"/>
          </p:cNvSpPr>
          <p:nvPr>
            <p:ph idx="1"/>
          </p:nvPr>
        </p:nvSpPr>
        <p:spPr/>
        <p:txBody>
          <a:bodyPr/>
          <a:lstStyle/>
          <a:p>
            <a:pPr>
              <a:defRPr/>
            </a:pPr>
            <a:r>
              <a:rPr lang="en-US" altLang="zh-TW" dirty="0"/>
              <a:t>The imaging findings seen in patients with H1N1 infection include:</a:t>
            </a:r>
            <a:r>
              <a:rPr lang="zh-TW" altLang="en-US" dirty="0"/>
              <a:t> </a:t>
            </a:r>
            <a:endParaRPr lang="en-US" altLang="zh-TW" dirty="0"/>
          </a:p>
          <a:p>
            <a:pPr lvl="1">
              <a:defRPr/>
            </a:pPr>
            <a:r>
              <a:rPr lang="en-US" altLang="zh-TW" dirty="0"/>
              <a:t>Consolidations</a:t>
            </a:r>
          </a:p>
          <a:p>
            <a:pPr lvl="1">
              <a:defRPr/>
            </a:pPr>
            <a:r>
              <a:rPr lang="en-US" altLang="zh-TW" dirty="0"/>
              <a:t>Ground-glass opacities</a:t>
            </a:r>
          </a:p>
          <a:p>
            <a:pPr lvl="1">
              <a:defRPr/>
            </a:pPr>
            <a:r>
              <a:rPr lang="en-US" altLang="zh-TW" dirty="0"/>
              <a:t>Interlobular septal thickening</a:t>
            </a:r>
          </a:p>
          <a:p>
            <a:pPr lvl="1">
              <a:defRPr/>
            </a:pPr>
            <a:r>
              <a:rPr lang="en-US" altLang="zh-TW" dirty="0"/>
              <a:t>Small nodules</a:t>
            </a:r>
          </a:p>
          <a:p>
            <a:pPr lvl="1">
              <a:defRPr/>
            </a:pPr>
            <a:r>
              <a:rPr lang="en-US" altLang="zh-TW" dirty="0"/>
              <a:t>Findings suggestive of small airways disease</a:t>
            </a:r>
            <a:endParaRPr lang="zh-TW" altLang="en-US" dirty="0"/>
          </a:p>
        </p:txBody>
      </p:sp>
      <p:sp>
        <p:nvSpPr>
          <p:cNvPr id="104452" name="矩形 4">
            <a:extLst>
              <a:ext uri="{FF2B5EF4-FFF2-40B4-BE49-F238E27FC236}">
                <a16:creationId xmlns:a16="http://schemas.microsoft.com/office/drawing/2014/main" id="{1D997DD3-8D20-4264-93BF-4FEAB1F8A0F7}"/>
              </a:ext>
            </a:extLst>
          </p:cNvPr>
          <p:cNvSpPr>
            <a:spLocks noChangeArrowheads="1"/>
          </p:cNvSpPr>
          <p:nvPr/>
        </p:nvSpPr>
        <p:spPr bwMode="auto">
          <a:xfrm>
            <a:off x="8266113" y="6492875"/>
            <a:ext cx="38163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r>
              <a:rPr lang="en-US" altLang="zh-TW" sz="1200" dirty="0"/>
              <a:t>American Journal of Roentgenology. 2011;196: W723-W728</a:t>
            </a:r>
            <a:endParaRPr lang="zh-TW" altLang="en-US" sz="12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圖片 4">
            <a:extLst>
              <a:ext uri="{FF2B5EF4-FFF2-40B4-BE49-F238E27FC236}">
                <a16:creationId xmlns:a16="http://schemas.microsoft.com/office/drawing/2014/main" id="{2F2E942F-E5DD-4BD4-A5C4-4164BE816BB2}"/>
              </a:ext>
            </a:extLst>
          </p:cNvPr>
          <p:cNvPicPr>
            <a:picLocks noChangeAspect="1"/>
          </p:cNvPicPr>
          <p:nvPr/>
        </p:nvPicPr>
        <p:blipFill>
          <a:blip r:embed="rId2">
            <a:extLst>
              <a:ext uri="{28A0092B-C50C-407E-A947-70E740481C1C}">
                <a14:useLocalDpi xmlns:a14="http://schemas.microsoft.com/office/drawing/2010/main" val="0"/>
              </a:ext>
            </a:extLst>
          </a:blip>
          <a:srcRect r="1976"/>
          <a:stretch>
            <a:fillRect/>
          </a:stretch>
        </p:blipFill>
        <p:spPr bwMode="auto">
          <a:xfrm>
            <a:off x="1854200" y="179389"/>
            <a:ext cx="51054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矩形 5">
            <a:extLst>
              <a:ext uri="{FF2B5EF4-FFF2-40B4-BE49-F238E27FC236}">
                <a16:creationId xmlns:a16="http://schemas.microsoft.com/office/drawing/2014/main" id="{D54FE5E2-2EB5-4225-9454-59B957B761D6}"/>
              </a:ext>
            </a:extLst>
          </p:cNvPr>
          <p:cNvSpPr>
            <a:spLocks noChangeArrowheads="1"/>
          </p:cNvSpPr>
          <p:nvPr/>
        </p:nvSpPr>
        <p:spPr bwMode="auto">
          <a:xfrm>
            <a:off x="7389813" y="620713"/>
            <a:ext cx="24511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r>
              <a:rPr lang="en-US" altLang="zh-TW" sz="1100"/>
              <a:t>32-year-old man with H1N1 pneumonia.</a:t>
            </a:r>
          </a:p>
          <a:p>
            <a:pPr eaLnBrk="1" hangingPunct="1">
              <a:spcBef>
                <a:spcPct val="0"/>
              </a:spcBef>
              <a:buClrTx/>
              <a:buFontTx/>
              <a:buNone/>
            </a:pPr>
            <a:r>
              <a:rPr lang="en-US" altLang="zh-TW" sz="1100"/>
              <a:t>A, Chest radiograph shows normal lungs.</a:t>
            </a:r>
          </a:p>
          <a:p>
            <a:pPr eaLnBrk="1" hangingPunct="1">
              <a:spcBef>
                <a:spcPct val="0"/>
              </a:spcBef>
              <a:buClrTx/>
              <a:buFontTx/>
              <a:buNone/>
            </a:pPr>
            <a:r>
              <a:rPr lang="en-US" altLang="zh-TW" sz="1100"/>
              <a:t>B, CT image obtained on same day as A shows mild ground-glass opacity in both lungs that predominates in lower lobes.</a:t>
            </a:r>
            <a:endParaRPr lang="zh-TW" altLang="en-US" sz="1100"/>
          </a:p>
        </p:txBody>
      </p:sp>
      <p:pic>
        <p:nvPicPr>
          <p:cNvPr id="105476" name="圖片 6">
            <a:extLst>
              <a:ext uri="{FF2B5EF4-FFF2-40B4-BE49-F238E27FC236}">
                <a16:creationId xmlns:a16="http://schemas.microsoft.com/office/drawing/2014/main" id="{BC04F80F-071A-4067-AA92-5E7F35AC2984}"/>
              </a:ext>
            </a:extLst>
          </p:cNvPr>
          <p:cNvPicPr>
            <a:picLocks noChangeAspect="1"/>
          </p:cNvPicPr>
          <p:nvPr/>
        </p:nvPicPr>
        <p:blipFill>
          <a:blip r:embed="rId3">
            <a:extLst>
              <a:ext uri="{28A0092B-C50C-407E-A947-70E740481C1C}">
                <a14:useLocalDpi xmlns:a14="http://schemas.microsoft.com/office/drawing/2010/main" val="0"/>
              </a:ext>
            </a:extLst>
          </a:blip>
          <a:srcRect l="16794" t="27361" r="41145" b="43109"/>
          <a:stretch>
            <a:fillRect/>
          </a:stretch>
        </p:blipFill>
        <p:spPr bwMode="auto">
          <a:xfrm>
            <a:off x="1887538" y="2303464"/>
            <a:ext cx="5040312"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矩形 7">
            <a:extLst>
              <a:ext uri="{FF2B5EF4-FFF2-40B4-BE49-F238E27FC236}">
                <a16:creationId xmlns:a16="http://schemas.microsoft.com/office/drawing/2014/main" id="{E319A272-4489-448A-81AC-3202F2623E9F}"/>
              </a:ext>
            </a:extLst>
          </p:cNvPr>
          <p:cNvSpPr>
            <a:spLocks noChangeArrowheads="1"/>
          </p:cNvSpPr>
          <p:nvPr/>
        </p:nvSpPr>
        <p:spPr bwMode="auto">
          <a:xfrm>
            <a:off x="7389813" y="2860675"/>
            <a:ext cx="2908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r>
              <a:rPr lang="en-US" altLang="zh-TW" sz="1200"/>
              <a:t>44-year-old man with H1N1 pneumonia.</a:t>
            </a:r>
          </a:p>
          <a:p>
            <a:pPr eaLnBrk="1" hangingPunct="1">
              <a:spcBef>
                <a:spcPct val="0"/>
              </a:spcBef>
              <a:buClrTx/>
              <a:buFontTx/>
              <a:buNone/>
            </a:pPr>
            <a:r>
              <a:rPr lang="en-US" altLang="zh-TW" sz="1200"/>
              <a:t>A and B, CT images at carina level (A) and main bronchi level (B) show bilateral round consolidations with peribronchovascular distribution. Also seen is small bilateral pleural effusion (arrowheads).</a:t>
            </a:r>
            <a:endParaRPr lang="zh-TW" altLang="en-US" sz="1200"/>
          </a:p>
        </p:txBody>
      </p:sp>
      <p:pic>
        <p:nvPicPr>
          <p:cNvPr id="105478" name="圖片 8">
            <a:extLst>
              <a:ext uri="{FF2B5EF4-FFF2-40B4-BE49-F238E27FC236}">
                <a16:creationId xmlns:a16="http://schemas.microsoft.com/office/drawing/2014/main" id="{6B1F1EC2-C912-4AE2-8C8A-D406E3C362EA}"/>
              </a:ext>
            </a:extLst>
          </p:cNvPr>
          <p:cNvPicPr>
            <a:picLocks noChangeAspect="1"/>
          </p:cNvPicPr>
          <p:nvPr/>
        </p:nvPicPr>
        <p:blipFill>
          <a:blip r:embed="rId4">
            <a:extLst>
              <a:ext uri="{28A0092B-C50C-407E-A947-70E740481C1C}">
                <a14:useLocalDpi xmlns:a14="http://schemas.microsoft.com/office/drawing/2010/main" val="0"/>
              </a:ext>
            </a:extLst>
          </a:blip>
          <a:srcRect l="16794" t="27361" r="41145" b="43109"/>
          <a:stretch>
            <a:fillRect/>
          </a:stretch>
        </p:blipFill>
        <p:spPr bwMode="auto">
          <a:xfrm>
            <a:off x="1887538" y="4437064"/>
            <a:ext cx="51054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矩形 9">
            <a:extLst>
              <a:ext uri="{FF2B5EF4-FFF2-40B4-BE49-F238E27FC236}">
                <a16:creationId xmlns:a16="http://schemas.microsoft.com/office/drawing/2014/main" id="{0ED061C5-3CA2-412D-9A77-B19184619A30}"/>
              </a:ext>
            </a:extLst>
          </p:cNvPr>
          <p:cNvSpPr>
            <a:spLocks noChangeArrowheads="1"/>
          </p:cNvSpPr>
          <p:nvPr/>
        </p:nvSpPr>
        <p:spPr bwMode="auto">
          <a:xfrm>
            <a:off x="7389814" y="5360988"/>
            <a:ext cx="3087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r>
              <a:rPr lang="en-US" altLang="zh-TW" sz="1200"/>
              <a:t>35-year-old woman with H1N1 pneumonia.</a:t>
            </a:r>
          </a:p>
          <a:p>
            <a:pPr eaLnBrk="1" hangingPunct="1">
              <a:spcBef>
                <a:spcPct val="0"/>
              </a:spcBef>
              <a:buClrTx/>
              <a:buFontTx/>
              <a:buNone/>
            </a:pPr>
            <a:r>
              <a:rPr lang="en-US" altLang="zh-TW" sz="1200"/>
              <a:t>A–C, Axial CT image (A), coronal reformatted image (B), and sagittal reformatted image (</a:t>
            </a:r>
            <a:endParaRPr lang="zh-TW" altLang="en-US" sz="1200"/>
          </a:p>
        </p:txBody>
      </p:sp>
      <p:sp>
        <p:nvSpPr>
          <p:cNvPr id="105480" name="矩形 10">
            <a:extLst>
              <a:ext uri="{FF2B5EF4-FFF2-40B4-BE49-F238E27FC236}">
                <a16:creationId xmlns:a16="http://schemas.microsoft.com/office/drawing/2014/main" id="{999793ED-54A5-48A3-8C85-F6FB16E07E89}"/>
              </a:ext>
            </a:extLst>
          </p:cNvPr>
          <p:cNvSpPr>
            <a:spLocks noChangeArrowheads="1"/>
          </p:cNvSpPr>
          <p:nvPr/>
        </p:nvSpPr>
        <p:spPr bwMode="auto">
          <a:xfrm>
            <a:off x="6843713" y="6600826"/>
            <a:ext cx="38163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r>
              <a:rPr lang="en-US" altLang="zh-TW" sz="1200"/>
              <a:t>American Journal of Roentgenology. 2011;196: W723-W728</a:t>
            </a:r>
            <a:endParaRPr lang="zh-TW" altLang="en-US" sz="12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0F154C2-0E8B-4C0C-95C6-C906E6E56414}"/>
              </a:ext>
            </a:extLst>
          </p:cNvPr>
          <p:cNvSpPr/>
          <p:nvPr/>
        </p:nvSpPr>
        <p:spPr>
          <a:xfrm>
            <a:off x="8387255" y="6488668"/>
            <a:ext cx="3804745" cy="369332"/>
          </a:xfrm>
          <a:prstGeom prst="rect">
            <a:avLst/>
          </a:prstGeom>
        </p:spPr>
        <p:txBody>
          <a:bodyPr wrap="square">
            <a:spAutoFit/>
          </a:bodyPr>
          <a:lstStyle/>
          <a:p>
            <a:r>
              <a:rPr lang="en-US" altLang="zh-TW" i="1" dirty="0"/>
              <a:t>J Fungi (Basel). </a:t>
            </a:r>
            <a:r>
              <a:rPr lang="en-US" altLang="zh-TW" dirty="0"/>
              <a:t>2022 Apr 22;8(5):428.</a:t>
            </a:r>
            <a:endParaRPr lang="zh-TW" altLang="en-US" dirty="0"/>
          </a:p>
        </p:txBody>
      </p:sp>
      <p:sp>
        <p:nvSpPr>
          <p:cNvPr id="2" name="標題 1">
            <a:extLst>
              <a:ext uri="{FF2B5EF4-FFF2-40B4-BE49-F238E27FC236}">
                <a16:creationId xmlns:a16="http://schemas.microsoft.com/office/drawing/2014/main" id="{65352E4E-4372-4D63-AECE-12DABBDFF733}"/>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r>
              <a:rPr lang="en-US" altLang="zh-TW" dirty="0"/>
              <a:t>The frequency of influenza and IPA coinfection</a:t>
            </a:r>
            <a:endParaRPr lang="zh-TW" altLang="en-US" dirty="0"/>
          </a:p>
        </p:txBody>
      </p:sp>
      <p:pic>
        <p:nvPicPr>
          <p:cNvPr id="5" name="圖片 4">
            <a:extLst>
              <a:ext uri="{FF2B5EF4-FFF2-40B4-BE49-F238E27FC236}">
                <a16:creationId xmlns:a16="http://schemas.microsoft.com/office/drawing/2014/main" id="{BD2C2C7F-BF47-4139-BA01-EB0C9B7CE276}"/>
              </a:ext>
            </a:extLst>
          </p:cNvPr>
          <p:cNvPicPr>
            <a:picLocks noChangeAspect="1"/>
          </p:cNvPicPr>
          <p:nvPr/>
        </p:nvPicPr>
        <p:blipFill>
          <a:blip r:embed="rId2"/>
          <a:stretch>
            <a:fillRect/>
          </a:stretch>
        </p:blipFill>
        <p:spPr>
          <a:xfrm>
            <a:off x="838200" y="1933102"/>
            <a:ext cx="7396324" cy="4555566"/>
          </a:xfrm>
          <a:prstGeom prst="rect">
            <a:avLst/>
          </a:prstGeom>
          <a:ln>
            <a:noFill/>
          </a:ln>
          <a:effectLst>
            <a:outerShdw blurRad="292100" dist="139700" dir="2700000" algn="tl" rotWithShape="0">
              <a:srgbClr val="333333">
                <a:alpha val="65000"/>
              </a:srgbClr>
            </a:outerShdw>
          </a:effectLst>
        </p:spPr>
      </p:pic>
      <p:pic>
        <p:nvPicPr>
          <p:cNvPr id="7" name="圖片 6">
            <a:extLst>
              <a:ext uri="{FF2B5EF4-FFF2-40B4-BE49-F238E27FC236}">
                <a16:creationId xmlns:a16="http://schemas.microsoft.com/office/drawing/2014/main" id="{9F04E2A2-0EEF-4D14-B57C-B941282536F5}"/>
              </a:ext>
            </a:extLst>
          </p:cNvPr>
          <p:cNvPicPr>
            <a:picLocks noChangeAspect="1"/>
          </p:cNvPicPr>
          <p:nvPr/>
        </p:nvPicPr>
        <p:blipFill>
          <a:blip r:embed="rId3"/>
          <a:stretch>
            <a:fillRect/>
          </a:stretch>
        </p:blipFill>
        <p:spPr>
          <a:xfrm>
            <a:off x="9042275" y="2202425"/>
            <a:ext cx="2242086" cy="16346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45942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0535203-55F6-4BD7-98F9-82C5B0589045}"/>
              </a:ext>
            </a:extLst>
          </p:cNvPr>
          <p:cNvSpPr/>
          <p:nvPr/>
        </p:nvSpPr>
        <p:spPr>
          <a:xfrm>
            <a:off x="609599" y="1827425"/>
            <a:ext cx="6096000" cy="646331"/>
          </a:xfrm>
          <a:prstGeom prst="rect">
            <a:avLst/>
          </a:prstGeom>
          <a:ln>
            <a:solidFill>
              <a:schemeClr val="tx1"/>
            </a:solidFill>
          </a:ln>
        </p:spPr>
        <p:txBody>
          <a:bodyPr>
            <a:spAutoFit/>
          </a:bodyPr>
          <a:lstStyle/>
          <a:p>
            <a:pPr algn="ctr"/>
            <a:r>
              <a:rPr lang="en-US" altLang="zh-TW" dirty="0"/>
              <a:t>Forest plots of risk factors for the development of invasive pulmonary aspergillosis</a:t>
            </a:r>
            <a:endParaRPr lang="zh-TW" altLang="en-US" dirty="0"/>
          </a:p>
        </p:txBody>
      </p:sp>
      <p:sp>
        <p:nvSpPr>
          <p:cNvPr id="6" name="矩形 5">
            <a:extLst>
              <a:ext uri="{FF2B5EF4-FFF2-40B4-BE49-F238E27FC236}">
                <a16:creationId xmlns:a16="http://schemas.microsoft.com/office/drawing/2014/main" id="{0EF50624-F224-4F78-B0CC-E90051CBA610}"/>
              </a:ext>
            </a:extLst>
          </p:cNvPr>
          <p:cNvSpPr/>
          <p:nvPr/>
        </p:nvSpPr>
        <p:spPr>
          <a:xfrm>
            <a:off x="2552396" y="6308209"/>
            <a:ext cx="4257368" cy="369332"/>
          </a:xfrm>
          <a:prstGeom prst="rect">
            <a:avLst/>
          </a:prstGeom>
        </p:spPr>
        <p:txBody>
          <a:bodyPr wrap="square">
            <a:spAutoFit/>
          </a:bodyPr>
          <a:lstStyle/>
          <a:p>
            <a:r>
              <a:rPr lang="en-US" altLang="zh-TW" i="1" dirty="0"/>
              <a:t>Lancet Respir Med</a:t>
            </a:r>
            <a:r>
              <a:rPr lang="en-US" altLang="zh-TW" dirty="0"/>
              <a:t>. 2018 Oct;6(10):782-792</a:t>
            </a:r>
            <a:endParaRPr lang="zh-TW" altLang="en-US" dirty="0"/>
          </a:p>
        </p:txBody>
      </p:sp>
      <p:sp>
        <p:nvSpPr>
          <p:cNvPr id="11" name="矩形 10">
            <a:extLst>
              <a:ext uri="{FF2B5EF4-FFF2-40B4-BE49-F238E27FC236}">
                <a16:creationId xmlns:a16="http://schemas.microsoft.com/office/drawing/2014/main" id="{AD8BF094-6A95-44E7-B7FD-EEC029F9DF6E}"/>
              </a:ext>
            </a:extLst>
          </p:cNvPr>
          <p:cNvSpPr/>
          <p:nvPr/>
        </p:nvSpPr>
        <p:spPr>
          <a:xfrm>
            <a:off x="7804965" y="6370374"/>
            <a:ext cx="4387035" cy="369332"/>
          </a:xfrm>
          <a:prstGeom prst="rect">
            <a:avLst/>
          </a:prstGeom>
        </p:spPr>
        <p:txBody>
          <a:bodyPr wrap="none">
            <a:spAutoFit/>
          </a:bodyPr>
          <a:lstStyle/>
          <a:p>
            <a:r>
              <a:rPr lang="en-US" altLang="zh-TW" i="1" dirty="0"/>
              <a:t>Clin Infect Dis. </a:t>
            </a:r>
            <a:r>
              <a:rPr lang="en-US" altLang="zh-TW" dirty="0"/>
              <a:t>2020 Oct 23;71(7):1764-1767.</a:t>
            </a:r>
            <a:endParaRPr lang="zh-TW" altLang="en-US" dirty="0"/>
          </a:p>
        </p:txBody>
      </p:sp>
      <p:pic>
        <p:nvPicPr>
          <p:cNvPr id="12" name="圖片 11">
            <a:extLst>
              <a:ext uri="{FF2B5EF4-FFF2-40B4-BE49-F238E27FC236}">
                <a16:creationId xmlns:a16="http://schemas.microsoft.com/office/drawing/2014/main" id="{98DCDE63-21C1-48B4-BF1B-CA6C8CEC8F7B}"/>
              </a:ext>
            </a:extLst>
          </p:cNvPr>
          <p:cNvPicPr>
            <a:picLocks noChangeAspect="1"/>
          </p:cNvPicPr>
          <p:nvPr/>
        </p:nvPicPr>
        <p:blipFill>
          <a:blip r:embed="rId2"/>
          <a:stretch>
            <a:fillRect/>
          </a:stretch>
        </p:blipFill>
        <p:spPr>
          <a:xfrm>
            <a:off x="7238536" y="3544478"/>
            <a:ext cx="4343865" cy="2570224"/>
          </a:xfrm>
          <a:prstGeom prst="rect">
            <a:avLst/>
          </a:prstGeom>
          <a:ln>
            <a:noFill/>
          </a:ln>
          <a:effectLst>
            <a:outerShdw blurRad="292100" dist="139700" dir="2700000" algn="tl" rotWithShape="0">
              <a:srgbClr val="333333">
                <a:alpha val="65000"/>
              </a:srgbClr>
            </a:outerShdw>
          </a:effectLst>
        </p:spPr>
      </p:pic>
      <p:pic>
        <p:nvPicPr>
          <p:cNvPr id="13" name="圖片 12">
            <a:extLst>
              <a:ext uri="{FF2B5EF4-FFF2-40B4-BE49-F238E27FC236}">
                <a16:creationId xmlns:a16="http://schemas.microsoft.com/office/drawing/2014/main" id="{E9B96787-DBCA-4F92-A16D-F6385D59DCAA}"/>
              </a:ext>
            </a:extLst>
          </p:cNvPr>
          <p:cNvPicPr>
            <a:picLocks noChangeAspect="1"/>
          </p:cNvPicPr>
          <p:nvPr/>
        </p:nvPicPr>
        <p:blipFill>
          <a:blip r:embed="rId3"/>
          <a:stretch>
            <a:fillRect/>
          </a:stretch>
        </p:blipFill>
        <p:spPr>
          <a:xfrm>
            <a:off x="7238536" y="136440"/>
            <a:ext cx="4343865" cy="3152366"/>
          </a:xfrm>
          <a:prstGeom prst="rect">
            <a:avLst/>
          </a:prstGeom>
          <a:ln>
            <a:noFill/>
          </a:ln>
          <a:effectLst>
            <a:outerShdw blurRad="292100" dist="139700" dir="2700000" algn="tl" rotWithShape="0">
              <a:srgbClr val="333333">
                <a:alpha val="65000"/>
              </a:srgbClr>
            </a:outerShdw>
          </a:effectLst>
        </p:spPr>
      </p:pic>
      <p:pic>
        <p:nvPicPr>
          <p:cNvPr id="14" name="圖片 13">
            <a:extLst>
              <a:ext uri="{FF2B5EF4-FFF2-40B4-BE49-F238E27FC236}">
                <a16:creationId xmlns:a16="http://schemas.microsoft.com/office/drawing/2014/main" id="{DC46F4BF-3900-4BE6-9106-B759B38A66F3}"/>
              </a:ext>
            </a:extLst>
          </p:cNvPr>
          <p:cNvPicPr>
            <a:picLocks noChangeAspect="1"/>
          </p:cNvPicPr>
          <p:nvPr/>
        </p:nvPicPr>
        <p:blipFill>
          <a:blip r:embed="rId4"/>
          <a:stretch>
            <a:fillRect/>
          </a:stretch>
        </p:blipFill>
        <p:spPr>
          <a:xfrm>
            <a:off x="609599" y="2792361"/>
            <a:ext cx="5992887" cy="2249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5436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0D5388B-52BC-4048-A3CA-A4E6ECB9DA02}"/>
              </a:ext>
            </a:extLst>
          </p:cNvPr>
          <p:cNvSpPr/>
          <p:nvPr/>
        </p:nvSpPr>
        <p:spPr>
          <a:xfrm>
            <a:off x="7556938" y="6488668"/>
            <a:ext cx="4740166" cy="369332"/>
          </a:xfrm>
          <a:prstGeom prst="rect">
            <a:avLst/>
          </a:prstGeom>
        </p:spPr>
        <p:txBody>
          <a:bodyPr wrap="square">
            <a:spAutoFit/>
          </a:bodyPr>
          <a:lstStyle/>
          <a:p>
            <a:r>
              <a:rPr lang="en-US" altLang="zh-TW" i="1" dirty="0"/>
              <a:t>Intensive Care Med</a:t>
            </a:r>
            <a:r>
              <a:rPr lang="en-US" altLang="zh-TW" dirty="0"/>
              <a:t>. 2020 Aug;46(8):1524-1535. </a:t>
            </a:r>
            <a:endParaRPr lang="zh-TW" altLang="en-US" dirty="0"/>
          </a:p>
        </p:txBody>
      </p:sp>
      <p:pic>
        <p:nvPicPr>
          <p:cNvPr id="4" name="圖片 3">
            <a:extLst>
              <a:ext uri="{FF2B5EF4-FFF2-40B4-BE49-F238E27FC236}">
                <a16:creationId xmlns:a16="http://schemas.microsoft.com/office/drawing/2014/main" id="{C403E220-C014-403F-BFD0-FB9AA97DB199}"/>
              </a:ext>
            </a:extLst>
          </p:cNvPr>
          <p:cNvPicPr>
            <a:picLocks noChangeAspect="1"/>
          </p:cNvPicPr>
          <p:nvPr/>
        </p:nvPicPr>
        <p:blipFill>
          <a:blip r:embed="rId2"/>
          <a:stretch>
            <a:fillRect/>
          </a:stretch>
        </p:blipFill>
        <p:spPr>
          <a:xfrm>
            <a:off x="710585" y="1252807"/>
            <a:ext cx="10770830" cy="47727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4642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3DEFABC-681B-4D45-AD79-527D883B07AE}"/>
              </a:ext>
            </a:extLst>
          </p:cNvPr>
          <p:cNvPicPr>
            <a:picLocks noChangeAspect="1"/>
          </p:cNvPicPr>
          <p:nvPr/>
        </p:nvPicPr>
        <p:blipFill rotWithShape="1">
          <a:blip r:embed="rId2"/>
          <a:srcRect t="1084"/>
          <a:stretch/>
        </p:blipFill>
        <p:spPr>
          <a:xfrm>
            <a:off x="302611" y="735723"/>
            <a:ext cx="8683734" cy="5752945"/>
          </a:xfrm>
          <a:prstGeom prst="rect">
            <a:avLst/>
          </a:prstGeom>
        </p:spPr>
      </p:pic>
      <p:sp>
        <p:nvSpPr>
          <p:cNvPr id="4" name="矩形 3">
            <a:extLst>
              <a:ext uri="{FF2B5EF4-FFF2-40B4-BE49-F238E27FC236}">
                <a16:creationId xmlns:a16="http://schemas.microsoft.com/office/drawing/2014/main" id="{5ABCA648-1B5E-475C-B033-7C6DCDCDAF48}"/>
              </a:ext>
            </a:extLst>
          </p:cNvPr>
          <p:cNvSpPr/>
          <p:nvPr/>
        </p:nvSpPr>
        <p:spPr>
          <a:xfrm>
            <a:off x="7556938" y="6488668"/>
            <a:ext cx="4740166" cy="369332"/>
          </a:xfrm>
          <a:prstGeom prst="rect">
            <a:avLst/>
          </a:prstGeom>
        </p:spPr>
        <p:txBody>
          <a:bodyPr wrap="square">
            <a:spAutoFit/>
          </a:bodyPr>
          <a:lstStyle/>
          <a:p>
            <a:r>
              <a:rPr lang="en-US" altLang="zh-TW" i="1" dirty="0"/>
              <a:t>Intensive Care Med</a:t>
            </a:r>
            <a:r>
              <a:rPr lang="en-US" altLang="zh-TW" dirty="0"/>
              <a:t>. 2020 Aug;46(8):1524-1535. </a:t>
            </a:r>
            <a:endParaRPr lang="zh-TW" altLang="en-US" dirty="0"/>
          </a:p>
        </p:txBody>
      </p:sp>
      <p:pic>
        <p:nvPicPr>
          <p:cNvPr id="8" name="圖片 7">
            <a:extLst>
              <a:ext uri="{FF2B5EF4-FFF2-40B4-BE49-F238E27FC236}">
                <a16:creationId xmlns:a16="http://schemas.microsoft.com/office/drawing/2014/main" id="{874BF0E3-B6D4-4192-8943-0A2E345F049E}"/>
              </a:ext>
            </a:extLst>
          </p:cNvPr>
          <p:cNvPicPr>
            <a:picLocks noChangeAspect="1"/>
          </p:cNvPicPr>
          <p:nvPr/>
        </p:nvPicPr>
        <p:blipFill>
          <a:blip r:embed="rId3"/>
          <a:stretch>
            <a:fillRect/>
          </a:stretch>
        </p:blipFill>
        <p:spPr>
          <a:xfrm>
            <a:off x="8586952" y="159198"/>
            <a:ext cx="3302437" cy="3368283"/>
          </a:xfrm>
          <a:prstGeom prst="rect">
            <a:avLst/>
          </a:prstGeom>
        </p:spPr>
      </p:pic>
      <p:pic>
        <p:nvPicPr>
          <p:cNvPr id="9" name="圖片 8">
            <a:extLst>
              <a:ext uri="{FF2B5EF4-FFF2-40B4-BE49-F238E27FC236}">
                <a16:creationId xmlns:a16="http://schemas.microsoft.com/office/drawing/2014/main" id="{54360B48-AE80-488F-9128-0B2FC4C67C24}"/>
              </a:ext>
            </a:extLst>
          </p:cNvPr>
          <p:cNvPicPr>
            <a:picLocks noChangeAspect="1"/>
          </p:cNvPicPr>
          <p:nvPr/>
        </p:nvPicPr>
        <p:blipFill>
          <a:blip r:embed="rId4"/>
          <a:stretch>
            <a:fillRect/>
          </a:stretch>
        </p:blipFill>
        <p:spPr>
          <a:xfrm>
            <a:off x="8586952" y="3633341"/>
            <a:ext cx="3302437" cy="2279289"/>
          </a:xfrm>
          <a:prstGeom prst="rect">
            <a:avLst/>
          </a:prstGeom>
        </p:spPr>
      </p:pic>
    </p:spTree>
    <p:extLst>
      <p:ext uri="{BB962C8B-B14F-4D97-AF65-F5344CB8AC3E}">
        <p14:creationId xmlns:p14="http://schemas.microsoft.com/office/powerpoint/2010/main" val="1926880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A2F7E-4F44-40A7-BB94-931B27BA76FB}"/>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r>
              <a:rPr lang="zh-TW" altLang="en-US" dirty="0">
                <a:latin typeface="標楷體" panose="03000509000000000000" pitchFamily="65" charset="-120"/>
                <a:ea typeface="標楷體" panose="03000509000000000000" pitchFamily="65" charset="-120"/>
              </a:rPr>
              <a:t>大綱</a:t>
            </a:r>
          </a:p>
        </p:txBody>
      </p:sp>
      <p:sp>
        <p:nvSpPr>
          <p:cNvPr id="3" name="內容版面配置區 2">
            <a:extLst>
              <a:ext uri="{FF2B5EF4-FFF2-40B4-BE49-F238E27FC236}">
                <a16:creationId xmlns:a16="http://schemas.microsoft.com/office/drawing/2014/main" id="{0E9F0C55-6806-4B28-BD91-F97EABA4E307}"/>
              </a:ext>
            </a:extLst>
          </p:cNvPr>
          <p:cNvSpPr>
            <a:spLocks noGrp="1"/>
          </p:cNvSpPr>
          <p:nvPr>
            <p:ph idx="1"/>
          </p:nvPr>
        </p:nvSpPr>
        <p:spPr/>
        <p:txBody>
          <a:bodyPr/>
          <a:lstStyle/>
          <a:p>
            <a:r>
              <a:rPr lang="zh-TW" altLang="en-US" dirty="0">
                <a:solidFill>
                  <a:schemeClr val="bg1">
                    <a:lumMod val="85000"/>
                  </a:schemeClr>
                </a:solidFill>
                <a:latin typeface="標楷體" panose="03000509000000000000" pitchFamily="65" charset="-120"/>
                <a:ea typeface="標楷體" panose="03000509000000000000" pitchFamily="65" charset="-120"/>
              </a:rPr>
              <a:t>在</a:t>
            </a:r>
            <a:r>
              <a:rPr lang="en-US" altLang="zh-TW" dirty="0">
                <a:solidFill>
                  <a:schemeClr val="bg1">
                    <a:lumMod val="85000"/>
                  </a:schemeClr>
                </a:solidFill>
                <a:latin typeface="標楷體" panose="03000509000000000000" pitchFamily="65" charset="-120"/>
                <a:ea typeface="標楷體" panose="03000509000000000000" pitchFamily="65" charset="-120"/>
              </a:rPr>
              <a:t>COVID-19</a:t>
            </a:r>
            <a:r>
              <a:rPr lang="zh-TW" altLang="en-US" dirty="0">
                <a:solidFill>
                  <a:schemeClr val="bg1">
                    <a:lumMod val="85000"/>
                  </a:schemeClr>
                </a:solidFill>
                <a:latin typeface="標楷體" panose="03000509000000000000" pitchFamily="65" charset="-120"/>
                <a:ea typeface="標楷體" panose="03000509000000000000" pitchFamily="65" charset="-120"/>
              </a:rPr>
              <a:t>疫情下，流感的疫情如何呢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在</a:t>
            </a:r>
            <a:r>
              <a:rPr lang="en-US" altLang="zh-TW" dirty="0">
                <a:solidFill>
                  <a:schemeClr val="bg1">
                    <a:lumMod val="85000"/>
                  </a:schemeClr>
                </a:solidFill>
                <a:latin typeface="標楷體" panose="03000509000000000000" pitchFamily="65" charset="-120"/>
                <a:ea typeface="標楷體" panose="03000509000000000000" pitchFamily="65" charset="-120"/>
              </a:rPr>
              <a:t>COVID-19</a:t>
            </a:r>
            <a:r>
              <a:rPr lang="zh-TW" altLang="en-US" dirty="0">
                <a:solidFill>
                  <a:schemeClr val="bg1">
                    <a:lumMod val="85000"/>
                  </a:schemeClr>
                </a:solidFill>
                <a:latin typeface="標楷體" panose="03000509000000000000" pitchFamily="65" charset="-120"/>
                <a:ea typeface="標楷體" panose="03000509000000000000" pitchFamily="65" charset="-120"/>
              </a:rPr>
              <a:t>疫情下，其它呼吸道病毒的疫情如何呢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放寬</a:t>
            </a:r>
            <a:r>
              <a:rPr lang="en-US" altLang="zh-TW" dirty="0">
                <a:solidFill>
                  <a:schemeClr val="bg1">
                    <a:lumMod val="85000"/>
                  </a:schemeClr>
                </a:solidFill>
                <a:latin typeface="標楷體" panose="03000509000000000000" pitchFamily="65" charset="-120"/>
                <a:ea typeface="標楷體" panose="03000509000000000000" pitchFamily="65" charset="-120"/>
              </a:rPr>
              <a:t>non-pharmaceutical</a:t>
            </a:r>
            <a:r>
              <a:rPr lang="zh-TW" altLang="en-US" dirty="0">
                <a:solidFill>
                  <a:schemeClr val="bg1">
                    <a:lumMod val="85000"/>
                  </a:schemeClr>
                </a:solidFill>
                <a:latin typeface="標楷體" panose="03000509000000000000" pitchFamily="65" charset="-120"/>
                <a:ea typeface="標楷體" panose="03000509000000000000" pitchFamily="65" charset="-120"/>
              </a:rPr>
              <a:t> </a:t>
            </a:r>
            <a:r>
              <a:rPr lang="en-US" altLang="zh-TW" dirty="0">
                <a:solidFill>
                  <a:schemeClr val="bg1">
                    <a:lumMod val="85000"/>
                  </a:schemeClr>
                </a:solidFill>
                <a:latin typeface="標楷體" panose="03000509000000000000" pitchFamily="65" charset="-120"/>
                <a:ea typeface="標楷體" panose="03000509000000000000" pitchFamily="65" charset="-120"/>
              </a:rPr>
              <a:t>interventions</a:t>
            </a:r>
            <a:r>
              <a:rPr lang="zh-TW" altLang="en-US" dirty="0">
                <a:solidFill>
                  <a:schemeClr val="bg1">
                    <a:lumMod val="85000"/>
                  </a:schemeClr>
                </a:solidFill>
                <a:latin typeface="標楷體" panose="03000509000000000000" pitchFamily="65" charset="-120"/>
                <a:ea typeface="標楷體" panose="03000509000000000000" pitchFamily="65" charset="-120"/>
              </a:rPr>
              <a:t>管制後，呼吸道感染的疫情可能會如何呢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為什麼我們要來認識流感的威脅呢</a:t>
            </a:r>
            <a:r>
              <a:rPr lang="en-US" altLang="zh-TW" dirty="0">
                <a:solidFill>
                  <a:schemeClr val="bg1">
                    <a:lumMod val="85000"/>
                  </a:schemeClr>
                </a:solidFill>
                <a:latin typeface="標楷體" panose="03000509000000000000" pitchFamily="65" charset="-120"/>
                <a:ea typeface="標楷體" panose="03000509000000000000" pitchFamily="65" charset="-120"/>
              </a:rPr>
              <a:t>?</a:t>
            </a:r>
          </a:p>
          <a:p>
            <a:r>
              <a:rPr lang="zh-TW" altLang="en-US" dirty="0">
                <a:solidFill>
                  <a:schemeClr val="bg1">
                    <a:lumMod val="85000"/>
                  </a:schemeClr>
                </a:solidFill>
                <a:latin typeface="標楷體" panose="03000509000000000000" pitchFamily="65" charset="-120"/>
                <a:ea typeface="標楷體" panose="03000509000000000000" pitchFamily="65" charset="-120"/>
              </a:rPr>
              <a:t>流感的症狀、併發症與其它病原菌的共同感染</a:t>
            </a:r>
            <a:endParaRPr lang="en-US" altLang="zh-TW" dirty="0">
              <a:solidFill>
                <a:schemeClr val="bg1">
                  <a:lumMod val="85000"/>
                </a:schemeClr>
              </a:solidFill>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抗藥性流感病毒株</a:t>
            </a:r>
          </a:p>
        </p:txBody>
      </p:sp>
    </p:spTree>
    <p:extLst>
      <p:ext uri="{BB962C8B-B14F-4D97-AF65-F5344CB8AC3E}">
        <p14:creationId xmlns:p14="http://schemas.microsoft.com/office/powerpoint/2010/main" val="960059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C52A7B8-D0FC-4F91-B111-57864AD4B7E9}"/>
              </a:ext>
            </a:extLst>
          </p:cNvPr>
          <p:cNvPicPr>
            <a:picLocks noChangeAspect="1"/>
          </p:cNvPicPr>
          <p:nvPr/>
        </p:nvPicPr>
        <p:blipFill>
          <a:blip r:embed="rId2"/>
          <a:stretch>
            <a:fillRect/>
          </a:stretch>
        </p:blipFill>
        <p:spPr>
          <a:xfrm>
            <a:off x="339692" y="744157"/>
            <a:ext cx="7050211" cy="3776721"/>
          </a:xfrm>
          <a:prstGeom prst="rect">
            <a:avLst/>
          </a:prstGeom>
        </p:spPr>
      </p:pic>
      <p:pic>
        <p:nvPicPr>
          <p:cNvPr id="14" name="圖片 13">
            <a:extLst>
              <a:ext uri="{FF2B5EF4-FFF2-40B4-BE49-F238E27FC236}">
                <a16:creationId xmlns:a16="http://schemas.microsoft.com/office/drawing/2014/main" id="{9EC2019C-9EBA-45A9-B60D-1A551ADB477E}"/>
              </a:ext>
            </a:extLst>
          </p:cNvPr>
          <p:cNvPicPr>
            <a:picLocks noChangeAspect="1"/>
          </p:cNvPicPr>
          <p:nvPr/>
        </p:nvPicPr>
        <p:blipFill>
          <a:blip r:embed="rId3"/>
          <a:stretch>
            <a:fillRect/>
          </a:stretch>
        </p:blipFill>
        <p:spPr>
          <a:xfrm>
            <a:off x="8944621" y="359501"/>
            <a:ext cx="2601145" cy="1367699"/>
          </a:xfrm>
          <a:prstGeom prst="rect">
            <a:avLst/>
          </a:prstGeom>
        </p:spPr>
      </p:pic>
      <p:sp>
        <p:nvSpPr>
          <p:cNvPr id="13" name="矩形 12">
            <a:extLst>
              <a:ext uri="{FF2B5EF4-FFF2-40B4-BE49-F238E27FC236}">
                <a16:creationId xmlns:a16="http://schemas.microsoft.com/office/drawing/2014/main" id="{2AD7292C-062E-4C53-94AE-DAE0BC35214E}"/>
              </a:ext>
            </a:extLst>
          </p:cNvPr>
          <p:cNvSpPr/>
          <p:nvPr/>
        </p:nvSpPr>
        <p:spPr>
          <a:xfrm rot="1301638">
            <a:off x="6931475" y="2117070"/>
            <a:ext cx="5105207" cy="1015663"/>
          </a:xfrm>
          <a:prstGeom prst="rect">
            <a:avLst/>
          </a:prstGeom>
          <a:solidFill>
            <a:schemeClr val="accent2">
              <a:lumMod val="20000"/>
              <a:lumOff val="80000"/>
            </a:schemeClr>
          </a:solidFill>
          <a:ln>
            <a:solidFill>
              <a:schemeClr val="tx1"/>
            </a:solidFill>
          </a:ln>
        </p:spPr>
        <p:txBody>
          <a:bodyPr wrap="square">
            <a:spAutoFit/>
          </a:bodyPr>
          <a:lstStyle/>
          <a:p>
            <a:pPr algn="ctr"/>
            <a:r>
              <a:rPr lang="en-US" altLang="zh-TW" sz="2000" dirty="0"/>
              <a:t>Decreased influenza activity during the COVID-19 pandemic-United States, Australia, Chile, and South Africa, 2020</a:t>
            </a:r>
            <a:endParaRPr lang="zh-TW" altLang="en-US" sz="2000" dirty="0"/>
          </a:p>
        </p:txBody>
      </p:sp>
      <p:cxnSp>
        <p:nvCxnSpPr>
          <p:cNvPr id="16" name="直線單箭頭接點 15">
            <a:extLst>
              <a:ext uri="{FF2B5EF4-FFF2-40B4-BE49-F238E27FC236}">
                <a16:creationId xmlns:a16="http://schemas.microsoft.com/office/drawing/2014/main" id="{583EF41B-2A45-4516-8D79-6A6211889515}"/>
              </a:ext>
            </a:extLst>
          </p:cNvPr>
          <p:cNvCxnSpPr>
            <a:cxnSpLocks/>
            <a:endCxn id="17" idx="1"/>
          </p:cNvCxnSpPr>
          <p:nvPr/>
        </p:nvCxnSpPr>
        <p:spPr>
          <a:xfrm flipV="1">
            <a:off x="3876626" y="3035480"/>
            <a:ext cx="623064" cy="369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1A6E9367-9E89-42AF-93FE-20D6DA623463}"/>
              </a:ext>
            </a:extLst>
          </p:cNvPr>
          <p:cNvSpPr/>
          <p:nvPr/>
        </p:nvSpPr>
        <p:spPr>
          <a:xfrm>
            <a:off x="4499690" y="2755064"/>
            <a:ext cx="3018710" cy="560832"/>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2019-2020, a rapid declining</a:t>
            </a:r>
            <a:endParaRPr lang="zh-TW" altLang="en-US" dirty="0">
              <a:solidFill>
                <a:schemeClr val="tx1"/>
              </a:solidFill>
            </a:endParaRPr>
          </a:p>
        </p:txBody>
      </p:sp>
      <p:sp>
        <p:nvSpPr>
          <p:cNvPr id="2" name="矩形 1">
            <a:extLst>
              <a:ext uri="{FF2B5EF4-FFF2-40B4-BE49-F238E27FC236}">
                <a16:creationId xmlns:a16="http://schemas.microsoft.com/office/drawing/2014/main" id="{DC326C82-53CB-49E4-B897-0286D3AD5B9C}"/>
              </a:ext>
            </a:extLst>
          </p:cNvPr>
          <p:cNvSpPr/>
          <p:nvPr/>
        </p:nvSpPr>
        <p:spPr>
          <a:xfrm>
            <a:off x="867051" y="5186863"/>
            <a:ext cx="10457897" cy="923330"/>
          </a:xfrm>
          <a:prstGeom prst="rect">
            <a:avLst/>
          </a:prstGeom>
          <a:solidFill>
            <a:srgbClr val="FFFFCC"/>
          </a:solidFill>
          <a:ln>
            <a:solidFill>
              <a:schemeClr val="tx1"/>
            </a:solidFill>
          </a:ln>
        </p:spPr>
        <p:txBody>
          <a:bodyPr wrap="square">
            <a:spAutoFit/>
          </a:bodyPr>
          <a:lstStyle/>
          <a:p>
            <a:pPr algn="ctr"/>
            <a:r>
              <a:rPr lang="en-US" altLang="zh-TW" dirty="0"/>
              <a:t>In the United States, influenza virus circulation declined sharply </a:t>
            </a:r>
            <a:r>
              <a:rPr lang="en-US" altLang="zh-TW" dirty="0">
                <a:solidFill>
                  <a:srgbClr val="FF0000"/>
                </a:solidFill>
              </a:rPr>
              <a:t>within 2 weeks </a:t>
            </a:r>
            <a:r>
              <a:rPr lang="en-US" altLang="zh-TW" dirty="0"/>
              <a:t>of the </a:t>
            </a:r>
            <a:r>
              <a:rPr lang="en-US" altLang="zh-TW" dirty="0">
                <a:solidFill>
                  <a:srgbClr val="0070C0"/>
                </a:solidFill>
              </a:rPr>
              <a:t>COVID-19 emergency declaration </a:t>
            </a:r>
            <a:r>
              <a:rPr lang="en-US" altLang="zh-TW" dirty="0"/>
              <a:t>and </a:t>
            </a:r>
            <a:r>
              <a:rPr lang="en-US" altLang="zh-TW" dirty="0">
                <a:solidFill>
                  <a:srgbClr val="0070C0"/>
                </a:solidFill>
              </a:rPr>
              <a:t>widespread implementation of community mitigation measures, including school closures, social distancing, and mask wearing, although the exact timing varied by location</a:t>
            </a:r>
            <a:endParaRPr lang="zh-TW" altLang="en-US" dirty="0">
              <a:solidFill>
                <a:srgbClr val="0070C0"/>
              </a:solidFill>
            </a:endParaRPr>
          </a:p>
        </p:txBody>
      </p:sp>
      <p:sp>
        <p:nvSpPr>
          <p:cNvPr id="6" name="矩形 5">
            <a:extLst>
              <a:ext uri="{FF2B5EF4-FFF2-40B4-BE49-F238E27FC236}">
                <a16:creationId xmlns:a16="http://schemas.microsoft.com/office/drawing/2014/main" id="{E5CDAC31-B363-42ED-B4B8-343E1666EE11}"/>
              </a:ext>
            </a:extLst>
          </p:cNvPr>
          <p:cNvSpPr/>
          <p:nvPr/>
        </p:nvSpPr>
        <p:spPr>
          <a:xfrm>
            <a:off x="1680483" y="640514"/>
            <a:ext cx="4059137" cy="340727"/>
          </a:xfrm>
          <a:prstGeom prst="rect">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National COVID-19 emergency </a:t>
            </a:r>
            <a:r>
              <a:rPr lang="en-US" altLang="zh-TW" dirty="0" err="1">
                <a:solidFill>
                  <a:schemeClr val="tx1"/>
                </a:solidFill>
              </a:rPr>
              <a:t>delcared</a:t>
            </a:r>
            <a:endParaRPr lang="zh-TW" altLang="en-US" dirty="0">
              <a:solidFill>
                <a:schemeClr val="tx1"/>
              </a:solidFill>
            </a:endParaRPr>
          </a:p>
        </p:txBody>
      </p:sp>
      <p:cxnSp>
        <p:nvCxnSpPr>
          <p:cNvPr id="9" name="直線單箭頭接點 8">
            <a:extLst>
              <a:ext uri="{FF2B5EF4-FFF2-40B4-BE49-F238E27FC236}">
                <a16:creationId xmlns:a16="http://schemas.microsoft.com/office/drawing/2014/main" id="{1C6875BD-9427-4731-BD2A-E237A89E7275}"/>
              </a:ext>
            </a:extLst>
          </p:cNvPr>
          <p:cNvCxnSpPr>
            <a:cxnSpLocks/>
          </p:cNvCxnSpPr>
          <p:nvPr/>
        </p:nvCxnSpPr>
        <p:spPr>
          <a:xfrm flipH="1">
            <a:off x="3710051" y="981241"/>
            <a:ext cx="1" cy="7459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1FDCD4B7-29F5-4AC3-B0BA-C1145F8C1DCA}"/>
              </a:ext>
            </a:extLst>
          </p:cNvPr>
          <p:cNvSpPr/>
          <p:nvPr/>
        </p:nvSpPr>
        <p:spPr>
          <a:xfrm>
            <a:off x="7162800" y="6492875"/>
            <a:ext cx="4947920" cy="338554"/>
          </a:xfrm>
          <a:prstGeom prst="rect">
            <a:avLst/>
          </a:prstGeom>
        </p:spPr>
        <p:txBody>
          <a:bodyPr wrap="square">
            <a:spAutoFit/>
          </a:bodyPr>
          <a:lstStyle/>
          <a:p>
            <a:r>
              <a:rPr lang="en-US" altLang="zh-TW" sz="1600" i="1" dirty="0"/>
              <a:t>Int J Environ Res Public Health</a:t>
            </a:r>
            <a:r>
              <a:rPr lang="en-US" altLang="zh-TW" sz="1600" dirty="0"/>
              <a:t>. 2022 May 13;19(10):5942</a:t>
            </a:r>
            <a:endParaRPr lang="zh-TW" altLang="en-US" sz="1600" dirty="0"/>
          </a:p>
        </p:txBody>
      </p:sp>
    </p:spTree>
    <p:extLst>
      <p:ext uri="{BB962C8B-B14F-4D97-AF65-F5344CB8AC3E}">
        <p14:creationId xmlns:p14="http://schemas.microsoft.com/office/powerpoint/2010/main" val="146780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2CB54A7-6114-4DB1-AF34-F7B372C1A8A7}"/>
              </a:ext>
            </a:extLst>
          </p:cNvPr>
          <p:cNvPicPr>
            <a:picLocks noChangeAspect="1"/>
          </p:cNvPicPr>
          <p:nvPr/>
        </p:nvPicPr>
        <p:blipFill>
          <a:blip r:embed="rId3"/>
          <a:stretch>
            <a:fillRect/>
          </a:stretch>
        </p:blipFill>
        <p:spPr>
          <a:xfrm>
            <a:off x="719567" y="134061"/>
            <a:ext cx="6080626" cy="6354607"/>
          </a:xfrm>
          <a:prstGeom prst="rect">
            <a:avLst/>
          </a:prstGeom>
        </p:spPr>
      </p:pic>
      <p:sp>
        <p:nvSpPr>
          <p:cNvPr id="9" name="矩形 8">
            <a:extLst>
              <a:ext uri="{FF2B5EF4-FFF2-40B4-BE49-F238E27FC236}">
                <a16:creationId xmlns:a16="http://schemas.microsoft.com/office/drawing/2014/main" id="{CC826787-0497-4C56-B238-FB404D716204}"/>
              </a:ext>
            </a:extLst>
          </p:cNvPr>
          <p:cNvSpPr/>
          <p:nvPr/>
        </p:nvSpPr>
        <p:spPr>
          <a:xfrm>
            <a:off x="8250621" y="6488668"/>
            <a:ext cx="3941379" cy="369332"/>
          </a:xfrm>
          <a:prstGeom prst="rect">
            <a:avLst/>
          </a:prstGeom>
        </p:spPr>
        <p:txBody>
          <a:bodyPr wrap="square">
            <a:spAutoFit/>
          </a:bodyPr>
          <a:lstStyle/>
          <a:p>
            <a:r>
              <a:rPr lang="en-US" altLang="zh-TW" i="1" dirty="0"/>
              <a:t>N </a:t>
            </a:r>
            <a:r>
              <a:rPr lang="en-US" altLang="zh-TW" i="1" dirty="0" err="1"/>
              <a:t>Engl</a:t>
            </a:r>
            <a:r>
              <a:rPr lang="en-US" altLang="zh-TW" i="1" dirty="0"/>
              <a:t> J Med. </a:t>
            </a:r>
            <a:r>
              <a:rPr lang="en-US" altLang="zh-TW" dirty="0"/>
              <a:t>2006 Feb 23;354(8):785-8. </a:t>
            </a:r>
            <a:endParaRPr lang="zh-TW" altLang="en-US" dirty="0"/>
          </a:p>
        </p:txBody>
      </p:sp>
      <p:sp>
        <p:nvSpPr>
          <p:cNvPr id="4" name="矩形 3">
            <a:extLst>
              <a:ext uri="{FF2B5EF4-FFF2-40B4-BE49-F238E27FC236}">
                <a16:creationId xmlns:a16="http://schemas.microsoft.com/office/drawing/2014/main" id="{1224FB30-EC86-4311-9CB8-76F45FBC39B0}"/>
              </a:ext>
            </a:extLst>
          </p:cNvPr>
          <p:cNvSpPr/>
          <p:nvPr/>
        </p:nvSpPr>
        <p:spPr>
          <a:xfrm>
            <a:off x="7030720" y="2280312"/>
            <a:ext cx="4940301" cy="2554545"/>
          </a:xfrm>
          <a:prstGeom prst="rect">
            <a:avLst/>
          </a:prstGeom>
          <a:solidFill>
            <a:srgbClr val="FFFFCC"/>
          </a:solidFill>
          <a:ln>
            <a:solidFill>
              <a:schemeClr val="tx1"/>
            </a:solidFill>
          </a:ln>
        </p:spPr>
        <p:txBody>
          <a:bodyPr wrap="square">
            <a:spAutoFit/>
          </a:bodyPr>
          <a:lstStyle/>
          <a:p>
            <a:pPr marL="285750" indent="-285750">
              <a:buFont typeface="Arial" panose="020B0604020202020204" pitchFamily="34" charset="0"/>
              <a:buChar char="•"/>
            </a:pPr>
            <a:r>
              <a:rPr lang="en-US" altLang="zh-TW" sz="1600" dirty="0">
                <a:latin typeface="標楷體" panose="03000509000000000000" pitchFamily="65" charset="-120"/>
                <a:ea typeface="標楷體" panose="03000509000000000000" pitchFamily="65" charset="-120"/>
              </a:rPr>
              <a:t>Amantadine</a:t>
            </a:r>
            <a:r>
              <a:rPr lang="zh-TW" altLang="en-US" sz="1600" dirty="0">
                <a:latin typeface="標楷體" panose="03000509000000000000" pitchFamily="65" charset="-120"/>
                <a:ea typeface="標楷體" panose="03000509000000000000" pitchFamily="65" charset="-120"/>
              </a:rPr>
              <a:t>與</a:t>
            </a:r>
            <a:r>
              <a:rPr lang="en-US" altLang="zh-TW" sz="1600" dirty="0" err="1">
                <a:latin typeface="標楷體" panose="03000509000000000000" pitchFamily="65" charset="-120"/>
                <a:ea typeface="標楷體" panose="03000509000000000000" pitchFamily="65" charset="-120"/>
              </a:rPr>
              <a:t>Rimantadine</a:t>
            </a:r>
            <a:r>
              <a:rPr lang="zh-TW" altLang="en-US" sz="1600" dirty="0">
                <a:latin typeface="標楷體" panose="03000509000000000000" pitchFamily="65" charset="-120"/>
                <a:ea typeface="標楷體" panose="03000509000000000000" pitchFamily="65" charset="-120"/>
              </a:rPr>
              <a:t>均可作用於貫穿於病毒外膜上由</a:t>
            </a:r>
            <a:r>
              <a:rPr lang="en-US" altLang="zh-TW" sz="1600" dirty="0">
                <a:solidFill>
                  <a:srgbClr val="FF0000"/>
                </a:solidFill>
                <a:latin typeface="標楷體" panose="03000509000000000000" pitchFamily="65" charset="-120"/>
                <a:ea typeface="標楷體" panose="03000509000000000000" pitchFamily="65" charset="-120"/>
              </a:rPr>
              <a:t>M2 protein</a:t>
            </a:r>
            <a:r>
              <a:rPr lang="zh-TW" altLang="en-US" sz="1600" dirty="0">
                <a:latin typeface="標楷體" panose="03000509000000000000" pitchFamily="65" charset="-120"/>
                <a:ea typeface="標楷體" panose="03000509000000000000" pitchFamily="65" charset="-120"/>
              </a:rPr>
              <a:t>組成的離子通道 </a:t>
            </a:r>
            <a:r>
              <a:rPr lang="en-US" altLang="zh-TW" sz="1600" dirty="0">
                <a:latin typeface="標楷體" panose="03000509000000000000" pitchFamily="65" charset="-120"/>
                <a:ea typeface="標楷體" panose="03000509000000000000" pitchFamily="65" charset="-120"/>
              </a:rPr>
              <a:t>(ion channel)</a:t>
            </a:r>
            <a:r>
              <a:rPr lang="zh-TW" altLang="en-US" sz="1600" dirty="0">
                <a:latin typeface="標楷體" panose="03000509000000000000" pitchFamily="65" charset="-120"/>
                <a:ea typeface="標楷體" panose="03000509000000000000" pitchFamily="65" charset="-120"/>
              </a:rPr>
              <a:t>。</a:t>
            </a:r>
            <a:endParaRPr lang="en-US" altLang="zh-TW" sz="16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endParaRPr lang="en-US" altLang="zh-TW" sz="16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600" dirty="0">
                <a:latin typeface="標楷體" panose="03000509000000000000" pitchFamily="65" charset="-120"/>
                <a:ea typeface="標楷體" panose="03000509000000000000" pitchFamily="65" charset="-120"/>
              </a:rPr>
              <a:t>當病毒進入細胞內時，</a:t>
            </a:r>
            <a:r>
              <a:rPr lang="zh-TW" altLang="en-US" sz="1600" dirty="0">
                <a:solidFill>
                  <a:srgbClr val="0070C0"/>
                </a:solidFill>
                <a:latin typeface="標楷體" panose="03000509000000000000" pitchFamily="65" charset="-120"/>
                <a:ea typeface="標楷體" panose="03000509000000000000" pitchFamily="65" charset="-120"/>
              </a:rPr>
              <a:t>氫</a:t>
            </a:r>
            <a:r>
              <a:rPr lang="zh-TW" altLang="en-US" sz="1600" dirty="0">
                <a:latin typeface="標楷體" panose="03000509000000000000" pitchFamily="65" charset="-120"/>
                <a:ea typeface="標楷體" panose="03000509000000000000" pitchFamily="65" charset="-120"/>
              </a:rPr>
              <a:t>離子會進入病毒的</a:t>
            </a:r>
            <a:r>
              <a:rPr lang="en-US" altLang="zh-TW" sz="1600" dirty="0">
                <a:solidFill>
                  <a:srgbClr val="FF0000"/>
                </a:solidFill>
                <a:latin typeface="標楷體" panose="03000509000000000000" pitchFamily="65" charset="-120"/>
                <a:ea typeface="標楷體" panose="03000509000000000000" pitchFamily="65" charset="-120"/>
              </a:rPr>
              <a:t>M2 protein</a:t>
            </a:r>
            <a:r>
              <a:rPr lang="zh-TW" altLang="en-US" sz="1600" dirty="0">
                <a:latin typeface="標楷體" panose="03000509000000000000" pitchFamily="65" charset="-120"/>
                <a:ea typeface="標楷體" panose="03000509000000000000" pitchFamily="65" charset="-120"/>
              </a:rPr>
              <a:t>離子通道，並引發病毒複製之後續機序。</a:t>
            </a:r>
            <a:endParaRPr lang="en-US" altLang="zh-TW" sz="16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endParaRPr lang="en-US" altLang="zh-TW" sz="16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600" dirty="0">
                <a:latin typeface="標楷體" panose="03000509000000000000" pitchFamily="65" charset="-120"/>
                <a:ea typeface="標楷體" panose="03000509000000000000" pitchFamily="65" charset="-120"/>
              </a:rPr>
              <a:t>一旦</a:t>
            </a:r>
            <a:r>
              <a:rPr lang="en-US" altLang="zh-TW" sz="1600" dirty="0">
                <a:latin typeface="標楷體" panose="03000509000000000000" pitchFamily="65" charset="-120"/>
                <a:ea typeface="標楷體" panose="03000509000000000000" pitchFamily="65" charset="-120"/>
              </a:rPr>
              <a:t>Amantadine</a:t>
            </a:r>
            <a:r>
              <a:rPr lang="zh-TW" altLang="en-US" sz="1600" dirty="0">
                <a:latin typeface="標楷體" panose="03000509000000000000" pitchFamily="65" charset="-120"/>
                <a:ea typeface="標楷體" panose="03000509000000000000" pitchFamily="65" charset="-120"/>
              </a:rPr>
              <a:t>與</a:t>
            </a:r>
            <a:r>
              <a:rPr lang="en-US" altLang="zh-TW" sz="1600" dirty="0" err="1">
                <a:latin typeface="標楷體" panose="03000509000000000000" pitchFamily="65" charset="-120"/>
                <a:ea typeface="標楷體" panose="03000509000000000000" pitchFamily="65" charset="-120"/>
              </a:rPr>
              <a:t>Rimantadine</a:t>
            </a:r>
            <a:r>
              <a:rPr lang="zh-TW" altLang="en-US" sz="1600" dirty="0">
                <a:latin typeface="標楷體" panose="03000509000000000000" pitchFamily="65" charset="-120"/>
                <a:ea typeface="標楷體" panose="03000509000000000000" pitchFamily="65" charset="-120"/>
              </a:rPr>
              <a:t>進入</a:t>
            </a:r>
            <a:r>
              <a:rPr lang="en-US" altLang="zh-TW" sz="1600" dirty="0">
                <a:latin typeface="標楷體" panose="03000509000000000000" pitchFamily="65" charset="-120"/>
                <a:ea typeface="標楷體" panose="03000509000000000000" pitchFamily="65" charset="-120"/>
              </a:rPr>
              <a:t>M2 protein </a:t>
            </a:r>
            <a:r>
              <a:rPr lang="zh-TW" altLang="en-US" sz="1600" dirty="0">
                <a:latin typeface="標楷體" panose="03000509000000000000" pitchFamily="65" charset="-120"/>
                <a:ea typeface="標楷體" panose="03000509000000000000" pitchFamily="65" charset="-120"/>
              </a:rPr>
              <a:t>離子通道，則將阻斷</a:t>
            </a:r>
            <a:r>
              <a:rPr lang="zh-TW" altLang="en-US" sz="1600" dirty="0">
                <a:solidFill>
                  <a:srgbClr val="0070C0"/>
                </a:solidFill>
                <a:latin typeface="標楷體" panose="03000509000000000000" pitchFamily="65" charset="-120"/>
                <a:ea typeface="標楷體" panose="03000509000000000000" pitchFamily="65" charset="-120"/>
              </a:rPr>
              <a:t>氫</a:t>
            </a:r>
            <a:r>
              <a:rPr lang="zh-TW" altLang="en-US" sz="1600" dirty="0">
                <a:latin typeface="標楷體" panose="03000509000000000000" pitchFamily="65" charset="-120"/>
                <a:ea typeface="標楷體" panose="03000509000000000000" pitchFamily="65" charset="-120"/>
              </a:rPr>
              <a:t>離子進入病毒的</a:t>
            </a:r>
            <a:r>
              <a:rPr lang="en-US" altLang="zh-TW" sz="1600" dirty="0">
                <a:latin typeface="標楷體" panose="03000509000000000000" pitchFamily="65" charset="-120"/>
                <a:ea typeface="標楷體" panose="03000509000000000000" pitchFamily="65" charset="-120"/>
              </a:rPr>
              <a:t>M2 protein</a:t>
            </a:r>
            <a:r>
              <a:rPr lang="zh-TW" altLang="en-US" sz="1600" dirty="0">
                <a:latin typeface="標楷體" panose="03000509000000000000" pitchFamily="65" charset="-120"/>
                <a:ea typeface="標楷體" panose="03000509000000000000" pitchFamily="65" charset="-120"/>
              </a:rPr>
              <a:t>離子通道，抑制病毒於細胞內複製。</a:t>
            </a:r>
          </a:p>
        </p:txBody>
      </p:sp>
    </p:spTree>
    <p:extLst>
      <p:ext uri="{BB962C8B-B14F-4D97-AF65-F5344CB8AC3E}">
        <p14:creationId xmlns:p14="http://schemas.microsoft.com/office/powerpoint/2010/main" val="1205483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r>
              <a:rPr lang="en-US" altLang="zh-TW" dirty="0">
                <a:latin typeface="Times New Roman" panose="02020603050405020304" pitchFamily="18" charset="0"/>
                <a:cs typeface="Times New Roman" panose="02020603050405020304" pitchFamily="18" charset="0"/>
              </a:rPr>
              <a:t>M2 protein inhibitor</a:t>
            </a:r>
            <a:endParaRPr lang="zh-TW" altLang="en-US" dirty="0">
              <a:latin typeface="Times New Roman" panose="02020603050405020304" pitchFamily="18" charset="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2592954394"/>
              </p:ext>
            </p:extLst>
          </p:nvPr>
        </p:nvGraphicFramePr>
        <p:xfrm>
          <a:off x="2152651" y="2377527"/>
          <a:ext cx="8064499" cy="2864832"/>
        </p:xfrm>
        <a:graphic>
          <a:graphicData uri="http://schemas.openxmlformats.org/drawingml/2006/table">
            <a:tbl>
              <a:tblPr firstRow="1" bandRow="1">
                <a:tableStyleId>{7DF18680-E054-41AD-8BC1-D1AEF772440D}</a:tableStyleId>
              </a:tblPr>
              <a:tblGrid>
                <a:gridCol w="1872115">
                  <a:extLst>
                    <a:ext uri="{9D8B030D-6E8A-4147-A177-3AD203B41FA5}">
                      <a16:colId xmlns:a16="http://schemas.microsoft.com/office/drawing/2014/main" val="20000"/>
                    </a:ext>
                  </a:extLst>
                </a:gridCol>
                <a:gridCol w="3096192">
                  <a:extLst>
                    <a:ext uri="{9D8B030D-6E8A-4147-A177-3AD203B41FA5}">
                      <a16:colId xmlns:a16="http://schemas.microsoft.com/office/drawing/2014/main" val="20001"/>
                    </a:ext>
                  </a:extLst>
                </a:gridCol>
                <a:gridCol w="3096192">
                  <a:extLst>
                    <a:ext uri="{9D8B030D-6E8A-4147-A177-3AD203B41FA5}">
                      <a16:colId xmlns:a16="http://schemas.microsoft.com/office/drawing/2014/main" val="20002"/>
                    </a:ext>
                  </a:extLst>
                </a:gridCol>
              </a:tblGrid>
              <a:tr h="306498">
                <a:tc>
                  <a:txBody>
                    <a:bodyPr/>
                    <a:lstStyle/>
                    <a:p>
                      <a:pPr algn="ctr"/>
                      <a:r>
                        <a:rPr lang="zh-TW" altLang="en-US" sz="2000" dirty="0">
                          <a:latin typeface="標楷體" panose="03000509000000000000" pitchFamily="65" charset="-120"/>
                          <a:ea typeface="標楷體" panose="03000509000000000000" pitchFamily="65" charset="-120"/>
                        </a:rPr>
                        <a:t>藥名</a:t>
                      </a:r>
                    </a:p>
                    <a:p>
                      <a:pPr algn="ctr"/>
                      <a:endParaRPr lang="zh-TW" altLang="en-US" sz="2000" dirty="0">
                        <a:solidFill>
                          <a:schemeClr val="bg1"/>
                        </a:solidFill>
                        <a:latin typeface="標楷體" pitchFamily="65" charset="-120"/>
                        <a:ea typeface="標楷體" pitchFamily="65" charset="-120"/>
                      </a:endParaRPr>
                    </a:p>
                  </a:txBody>
                  <a:tcPr marL="91436" marR="91436" marT="45684" marB="45684"/>
                </a:tc>
                <a:tc>
                  <a:txBody>
                    <a:bodyPr/>
                    <a:lstStyle/>
                    <a:p>
                      <a:pPr algn="ctr"/>
                      <a:r>
                        <a:rPr lang="zh-TW" altLang="en-US" sz="2000" dirty="0">
                          <a:latin typeface="標楷體" panose="03000509000000000000" pitchFamily="65" charset="-120"/>
                          <a:ea typeface="標楷體" panose="03000509000000000000" pitchFamily="65" charset="-120"/>
                        </a:rPr>
                        <a:t>金剛烷 </a:t>
                      </a:r>
                      <a:r>
                        <a:rPr lang="en-US" altLang="zh-TW" sz="2000" dirty="0">
                          <a:latin typeface="標楷體" panose="03000509000000000000" pitchFamily="65" charset="-120"/>
                          <a:ea typeface="標楷體" panose="03000509000000000000" pitchFamily="65" charset="-120"/>
                        </a:rPr>
                        <a:t>(Amantadine)</a:t>
                      </a:r>
                    </a:p>
                    <a:p>
                      <a:pPr algn="ctr"/>
                      <a:endParaRPr lang="zh-TW" altLang="en-US" sz="2000" dirty="0">
                        <a:solidFill>
                          <a:schemeClr val="bg1"/>
                        </a:solidFill>
                        <a:latin typeface="標楷體" pitchFamily="65" charset="-120"/>
                        <a:ea typeface="標楷體" pitchFamily="65" charset="-120"/>
                      </a:endParaRPr>
                    </a:p>
                  </a:txBody>
                  <a:tcPr marL="91436" marR="91436" marT="45684" marB="45684"/>
                </a:tc>
                <a:tc>
                  <a:txBody>
                    <a:bodyPr/>
                    <a:lstStyle/>
                    <a:p>
                      <a:pPr algn="ctr"/>
                      <a:r>
                        <a:rPr lang="zh-TW" altLang="en-US" sz="2000" dirty="0">
                          <a:latin typeface="標楷體" panose="03000509000000000000" pitchFamily="65" charset="-120"/>
                          <a:ea typeface="標楷體" panose="03000509000000000000" pitchFamily="65" charset="-120"/>
                        </a:rPr>
                        <a:t>甲基金剛烷 </a:t>
                      </a:r>
                      <a:r>
                        <a:rPr lang="en-US" altLang="zh-TW" sz="2000" dirty="0">
                          <a:latin typeface="標楷體" panose="03000509000000000000" pitchFamily="65" charset="-120"/>
                          <a:ea typeface="標楷體" panose="03000509000000000000" pitchFamily="65" charset="-120"/>
                        </a:rPr>
                        <a:t>(</a:t>
                      </a:r>
                      <a:r>
                        <a:rPr lang="en-US" altLang="zh-TW" sz="2000" dirty="0" err="1">
                          <a:latin typeface="標楷體" panose="03000509000000000000" pitchFamily="65" charset="-120"/>
                          <a:ea typeface="標楷體" panose="03000509000000000000" pitchFamily="65" charset="-120"/>
                        </a:rPr>
                        <a:t>Rimantadine</a:t>
                      </a:r>
                      <a:r>
                        <a:rPr lang="en-US" altLang="zh-TW" sz="2000" dirty="0">
                          <a:latin typeface="標楷體" panose="03000509000000000000" pitchFamily="65" charset="-120"/>
                          <a:ea typeface="標楷體" panose="03000509000000000000" pitchFamily="65" charset="-120"/>
                        </a:rPr>
                        <a:t>)</a:t>
                      </a:r>
                      <a:endParaRPr lang="en-US" altLang="zh-TW" sz="2000" dirty="0">
                        <a:solidFill>
                          <a:schemeClr val="bg1"/>
                        </a:solidFill>
                        <a:latin typeface="標楷體" pitchFamily="65" charset="-120"/>
                        <a:ea typeface="標楷體" pitchFamily="65" charset="-120"/>
                      </a:endParaRPr>
                    </a:p>
                  </a:txBody>
                  <a:tcPr marL="91436" marR="91436" marT="45684" marB="45684"/>
                </a:tc>
                <a:extLst>
                  <a:ext uri="{0D108BD9-81ED-4DB2-BD59-A6C34878D82A}">
                    <a16:rowId xmlns:a16="http://schemas.microsoft.com/office/drawing/2014/main" val="10000"/>
                  </a:ext>
                </a:extLst>
              </a:tr>
              <a:tr h="700881">
                <a:tc>
                  <a:txBody>
                    <a:bodyPr/>
                    <a:lstStyle/>
                    <a:p>
                      <a:r>
                        <a:rPr lang="zh-TW" altLang="en-US" sz="2000" dirty="0">
                          <a:latin typeface="標楷體" panose="03000509000000000000" pitchFamily="65" charset="-120"/>
                          <a:ea typeface="標楷體" panose="03000509000000000000" pitchFamily="65" charset="-120"/>
                        </a:rPr>
                        <a:t>作用機轉</a:t>
                      </a:r>
                    </a:p>
                    <a:p>
                      <a:r>
                        <a:rPr lang="en-US" altLang="zh-TW" sz="2000" dirty="0">
                          <a:latin typeface="標楷體" pitchFamily="65" charset="-120"/>
                          <a:ea typeface="標楷體" pitchFamily="65" charset="-120"/>
                        </a:rPr>
                        <a:t>(Mechanism)</a:t>
                      </a:r>
                    </a:p>
                  </a:txBody>
                  <a:tcPr marL="91436" marR="91436" marT="45684" marB="45684"/>
                </a:tc>
                <a:tc>
                  <a:txBody>
                    <a:bodyPr/>
                    <a:lstStyle/>
                    <a:p>
                      <a:r>
                        <a:rPr lang="zh-TW" altLang="en-US" sz="2000" dirty="0">
                          <a:latin typeface="標楷體" panose="03000509000000000000" pitchFamily="65" charset="-120"/>
                          <a:ea typeface="標楷體" panose="03000509000000000000" pitchFamily="65" charset="-120"/>
                        </a:rPr>
                        <a:t>干擾</a:t>
                      </a:r>
                      <a:r>
                        <a:rPr lang="en-US" altLang="zh-TW" sz="2000" dirty="0">
                          <a:latin typeface="標楷體" panose="03000509000000000000" pitchFamily="65" charset="-120"/>
                          <a:ea typeface="標楷體" panose="03000509000000000000" pitchFamily="65" charset="-120"/>
                        </a:rPr>
                        <a:t>A</a:t>
                      </a:r>
                      <a:r>
                        <a:rPr lang="zh-TW" altLang="en-US" sz="2000" dirty="0">
                          <a:latin typeface="標楷體" panose="03000509000000000000" pitchFamily="65" charset="-120"/>
                          <a:ea typeface="標楷體" panose="03000509000000000000" pitchFamily="65" charset="-120"/>
                        </a:rPr>
                        <a:t>型流感病毒複製 </a:t>
                      </a:r>
                      <a:br>
                        <a:rPr lang="zh-TW" altLang="en-US" sz="2000" dirty="0">
                          <a:latin typeface="標楷體" panose="03000509000000000000" pitchFamily="65" charset="-120"/>
                          <a:ea typeface="標楷體" panose="03000509000000000000" pitchFamily="65" charset="-120"/>
                        </a:rPr>
                      </a:br>
                      <a:r>
                        <a:rPr lang="zh-TW" altLang="en-US" sz="2000" dirty="0">
                          <a:latin typeface="標楷體" panose="03000509000000000000" pitchFamily="65" charset="-120"/>
                          <a:ea typeface="標楷體" panose="03000509000000000000" pitchFamily="65" charset="-120"/>
                        </a:rPr>
                        <a:t>對</a:t>
                      </a:r>
                      <a:r>
                        <a:rPr lang="en-US" altLang="zh-TW" sz="2000" dirty="0">
                          <a:latin typeface="標楷體" panose="03000509000000000000" pitchFamily="65" charset="-120"/>
                          <a:ea typeface="標楷體" panose="03000509000000000000" pitchFamily="65" charset="-120"/>
                        </a:rPr>
                        <a:t>B</a:t>
                      </a:r>
                      <a:r>
                        <a:rPr lang="zh-TW" altLang="en-US" sz="2000" dirty="0">
                          <a:latin typeface="標楷體" panose="03000509000000000000" pitchFamily="65" charset="-120"/>
                          <a:ea typeface="標楷體" panose="03000509000000000000" pitchFamily="65" charset="-120"/>
                        </a:rPr>
                        <a:t>型流感病毒</a:t>
                      </a:r>
                      <a:r>
                        <a:rPr lang="zh-TW" altLang="en-US" sz="2400" dirty="0">
                          <a:solidFill>
                            <a:srgbClr val="FF0000"/>
                          </a:solidFill>
                          <a:latin typeface="標楷體" pitchFamily="65" charset="-120"/>
                          <a:ea typeface="標楷體" pitchFamily="65" charset="-120"/>
                        </a:rPr>
                        <a:t>無效</a:t>
                      </a:r>
                    </a:p>
                  </a:txBody>
                  <a:tcPr marL="91436" marR="91436" marT="45684" marB="45684"/>
                </a:tc>
                <a:tc>
                  <a:txBody>
                    <a:bodyPr/>
                    <a:lstStyle/>
                    <a:p>
                      <a:r>
                        <a:rPr lang="zh-TW" altLang="en-US" sz="2000" dirty="0">
                          <a:latin typeface="標楷體" panose="03000509000000000000" pitchFamily="65" charset="-120"/>
                          <a:ea typeface="標楷體" panose="03000509000000000000" pitchFamily="65" charset="-120"/>
                        </a:rPr>
                        <a:t>干擾</a:t>
                      </a:r>
                      <a:r>
                        <a:rPr lang="en-US" altLang="zh-TW" sz="2000" dirty="0">
                          <a:latin typeface="標楷體" panose="03000509000000000000" pitchFamily="65" charset="-120"/>
                          <a:ea typeface="標楷體" panose="03000509000000000000" pitchFamily="65" charset="-120"/>
                        </a:rPr>
                        <a:t>A</a:t>
                      </a:r>
                      <a:r>
                        <a:rPr lang="zh-TW" altLang="en-US" sz="2000" dirty="0">
                          <a:latin typeface="標楷體" panose="03000509000000000000" pitchFamily="65" charset="-120"/>
                          <a:ea typeface="標楷體" panose="03000509000000000000" pitchFamily="65" charset="-120"/>
                        </a:rPr>
                        <a:t>型流感病毒複製 </a:t>
                      </a:r>
                      <a:br>
                        <a:rPr lang="zh-TW" altLang="en-US" sz="2000" dirty="0">
                          <a:latin typeface="標楷體" panose="03000509000000000000" pitchFamily="65" charset="-120"/>
                          <a:ea typeface="標楷體" panose="03000509000000000000" pitchFamily="65" charset="-120"/>
                        </a:rPr>
                      </a:br>
                      <a:r>
                        <a:rPr lang="zh-TW" altLang="en-US" sz="2000" dirty="0">
                          <a:latin typeface="標楷體" panose="03000509000000000000" pitchFamily="65" charset="-120"/>
                          <a:ea typeface="標楷體" panose="03000509000000000000" pitchFamily="65" charset="-120"/>
                        </a:rPr>
                        <a:t>對</a:t>
                      </a:r>
                      <a:r>
                        <a:rPr lang="en-US" altLang="zh-TW" sz="2000" dirty="0">
                          <a:latin typeface="標楷體" panose="03000509000000000000" pitchFamily="65" charset="-120"/>
                          <a:ea typeface="標楷體" panose="03000509000000000000" pitchFamily="65" charset="-120"/>
                        </a:rPr>
                        <a:t>B</a:t>
                      </a:r>
                      <a:r>
                        <a:rPr lang="zh-TW" altLang="en-US" sz="2000" dirty="0">
                          <a:latin typeface="標楷體" panose="03000509000000000000" pitchFamily="65" charset="-120"/>
                          <a:ea typeface="標楷體" panose="03000509000000000000" pitchFamily="65" charset="-120"/>
                        </a:rPr>
                        <a:t>型流感病毒</a:t>
                      </a:r>
                      <a:r>
                        <a:rPr lang="zh-TW" altLang="en-US" sz="2400" dirty="0">
                          <a:solidFill>
                            <a:srgbClr val="FF0000"/>
                          </a:solidFill>
                          <a:latin typeface="標楷體" pitchFamily="65" charset="-120"/>
                          <a:ea typeface="標楷體" pitchFamily="65" charset="-120"/>
                        </a:rPr>
                        <a:t>無效</a:t>
                      </a:r>
                    </a:p>
                  </a:txBody>
                  <a:tcPr marL="91436" marR="91436" marT="45684" marB="45684"/>
                </a:tc>
                <a:extLst>
                  <a:ext uri="{0D108BD9-81ED-4DB2-BD59-A6C34878D82A}">
                    <a16:rowId xmlns:a16="http://schemas.microsoft.com/office/drawing/2014/main" val="10001"/>
                  </a:ext>
                </a:extLst>
              </a:tr>
              <a:tr h="700881">
                <a:tc>
                  <a:txBody>
                    <a:bodyPr/>
                    <a:lstStyle/>
                    <a:p>
                      <a:r>
                        <a:rPr lang="zh-TW" altLang="en-US" sz="2000" dirty="0">
                          <a:latin typeface="標楷體" panose="03000509000000000000" pitchFamily="65" charset="-120"/>
                          <a:ea typeface="標楷體" panose="03000509000000000000" pitchFamily="65" charset="-120"/>
                        </a:rPr>
                        <a:t>效力</a:t>
                      </a:r>
                    </a:p>
                    <a:p>
                      <a:r>
                        <a:rPr lang="en-US" altLang="zh-TW" sz="2000" dirty="0">
                          <a:latin typeface="標楷體" panose="03000509000000000000" pitchFamily="65" charset="-120"/>
                          <a:ea typeface="標楷體" panose="03000509000000000000" pitchFamily="65" charset="-120"/>
                        </a:rPr>
                        <a:t>(Efficacy)</a:t>
                      </a:r>
                      <a:endParaRPr lang="zh-TW" altLang="en-US" sz="2000" dirty="0">
                        <a:latin typeface="標楷體" pitchFamily="65" charset="-120"/>
                        <a:ea typeface="標楷體" pitchFamily="65" charset="-120"/>
                      </a:endParaRPr>
                    </a:p>
                  </a:txBody>
                  <a:tcPr marL="91436" marR="91436" marT="45684" marB="45684"/>
                </a:tc>
                <a:tc>
                  <a:txBody>
                    <a:bodyPr/>
                    <a:lstStyle/>
                    <a:p>
                      <a:r>
                        <a:rPr lang="en-US" altLang="zh-TW" sz="2000" dirty="0">
                          <a:latin typeface="標楷體" panose="03000509000000000000" pitchFamily="65" charset="-120"/>
                          <a:ea typeface="標楷體" panose="03000509000000000000" pitchFamily="65" charset="-120"/>
                        </a:rPr>
                        <a:t>48</a:t>
                      </a:r>
                      <a:r>
                        <a:rPr lang="zh-TW" altLang="en-US" sz="2000" dirty="0">
                          <a:latin typeface="標楷體" pitchFamily="65" charset="-120"/>
                          <a:ea typeface="標楷體" pitchFamily="65" charset="-120"/>
                        </a:rPr>
                        <a:t>小時內投藥可降低病情嚴重度及縮短病程</a:t>
                      </a:r>
                    </a:p>
                  </a:txBody>
                  <a:tcPr marL="91436" marR="91436" marT="45684" marB="45684"/>
                </a:tc>
                <a:tc>
                  <a:txBody>
                    <a:bodyPr/>
                    <a:lstStyle/>
                    <a:p>
                      <a:r>
                        <a:rPr lang="en-US" altLang="zh-TW" sz="2000" dirty="0">
                          <a:latin typeface="標楷體" panose="03000509000000000000" pitchFamily="65" charset="-120"/>
                          <a:ea typeface="標楷體" panose="03000509000000000000" pitchFamily="65" charset="-120"/>
                        </a:rPr>
                        <a:t>48</a:t>
                      </a:r>
                      <a:r>
                        <a:rPr lang="zh-TW" altLang="en-US" sz="2000" dirty="0">
                          <a:latin typeface="標楷體" pitchFamily="65" charset="-120"/>
                          <a:ea typeface="標楷體" pitchFamily="65" charset="-120"/>
                        </a:rPr>
                        <a:t>小時內投藥可降低病情嚴重度及縮短病程</a:t>
                      </a:r>
                    </a:p>
                  </a:txBody>
                  <a:tcPr marL="91436" marR="91436" marT="45684" marB="45684"/>
                </a:tc>
                <a:extLst>
                  <a:ext uri="{0D108BD9-81ED-4DB2-BD59-A6C34878D82A}">
                    <a16:rowId xmlns:a16="http://schemas.microsoft.com/office/drawing/2014/main" val="10002"/>
                  </a:ext>
                </a:extLst>
              </a:tr>
              <a:tr h="700881">
                <a:tc>
                  <a:txBody>
                    <a:bodyPr/>
                    <a:lstStyle/>
                    <a:p>
                      <a:r>
                        <a:rPr lang="zh-TW" altLang="en-US" sz="2000" dirty="0">
                          <a:latin typeface="標楷體" panose="03000509000000000000" pitchFamily="65" charset="-120"/>
                          <a:ea typeface="標楷體" panose="03000509000000000000" pitchFamily="65" charset="-120"/>
                        </a:rPr>
                        <a:t>適應症</a:t>
                      </a:r>
                    </a:p>
                    <a:p>
                      <a:r>
                        <a:rPr lang="en-US" altLang="zh-TW" sz="2000" dirty="0">
                          <a:latin typeface="標楷體" pitchFamily="65" charset="-120"/>
                          <a:ea typeface="標楷體" pitchFamily="65" charset="-120"/>
                        </a:rPr>
                        <a:t>(Indications)</a:t>
                      </a:r>
                    </a:p>
                  </a:txBody>
                  <a:tcPr marL="91436" marR="91436" marT="45684" marB="45684"/>
                </a:tc>
                <a:tc>
                  <a:txBody>
                    <a:bodyPr/>
                    <a:lstStyle/>
                    <a:p>
                      <a:r>
                        <a:rPr lang="zh-TW" altLang="en-US" sz="2000" dirty="0">
                          <a:latin typeface="標楷體" panose="03000509000000000000" pitchFamily="65" charset="-120"/>
                          <a:ea typeface="標楷體" panose="03000509000000000000" pitchFamily="65" charset="-120"/>
                        </a:rPr>
                        <a:t>兒童及成人</a:t>
                      </a:r>
                    </a:p>
                  </a:txBody>
                  <a:tcPr marL="91436" marR="91436" marT="45684" marB="45684"/>
                </a:tc>
                <a:tc>
                  <a:txBody>
                    <a:bodyPr/>
                    <a:lstStyle/>
                    <a:p>
                      <a:r>
                        <a:rPr lang="zh-TW" altLang="en-US" sz="2000" dirty="0">
                          <a:latin typeface="標楷體" panose="03000509000000000000" pitchFamily="65" charset="-120"/>
                          <a:ea typeface="標楷體" panose="03000509000000000000" pitchFamily="65" charset="-120"/>
                        </a:rPr>
                        <a:t>成人</a:t>
                      </a:r>
                    </a:p>
                  </a:txBody>
                  <a:tcPr marL="91436" marR="91436" marT="45684" marB="45684"/>
                </a:tc>
                <a:extLst>
                  <a:ext uri="{0D108BD9-81ED-4DB2-BD59-A6C34878D82A}">
                    <a16:rowId xmlns:a16="http://schemas.microsoft.com/office/drawing/2014/main" val="10003"/>
                  </a:ext>
                </a:extLst>
              </a:tr>
            </a:tbl>
          </a:graphicData>
        </a:graphic>
      </p:graphicFrame>
      <p:sp>
        <p:nvSpPr>
          <p:cNvPr id="5" name="投影片編號版面配置區 4"/>
          <p:cNvSpPr>
            <a:spLocks noGrp="1"/>
          </p:cNvSpPr>
          <p:nvPr>
            <p:ph type="sldNum" sz="quarter" idx="12"/>
          </p:nvPr>
        </p:nvSpPr>
        <p:spPr/>
        <p:txBody>
          <a:bodyPr/>
          <a:lstStyle/>
          <a:p>
            <a:fld id="{61F4C71F-F9A1-425A-9BEE-3BA02305095C}" type="slidenum">
              <a:rPr lang="zh-TW" altLang="en-US" smtClean="0"/>
              <a:t>71</a:t>
            </a:fld>
            <a:endParaRPr lang="zh-TW" altLang="en-US"/>
          </a:p>
        </p:txBody>
      </p:sp>
    </p:spTree>
    <p:extLst>
      <p:ext uri="{BB962C8B-B14F-4D97-AF65-F5344CB8AC3E}">
        <p14:creationId xmlns:p14="http://schemas.microsoft.com/office/powerpoint/2010/main" val="424104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4"/>
          <p:cNvSpPr txBox="1">
            <a:spLocks noChangeArrowheads="1"/>
          </p:cNvSpPr>
          <p:nvPr/>
        </p:nvSpPr>
        <p:spPr bwMode="auto">
          <a:xfrm>
            <a:off x="7908010" y="5987018"/>
            <a:ext cx="41483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400" dirty="0"/>
              <a:t>1, CDC MMWR April 20, 2001</a:t>
            </a:r>
          </a:p>
          <a:p>
            <a:pPr eaLnBrk="1" hangingPunct="1">
              <a:spcBef>
                <a:spcPct val="0"/>
              </a:spcBef>
              <a:buClrTx/>
              <a:buSzTx/>
              <a:buFontTx/>
              <a:buNone/>
            </a:pPr>
            <a:r>
              <a:rPr lang="en-US" altLang="zh-TW" sz="1400" dirty="0"/>
              <a:t>2, </a:t>
            </a:r>
            <a:r>
              <a:rPr lang="en-US" altLang="zh-TW" sz="1400" dirty="0" err="1"/>
              <a:t>Antimicrob</a:t>
            </a:r>
            <a:r>
              <a:rPr lang="en-US" altLang="zh-TW" sz="1400" dirty="0"/>
              <a:t> Agents Chemother 1991; 35:1741~7</a:t>
            </a:r>
          </a:p>
          <a:p>
            <a:pPr eaLnBrk="1" hangingPunct="1">
              <a:spcBef>
                <a:spcPct val="0"/>
              </a:spcBef>
              <a:buClrTx/>
              <a:buSzTx/>
              <a:buFontTx/>
              <a:buNone/>
            </a:pPr>
            <a:r>
              <a:rPr lang="en-US" altLang="zh-TW" sz="1400" dirty="0"/>
              <a:t>3, Arch Intern Med 1995; 155:533~7</a:t>
            </a:r>
          </a:p>
        </p:txBody>
      </p:sp>
      <p:sp>
        <p:nvSpPr>
          <p:cNvPr id="117763" name="標題 5"/>
          <p:cNvSpPr>
            <a:spLocks noGrp="1"/>
          </p:cNvSpPr>
          <p:nvPr>
            <p:ph type="title"/>
          </p:nvPr>
        </p:nvSpPr>
        <p:spPr/>
        <p:txBody>
          <a:bodyPr/>
          <a:lstStyle/>
          <a:p>
            <a:endParaRPr lang="zh-TW" altLang="en-US"/>
          </a:p>
        </p:txBody>
      </p:sp>
      <p:sp>
        <p:nvSpPr>
          <p:cNvPr id="117764" name="內容版面配置區 4"/>
          <p:cNvSpPr>
            <a:spLocks noGrp="1"/>
          </p:cNvSpPr>
          <p:nvPr>
            <p:ph idx="1"/>
          </p:nvPr>
        </p:nvSpPr>
        <p:spPr/>
        <p:txBody>
          <a:bodyPr/>
          <a:lstStyle/>
          <a:p>
            <a:r>
              <a:rPr lang="en-US" altLang="zh-TW" b="1" dirty="0">
                <a:solidFill>
                  <a:srgbClr val="0070C0"/>
                </a:solidFill>
                <a:ea typeface="標楷體" panose="03000509000000000000" pitchFamily="65" charset="-120"/>
              </a:rPr>
              <a:t>M2 protein inhibitor </a:t>
            </a:r>
            <a:r>
              <a:rPr lang="zh-TW" altLang="zh-TW" b="1" dirty="0">
                <a:solidFill>
                  <a:srgbClr val="0070C0"/>
                </a:solidFill>
                <a:ea typeface="標楷體" panose="03000509000000000000" pitchFamily="65" charset="-120"/>
              </a:rPr>
              <a:t>的限制</a:t>
            </a:r>
            <a:r>
              <a:rPr lang="zh-TW" altLang="en-US" b="1" dirty="0">
                <a:solidFill>
                  <a:srgbClr val="0070C0"/>
                </a:solidFill>
              </a:rPr>
              <a:t>：</a:t>
            </a:r>
            <a:endParaRPr lang="zh-TW" altLang="en-US" b="1" dirty="0">
              <a:solidFill>
                <a:srgbClr val="0070C0"/>
              </a:solidFill>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只對</a:t>
            </a:r>
            <a:r>
              <a:rPr lang="en-US" altLang="zh-TW" dirty="0">
                <a:solidFill>
                  <a:srgbClr val="FF0000"/>
                </a:solidFill>
                <a:latin typeface="標楷體" panose="03000509000000000000" pitchFamily="65" charset="-120"/>
                <a:ea typeface="標楷體" panose="03000509000000000000" pitchFamily="65" charset="-120"/>
              </a:rPr>
              <a:t>A</a:t>
            </a:r>
            <a:r>
              <a:rPr lang="zh-TW" altLang="en-US" dirty="0">
                <a:solidFill>
                  <a:srgbClr val="FF0000"/>
                </a:solidFill>
                <a:latin typeface="標楷體" panose="03000509000000000000" pitchFamily="65" charset="-120"/>
                <a:ea typeface="標楷體" panose="03000509000000000000" pitchFamily="65" charset="-120"/>
              </a:rPr>
              <a:t>型</a:t>
            </a:r>
            <a:r>
              <a:rPr lang="zh-TW" altLang="en-US" dirty="0">
                <a:latin typeface="標楷體" panose="03000509000000000000" pitchFamily="65" charset="-120"/>
                <a:ea typeface="標楷體" panose="03000509000000000000" pitchFamily="65" charset="-120"/>
              </a:rPr>
              <a:t>流感有效，因</a:t>
            </a:r>
            <a:r>
              <a:rPr lang="en-US" altLang="zh-TW" dirty="0">
                <a:latin typeface="標楷體" panose="03000509000000000000" pitchFamily="65" charset="-120"/>
                <a:ea typeface="標楷體" panose="03000509000000000000" pitchFamily="65" charset="-120"/>
              </a:rPr>
              <a:t>B</a:t>
            </a:r>
            <a:r>
              <a:rPr lang="zh-TW" altLang="en-US" dirty="0">
                <a:latin typeface="標楷體" panose="03000509000000000000" pitchFamily="65" charset="-120"/>
                <a:ea typeface="標楷體" panose="03000509000000000000" pitchFamily="65" charset="-120"/>
              </a:rPr>
              <a:t>型流感病毒</a:t>
            </a:r>
            <a:r>
              <a:rPr lang="zh-TW" altLang="en-US" sz="2800" dirty="0">
                <a:solidFill>
                  <a:srgbClr val="FF0000"/>
                </a:solidFill>
                <a:latin typeface="標楷體" panose="03000509000000000000" pitchFamily="65" charset="-120"/>
                <a:ea typeface="標楷體" panose="03000509000000000000" pitchFamily="65" charset="-120"/>
              </a:rPr>
              <a:t>沒有</a:t>
            </a:r>
            <a:r>
              <a:rPr lang="en-US" altLang="zh-TW" dirty="0">
                <a:latin typeface="標楷體" panose="03000509000000000000" pitchFamily="65" charset="-120"/>
                <a:ea typeface="標楷體" panose="03000509000000000000" pitchFamily="65" charset="-120"/>
              </a:rPr>
              <a:t>M2 protein </a:t>
            </a:r>
            <a:r>
              <a:rPr lang="zh-TW" altLang="en-US" dirty="0">
                <a:latin typeface="標楷體" panose="03000509000000000000" pitchFamily="65" charset="-120"/>
                <a:ea typeface="標楷體" panose="03000509000000000000" pitchFamily="65" charset="-120"/>
              </a:rPr>
              <a:t>。</a:t>
            </a:r>
          </a:p>
          <a:p>
            <a:pPr lvl="1"/>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副作用發生頻率高，包括中樞神經副作用</a:t>
            </a:r>
            <a:r>
              <a:rPr lang="en-US" altLang="zh-TW" dirty="0">
                <a:latin typeface="標楷體" panose="03000509000000000000" pitchFamily="65" charset="-120"/>
                <a:ea typeface="標楷體" panose="03000509000000000000" pitchFamily="65" charset="-120"/>
              </a:rPr>
              <a:t>(CNS side effect</a:t>
            </a:r>
            <a:r>
              <a:rPr lang="zh-TW" altLang="en-US" dirty="0">
                <a:latin typeface="標楷體" panose="03000509000000000000" pitchFamily="65" charset="-120"/>
                <a:ea typeface="標楷體" panose="03000509000000000000" pitchFamily="65" charset="-120"/>
              </a:rPr>
              <a:t>，焦慮，無法集中</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及腸胃道副作用等。</a:t>
            </a:r>
          </a:p>
          <a:p>
            <a:pPr lvl="1"/>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在現行流行的</a:t>
            </a:r>
            <a:r>
              <a:rPr lang="en-US" altLang="zh-TW" dirty="0">
                <a:latin typeface="標楷體" panose="03000509000000000000" pitchFamily="65" charset="-120"/>
                <a:ea typeface="標楷體" panose="03000509000000000000" pitchFamily="65" charset="-120"/>
              </a:rPr>
              <a:t>A</a:t>
            </a:r>
            <a:r>
              <a:rPr lang="zh-TW" altLang="en-US" dirty="0">
                <a:latin typeface="標楷體" panose="03000509000000000000" pitchFamily="65" charset="-120"/>
                <a:ea typeface="標楷體" panose="03000509000000000000" pitchFamily="65" charset="-120"/>
              </a:rPr>
              <a:t>型流感廣泛</a:t>
            </a:r>
            <a:r>
              <a:rPr lang="zh-TW" altLang="en-US" sz="3200" dirty="0">
                <a:solidFill>
                  <a:srgbClr val="3399FF"/>
                </a:solidFill>
                <a:latin typeface="標楷體" panose="03000509000000000000" pitchFamily="65" charset="-120"/>
                <a:ea typeface="標楷體" panose="03000509000000000000" pitchFamily="65" charset="-120"/>
              </a:rPr>
              <a:t>出現抗藥性</a:t>
            </a:r>
            <a:r>
              <a:rPr lang="zh-TW" altLang="en-US" dirty="0"/>
              <a:t>。</a:t>
            </a:r>
          </a:p>
        </p:txBody>
      </p:sp>
      <p:sp>
        <p:nvSpPr>
          <p:cNvPr id="2" name="文字方塊 1"/>
          <p:cNvSpPr txBox="1"/>
          <p:nvPr/>
        </p:nvSpPr>
        <p:spPr>
          <a:xfrm>
            <a:off x="3316778" y="5328861"/>
            <a:ext cx="5197302" cy="523220"/>
          </a:xfrm>
          <a:prstGeom prst="rect">
            <a:avLst/>
          </a:prstGeom>
          <a:solidFill>
            <a:srgbClr val="FFFFCC"/>
          </a:solidFill>
          <a:ln>
            <a:solidFill>
              <a:schemeClr val="tx1"/>
            </a:solidFill>
          </a:ln>
        </p:spPr>
        <p:txBody>
          <a:bodyPr wrap="square" rtlCol="0">
            <a:spAutoFit/>
          </a:bodyPr>
          <a:lstStyle/>
          <a:p>
            <a:pPr algn="ctr"/>
            <a:r>
              <a:rPr lang="zh-TW" altLang="en-US" sz="2800" dirty="0">
                <a:latin typeface="標楷體" panose="03000509000000000000" pitchFamily="65" charset="-120"/>
                <a:ea typeface="標楷體" panose="03000509000000000000" pitchFamily="65" charset="-120"/>
              </a:rPr>
              <a:t>現在已沒再用來治療流感了</a:t>
            </a:r>
            <a:r>
              <a:rPr lang="en-US" altLang="zh-TW" sz="2800"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a:xfrm>
            <a:off x="8610600" y="6356350"/>
            <a:ext cx="2743200" cy="365125"/>
          </a:xfrm>
        </p:spPr>
        <p:txBody>
          <a:bodyPr/>
          <a:lstStyle/>
          <a:p>
            <a:fld id="{61F4C71F-F9A1-425A-9BEE-3BA02305095C}" type="slidenum">
              <a:rPr lang="zh-TW" altLang="en-US" smtClean="0"/>
              <a:t>72</a:t>
            </a:fld>
            <a:endParaRPr lang="zh-TW" altLang="en-US"/>
          </a:p>
        </p:txBody>
      </p:sp>
      <p:pic>
        <p:nvPicPr>
          <p:cNvPr id="7" name="圖片 6">
            <a:extLst>
              <a:ext uri="{FF2B5EF4-FFF2-40B4-BE49-F238E27FC236}">
                <a16:creationId xmlns:a16="http://schemas.microsoft.com/office/drawing/2014/main" id="{ED75DE70-7051-49D0-8465-98808192EA0D}"/>
              </a:ext>
            </a:extLst>
          </p:cNvPr>
          <p:cNvPicPr>
            <a:picLocks noChangeAspect="1"/>
          </p:cNvPicPr>
          <p:nvPr/>
        </p:nvPicPr>
        <p:blipFill>
          <a:blip r:embed="rId2"/>
          <a:stretch>
            <a:fillRect/>
          </a:stretch>
        </p:blipFill>
        <p:spPr>
          <a:xfrm>
            <a:off x="1036321" y="4922613"/>
            <a:ext cx="1616299" cy="1616299"/>
          </a:xfrm>
          <a:prstGeom prst="rect">
            <a:avLst/>
          </a:prstGeom>
        </p:spPr>
      </p:pic>
    </p:spTree>
    <p:extLst>
      <p:ext uri="{BB962C8B-B14F-4D97-AF65-F5344CB8AC3E}">
        <p14:creationId xmlns:p14="http://schemas.microsoft.com/office/powerpoint/2010/main" val="405853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3E78829-79A8-4B28-9738-8120805DC939}"/>
              </a:ext>
            </a:extLst>
          </p:cNvPr>
          <p:cNvPicPr>
            <a:picLocks noChangeAspect="1"/>
          </p:cNvPicPr>
          <p:nvPr/>
        </p:nvPicPr>
        <p:blipFill>
          <a:blip r:embed="rId3"/>
          <a:stretch>
            <a:fillRect/>
          </a:stretch>
        </p:blipFill>
        <p:spPr>
          <a:xfrm>
            <a:off x="1777648" y="367453"/>
            <a:ext cx="8886355" cy="4549932"/>
          </a:xfrm>
          <a:prstGeom prst="rect">
            <a:avLst/>
          </a:prstGeom>
          <a:ln>
            <a:noFill/>
          </a:ln>
          <a:effectLst>
            <a:outerShdw blurRad="292100" dist="139700" dir="2700000" algn="tl" rotWithShape="0">
              <a:srgbClr val="333333">
                <a:alpha val="65000"/>
              </a:srgbClr>
            </a:outerShdw>
          </a:effectLst>
        </p:spPr>
      </p:pic>
      <p:sp>
        <p:nvSpPr>
          <p:cNvPr id="5" name="矩形 4">
            <a:extLst>
              <a:ext uri="{FF2B5EF4-FFF2-40B4-BE49-F238E27FC236}">
                <a16:creationId xmlns:a16="http://schemas.microsoft.com/office/drawing/2014/main" id="{78C50C4D-E7CA-41BE-89C5-E899D5B34194}"/>
              </a:ext>
            </a:extLst>
          </p:cNvPr>
          <p:cNvSpPr/>
          <p:nvPr/>
        </p:nvSpPr>
        <p:spPr>
          <a:xfrm>
            <a:off x="7610168" y="6492875"/>
            <a:ext cx="4581832" cy="369332"/>
          </a:xfrm>
          <a:prstGeom prst="rect">
            <a:avLst/>
          </a:prstGeom>
        </p:spPr>
        <p:txBody>
          <a:bodyPr wrap="square">
            <a:spAutoFit/>
          </a:bodyPr>
          <a:lstStyle/>
          <a:p>
            <a:r>
              <a:rPr lang="en-US" altLang="zh-TW" i="1" dirty="0" err="1"/>
              <a:t>Curr</a:t>
            </a:r>
            <a:r>
              <a:rPr lang="en-US" altLang="zh-TW" i="1" dirty="0"/>
              <a:t> Top Microbiol Immunol</a:t>
            </a:r>
            <a:r>
              <a:rPr lang="en-US" altLang="zh-TW" dirty="0"/>
              <a:t>. 1992;176:119-30</a:t>
            </a:r>
            <a:endParaRPr lang="zh-TW" altLang="en-US" dirty="0"/>
          </a:p>
        </p:txBody>
      </p:sp>
      <p:sp>
        <p:nvSpPr>
          <p:cNvPr id="3" name="矩形 2">
            <a:extLst>
              <a:ext uri="{FF2B5EF4-FFF2-40B4-BE49-F238E27FC236}">
                <a16:creationId xmlns:a16="http://schemas.microsoft.com/office/drawing/2014/main" id="{2F75D816-16EB-49A0-9E94-8DD1BEE42B2C}"/>
              </a:ext>
            </a:extLst>
          </p:cNvPr>
          <p:cNvSpPr/>
          <p:nvPr/>
        </p:nvSpPr>
        <p:spPr>
          <a:xfrm>
            <a:off x="525981" y="5013219"/>
            <a:ext cx="10779149" cy="1477328"/>
          </a:xfrm>
          <a:prstGeom prst="rect">
            <a:avLst/>
          </a:prstGeom>
          <a:solidFill>
            <a:srgbClr val="FFFFCC"/>
          </a:solidFill>
          <a:ln>
            <a:solidFill>
              <a:schemeClr val="tx1"/>
            </a:solidFill>
          </a:ln>
        </p:spPr>
        <p:txBody>
          <a:bodyPr wrap="square">
            <a:spAutoFit/>
          </a:bodyPr>
          <a:lstStyle/>
          <a:p>
            <a:r>
              <a:rPr lang="zh-TW" altLang="en-US" b="1" dirty="0">
                <a:latin typeface="標楷體" panose="03000509000000000000" pitchFamily="65" charset="-120"/>
                <a:ea typeface="標楷體" panose="03000509000000000000" pitchFamily="65" charset="-120"/>
              </a:rPr>
              <a:t>對</a:t>
            </a:r>
            <a:r>
              <a:rPr lang="en-US" altLang="zh-TW" b="1" dirty="0">
                <a:latin typeface="標楷體" panose="03000509000000000000" pitchFamily="65" charset="-120"/>
                <a:ea typeface="標楷體" panose="03000509000000000000" pitchFamily="65" charset="-120"/>
              </a:rPr>
              <a:t>amantadine</a:t>
            </a:r>
            <a:r>
              <a:rPr lang="zh-TW" altLang="en-US" b="1" dirty="0">
                <a:latin typeface="標楷體" panose="03000509000000000000" pitchFamily="65" charset="-120"/>
                <a:ea typeface="標楷體" panose="03000509000000000000" pitchFamily="65" charset="-120"/>
              </a:rPr>
              <a:t>產生抗藥的病毒株</a:t>
            </a:r>
            <a:r>
              <a:rPr lang="en-US" altLang="zh-TW" b="1" dirty="0">
                <a:latin typeface="標楷體" panose="03000509000000000000" pitchFamily="65" charset="-120"/>
                <a:ea typeface="標楷體" panose="03000509000000000000" pitchFamily="65" charset="-120"/>
              </a:rPr>
              <a:t>:</a:t>
            </a:r>
          </a:p>
          <a:p>
            <a:pPr marL="285750" indent="-285750">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在治療過程中很快就會出現，甚至在治療後的</a:t>
            </a:r>
            <a:r>
              <a:rPr lang="en-US" altLang="zh-TW" dirty="0">
                <a:solidFill>
                  <a:srgbClr val="FF0000"/>
                </a:solidFill>
                <a:latin typeface="標楷體" panose="03000509000000000000" pitchFamily="65" charset="-120"/>
                <a:ea typeface="標楷體" panose="03000509000000000000" pitchFamily="65" charset="-120"/>
              </a:rPr>
              <a:t>2-3</a:t>
            </a:r>
            <a:r>
              <a:rPr lang="zh-TW" altLang="en-US" dirty="0">
                <a:solidFill>
                  <a:srgbClr val="FF0000"/>
                </a:solidFill>
                <a:latin typeface="標楷體" panose="03000509000000000000" pitchFamily="65" charset="-120"/>
                <a:ea typeface="標楷體" panose="03000509000000000000" pitchFamily="65" charset="-120"/>
              </a:rPr>
              <a:t>天</a:t>
            </a:r>
            <a:r>
              <a:rPr lang="zh-TW" altLang="en-US" dirty="0">
                <a:latin typeface="標楷體" panose="03000509000000000000" pitchFamily="65" charset="-120"/>
                <a:ea typeface="標楷體" panose="03000509000000000000" pitchFamily="65" charset="-120"/>
              </a:rPr>
              <a:t>就會出現。</a:t>
            </a:r>
            <a:endParaRPr lang="en-US" altLang="zh-TW"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這樣的突變在基因上是</a:t>
            </a:r>
            <a:r>
              <a:rPr lang="zh-TW" altLang="en-US" dirty="0">
                <a:solidFill>
                  <a:srgbClr val="FF0000"/>
                </a:solidFill>
                <a:latin typeface="標楷體" panose="03000509000000000000" pitchFamily="65" charset="-120"/>
                <a:ea typeface="標楷體" panose="03000509000000000000" pitchFamily="65" charset="-120"/>
              </a:rPr>
              <a:t>穩定</a:t>
            </a:r>
            <a:r>
              <a:rPr lang="zh-TW" altLang="en-US" dirty="0">
                <a:latin typeface="標楷體" panose="03000509000000000000" pitchFamily="65" charset="-120"/>
                <a:ea typeface="標楷體" panose="03000509000000000000" pitchFamily="65" charset="-120"/>
              </a:rPr>
              <a:t>的，在實驗室中經過好幾代的傳播，依然可以保持其表現型。</a:t>
            </a:r>
            <a:endParaRPr lang="en-US" altLang="zh-TW"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儘管沒有選擇性壓力的存在，</a:t>
            </a:r>
            <a:r>
              <a:rPr lang="en-US" altLang="zh-TW" dirty="0">
                <a:latin typeface="標楷體" panose="03000509000000000000" pitchFamily="65" charset="-120"/>
                <a:ea typeface="標楷體" panose="03000509000000000000" pitchFamily="65" charset="-120"/>
              </a:rPr>
              <a:t>high-level</a:t>
            </a:r>
            <a:r>
              <a:rPr lang="zh-TW" altLang="en-US" dirty="0">
                <a:latin typeface="標楷體" panose="03000509000000000000" pitchFamily="65" charset="-120"/>
                <a:ea typeface="標楷體" panose="03000509000000000000" pitchFamily="65" charset="-120"/>
              </a:rPr>
              <a:t>抗藥性依然持續在</a:t>
            </a:r>
            <a:r>
              <a:rPr lang="en-US" altLang="zh-TW" dirty="0">
                <a:latin typeface="標楷體" panose="03000509000000000000" pitchFamily="65" charset="-120"/>
                <a:ea typeface="標楷體" panose="03000509000000000000" pitchFamily="65" charset="-120"/>
              </a:rPr>
              <a:t>circulating influenza A</a:t>
            </a:r>
            <a:r>
              <a:rPr lang="zh-TW" altLang="en-US" dirty="0">
                <a:latin typeface="標楷體" panose="03000509000000000000" pitchFamily="65" charset="-120"/>
                <a:ea typeface="標楷體" panose="03000509000000000000" pitchFamily="65" charset="-120"/>
              </a:rPr>
              <a:t>中存在</a:t>
            </a:r>
            <a:endParaRPr lang="en-US" altLang="zh-TW"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在被感染的家庭或是養護機構的研究可以發現這個突變菌株是可以傳播的，且造成</a:t>
            </a:r>
            <a:r>
              <a:rPr lang="zh-TW" altLang="en-US" dirty="0">
                <a:solidFill>
                  <a:srgbClr val="FF0000"/>
                </a:solidFill>
                <a:latin typeface="標楷體" panose="03000509000000000000" pitchFamily="65" charset="-120"/>
                <a:ea typeface="標楷體" panose="03000509000000000000" pitchFamily="65" charset="-120"/>
              </a:rPr>
              <a:t>典型的流感症狀</a:t>
            </a:r>
            <a:r>
              <a:rPr lang="zh-TW" altLang="en-US"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17762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56091E35-8516-4F03-9876-A0DFB36704CE}"/>
              </a:ext>
            </a:extLst>
          </p:cNvPr>
          <p:cNvSpPr/>
          <p:nvPr/>
        </p:nvSpPr>
        <p:spPr>
          <a:xfrm>
            <a:off x="8542632" y="6465368"/>
            <a:ext cx="3569788" cy="338554"/>
          </a:xfrm>
          <a:prstGeom prst="rect">
            <a:avLst/>
          </a:prstGeom>
        </p:spPr>
        <p:txBody>
          <a:bodyPr wrap="square">
            <a:spAutoFit/>
          </a:bodyPr>
          <a:lstStyle/>
          <a:p>
            <a:r>
              <a:rPr lang="en-US" altLang="zh-TW" sz="1600" dirty="0"/>
              <a:t>N </a:t>
            </a:r>
            <a:r>
              <a:rPr lang="en-US" altLang="zh-TW" sz="1600" dirty="0" err="1"/>
              <a:t>Engl</a:t>
            </a:r>
            <a:r>
              <a:rPr lang="en-US" altLang="zh-TW" sz="1600" dirty="0"/>
              <a:t> J Med. 2006 Feb 23;354(8):785-8.</a:t>
            </a:r>
          </a:p>
        </p:txBody>
      </p:sp>
      <p:pic>
        <p:nvPicPr>
          <p:cNvPr id="8" name="圖片 7">
            <a:extLst>
              <a:ext uri="{FF2B5EF4-FFF2-40B4-BE49-F238E27FC236}">
                <a16:creationId xmlns:a16="http://schemas.microsoft.com/office/drawing/2014/main" id="{9E304E08-62CE-4B10-8590-E83F2CFC07D4}"/>
              </a:ext>
            </a:extLst>
          </p:cNvPr>
          <p:cNvPicPr>
            <a:picLocks noChangeAspect="1"/>
          </p:cNvPicPr>
          <p:nvPr/>
        </p:nvPicPr>
        <p:blipFill rotWithShape="1">
          <a:blip r:embed="rId2"/>
          <a:srcRect l="1295"/>
          <a:stretch/>
        </p:blipFill>
        <p:spPr>
          <a:xfrm>
            <a:off x="1682594" y="629265"/>
            <a:ext cx="8644932" cy="5309479"/>
          </a:xfrm>
          <a:prstGeom prst="rect">
            <a:avLst/>
          </a:prstGeom>
          <a:ln>
            <a:noFill/>
          </a:ln>
          <a:effectLst>
            <a:outerShdw blurRad="292100" dist="139700" dir="2700000" algn="tl" rotWithShape="0">
              <a:srgbClr val="333333">
                <a:alpha val="65000"/>
              </a:srgbClr>
            </a:outerShdw>
          </a:effectLst>
        </p:spPr>
      </p:pic>
      <p:sp>
        <p:nvSpPr>
          <p:cNvPr id="9" name="Rectangle 1">
            <a:extLst>
              <a:ext uri="{FF2B5EF4-FFF2-40B4-BE49-F238E27FC236}">
                <a16:creationId xmlns:a16="http://schemas.microsoft.com/office/drawing/2014/main" id="{52A7956B-371A-4B82-83D4-5D4B9E29ED5F}"/>
              </a:ext>
            </a:extLst>
          </p:cNvPr>
          <p:cNvSpPr>
            <a:spLocks noChangeArrowheads="1"/>
          </p:cNvSpPr>
          <p:nvPr/>
        </p:nvSpPr>
        <p:spPr bwMode="auto">
          <a:xfrm>
            <a:off x="0" y="-92333"/>
            <a:ext cx="72136"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0" i="0" u="none" strike="noStrike" cap="none" normalizeH="0" baseline="0" dirty="0">
                <a:ln>
                  <a:noFill/>
                </a:ln>
                <a:solidFill>
                  <a:srgbClr val="5B616B"/>
                </a:solidFill>
                <a:effectLst/>
                <a:latin typeface="Arial" panose="020B0604020202020204" pitchFamily="34" charset="0"/>
                <a:ea typeface="BlinkMacSystemFont"/>
              </a:rPr>
              <a:t>.</a:t>
            </a:r>
            <a:r>
              <a:rPr kumimoji="0" lang="zh-TW" altLang="zh-TW" sz="800" b="0" i="0" u="none" strike="noStrike" cap="none" normalizeH="0" baseline="0" dirty="0">
                <a:ln>
                  <a:noFill/>
                </a:ln>
                <a:solidFill>
                  <a:schemeClr val="tx1"/>
                </a:solidFill>
                <a:effectLst/>
                <a:latin typeface="Arial" panose="020B0604020202020204" pitchFamily="34" charset="0"/>
              </a:rPr>
              <a:t> </a:t>
            </a: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6920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r>
              <a:rPr lang="zh-TW" altLang="en-US" dirty="0">
                <a:latin typeface="標楷體" panose="03000509000000000000" pitchFamily="65" charset="-120"/>
                <a:ea typeface="標楷體" panose="03000509000000000000" pitchFamily="65" charset="-120"/>
              </a:rPr>
              <a:t>神經胺酸脢抑制劑</a:t>
            </a:r>
          </a:p>
        </p:txBody>
      </p:sp>
      <p:sp>
        <p:nvSpPr>
          <p:cNvPr id="3" name="內容版面配置區 2"/>
          <p:cNvSpPr>
            <a:spLocks noGrp="1"/>
          </p:cNvSpPr>
          <p:nvPr>
            <p:ph idx="1"/>
          </p:nvPr>
        </p:nvSpPr>
        <p:spPr/>
        <p:txBody>
          <a:bodyPr>
            <a:normAutofit/>
          </a:bodyPr>
          <a:lstStyle/>
          <a:p>
            <a:r>
              <a:rPr lang="zh-TW" altLang="en-US" dirty="0">
                <a:latin typeface="標楷體" panose="03000509000000000000" pitchFamily="65" charset="-120"/>
                <a:ea typeface="標楷體" panose="03000509000000000000" pitchFamily="65" charset="-120"/>
              </a:rPr>
              <a:t>和</a:t>
            </a:r>
            <a:r>
              <a:rPr lang="en-US" altLang="zh-TW" dirty="0">
                <a:latin typeface="標楷體" panose="03000509000000000000" pitchFamily="65" charset="-120"/>
                <a:ea typeface="標楷體" panose="03000509000000000000" pitchFamily="65" charset="-120"/>
              </a:rPr>
              <a:t>M2</a:t>
            </a:r>
            <a:r>
              <a:rPr lang="zh-TW" altLang="en-US" dirty="0">
                <a:latin typeface="標楷體" panose="03000509000000000000" pitchFamily="65" charset="-120"/>
                <a:ea typeface="標楷體" panose="03000509000000000000" pitchFamily="65" charset="-120"/>
              </a:rPr>
              <a:t>抑制劑比起來</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副作用</a:t>
            </a:r>
            <a:r>
              <a:rPr lang="zh-TW" altLang="en-US" dirty="0">
                <a:solidFill>
                  <a:srgbClr val="0070C0"/>
                </a:solidFill>
                <a:latin typeface="標楷體" panose="03000509000000000000" pitchFamily="65" charset="-120"/>
                <a:ea typeface="標楷體" panose="03000509000000000000" pitchFamily="65" charset="-120"/>
              </a:rPr>
              <a:t>少</a:t>
            </a:r>
            <a:r>
              <a:rPr lang="zh-TW" altLang="en-US" dirty="0">
                <a:latin typeface="標楷體" panose="03000509000000000000" pitchFamily="65" charset="-120"/>
                <a:ea typeface="標楷體" panose="03000509000000000000" pitchFamily="65" charset="-120"/>
              </a:rPr>
              <a:t>相當多。</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和</a:t>
            </a:r>
            <a:r>
              <a:rPr lang="en-US" altLang="zh-TW" dirty="0">
                <a:latin typeface="標楷體" panose="03000509000000000000" pitchFamily="65" charset="-120"/>
                <a:ea typeface="標楷體" panose="03000509000000000000" pitchFamily="65" charset="-120"/>
              </a:rPr>
              <a:t>M2</a:t>
            </a:r>
            <a:r>
              <a:rPr lang="zh-TW" altLang="en-US" dirty="0">
                <a:latin typeface="標楷體" panose="03000509000000000000" pitchFamily="65" charset="-120"/>
                <a:ea typeface="標楷體" panose="03000509000000000000" pitchFamily="65" charset="-120"/>
              </a:rPr>
              <a:t>抑制劑比起來較</a:t>
            </a:r>
            <a:r>
              <a:rPr lang="zh-TW" altLang="en-US" dirty="0">
                <a:solidFill>
                  <a:srgbClr val="0070C0"/>
                </a:solidFill>
                <a:latin typeface="標楷體" panose="03000509000000000000" pitchFamily="65" charset="-120"/>
                <a:ea typeface="標楷體" panose="03000509000000000000" pitchFamily="65" charset="-120"/>
              </a:rPr>
              <a:t>不易</a:t>
            </a:r>
            <a:r>
              <a:rPr lang="zh-TW" altLang="en-US" dirty="0">
                <a:latin typeface="標楷體" panose="03000509000000000000" pitchFamily="65" charset="-120"/>
                <a:ea typeface="標楷體" panose="03000509000000000000" pitchFamily="65" charset="-120"/>
              </a:rPr>
              <a:t>造成抗藥性菌株。</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對所有的病毒株都有效</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這在大流型疫情時非常重要。</a:t>
            </a:r>
          </a:p>
        </p:txBody>
      </p:sp>
      <p:sp>
        <p:nvSpPr>
          <p:cNvPr id="4" name="矩形 3"/>
          <p:cNvSpPr/>
          <p:nvPr/>
        </p:nvSpPr>
        <p:spPr>
          <a:xfrm>
            <a:off x="2720534" y="5253634"/>
            <a:ext cx="6831589" cy="1015663"/>
          </a:xfrm>
          <a:prstGeom prst="rect">
            <a:avLst/>
          </a:prstGeom>
          <a:solidFill>
            <a:srgbClr val="FFFFCC"/>
          </a:solidFill>
          <a:ln>
            <a:solidFill>
              <a:schemeClr val="tx1"/>
            </a:solidFill>
          </a:ln>
        </p:spPr>
        <p:txBody>
          <a:bodyPr wrap="square">
            <a:spAutoFit/>
          </a:bodyPr>
          <a:lstStyle/>
          <a:p>
            <a:pPr algn="ctr"/>
            <a:r>
              <a:rPr lang="zh-TW" altLang="en-US" sz="2000" dirty="0">
                <a:latin typeface="標楷體" panose="03000509000000000000" pitchFamily="65" charset="-120"/>
                <a:ea typeface="標楷體" panose="03000509000000000000" pitchFamily="65" charset="-120"/>
              </a:rPr>
              <a:t>因為流感病毒株的複製在疾病開始後的</a:t>
            </a:r>
            <a:r>
              <a:rPr lang="en-US" altLang="zh-TW" sz="2000" dirty="0">
                <a:solidFill>
                  <a:srgbClr val="FF0000"/>
                </a:solidFill>
                <a:latin typeface="標楷體" panose="03000509000000000000" pitchFamily="65" charset="-120"/>
                <a:ea typeface="標楷體" panose="03000509000000000000" pitchFamily="65" charset="-120"/>
              </a:rPr>
              <a:t>24</a:t>
            </a:r>
            <a:r>
              <a:rPr lang="zh-TW" altLang="en-US" sz="2000" dirty="0">
                <a:solidFill>
                  <a:srgbClr val="FF0000"/>
                </a:solidFill>
                <a:latin typeface="標楷體" panose="03000509000000000000" pitchFamily="65" charset="-120"/>
                <a:ea typeface="標楷體" panose="03000509000000000000" pitchFamily="65" charset="-120"/>
              </a:rPr>
              <a:t>至</a:t>
            </a:r>
            <a:r>
              <a:rPr lang="en-US" altLang="zh-TW" sz="2000" dirty="0">
                <a:solidFill>
                  <a:srgbClr val="FF0000"/>
                </a:solidFill>
                <a:latin typeface="標楷體" panose="03000509000000000000" pitchFamily="65" charset="-120"/>
                <a:ea typeface="標楷體" panose="03000509000000000000" pitchFamily="65" charset="-120"/>
              </a:rPr>
              <a:t>72</a:t>
            </a:r>
            <a:r>
              <a:rPr lang="zh-TW" altLang="en-US" sz="2000" dirty="0">
                <a:solidFill>
                  <a:srgbClr val="FF0000"/>
                </a:solidFill>
                <a:latin typeface="標楷體" panose="03000509000000000000" pitchFamily="65" charset="-120"/>
                <a:ea typeface="標楷體" panose="03000509000000000000" pitchFamily="65" charset="-120"/>
              </a:rPr>
              <a:t>小時</a:t>
            </a:r>
            <a:r>
              <a:rPr lang="zh-TW" altLang="en-US" sz="2000" dirty="0">
                <a:latin typeface="標楷體" panose="03000509000000000000" pitchFamily="65" charset="-120"/>
                <a:ea typeface="標楷體" panose="03000509000000000000" pitchFamily="65" charset="-120"/>
              </a:rPr>
              <a:t>內達到最高點，因此作用在病毒複製期的身經安酶抑制劑必須在疾病開始盡量越早給藥越好</a:t>
            </a:r>
          </a:p>
        </p:txBody>
      </p:sp>
      <p:sp>
        <p:nvSpPr>
          <p:cNvPr id="5" name="矩形 1"/>
          <p:cNvSpPr>
            <a:spLocks noChangeArrowheads="1"/>
          </p:cNvSpPr>
          <p:nvPr/>
        </p:nvSpPr>
        <p:spPr bwMode="auto">
          <a:xfrm>
            <a:off x="6096001" y="6519446"/>
            <a:ext cx="4739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85000"/>
              <a:buFont typeface="Wingdings" panose="05000000000000000000" pitchFamily="2" charset="2"/>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85000"/>
              <a:buFont typeface="Wingdings" panose="05000000000000000000" pitchFamily="2" charset="2"/>
              <a:buChar char="v"/>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9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600" i="1" dirty="0">
                <a:latin typeface="Garamond" panose="02020404030301010803" pitchFamily="18" charset="0"/>
              </a:rPr>
              <a:t>The New</a:t>
            </a:r>
            <a:r>
              <a:rPr lang="zh-TW" altLang="en-US" sz="1600" i="1" dirty="0">
                <a:latin typeface="Garamond" panose="02020404030301010803" pitchFamily="18" charset="0"/>
              </a:rPr>
              <a:t> </a:t>
            </a:r>
            <a:r>
              <a:rPr lang="en-US" altLang="zh-TW" sz="1600" i="1" dirty="0">
                <a:latin typeface="Garamond" panose="02020404030301010803" pitchFamily="18" charset="0"/>
              </a:rPr>
              <a:t>England Journal of Medicine </a:t>
            </a:r>
            <a:r>
              <a:rPr lang="en-US" altLang="zh-TW" sz="1600" dirty="0">
                <a:latin typeface="Garamond" panose="02020404030301010803" pitchFamily="18" charset="0"/>
              </a:rPr>
              <a:t>2005, 353:1363-1373</a:t>
            </a:r>
            <a:endParaRPr lang="zh-TW" altLang="en-US" sz="1600" dirty="0">
              <a:latin typeface="Garamond" panose="02020404030301010803" pitchFamily="18" charset="0"/>
            </a:endParaRPr>
          </a:p>
        </p:txBody>
      </p:sp>
      <p:sp>
        <p:nvSpPr>
          <p:cNvPr id="6" name="投影片編號版面配置區 5"/>
          <p:cNvSpPr>
            <a:spLocks noGrp="1"/>
          </p:cNvSpPr>
          <p:nvPr>
            <p:ph type="sldNum" sz="quarter" idx="12"/>
          </p:nvPr>
        </p:nvSpPr>
        <p:spPr/>
        <p:txBody>
          <a:bodyPr/>
          <a:lstStyle/>
          <a:p>
            <a:fld id="{61F4C71F-F9A1-425A-9BEE-3BA02305095C}" type="slidenum">
              <a:rPr lang="zh-TW" altLang="en-US" smtClean="0"/>
              <a:t>75</a:t>
            </a:fld>
            <a:endParaRPr lang="zh-TW" altLang="en-US"/>
          </a:p>
        </p:txBody>
      </p:sp>
    </p:spTree>
    <p:extLst>
      <p:ext uri="{BB962C8B-B14F-4D97-AF65-F5344CB8AC3E}">
        <p14:creationId xmlns:p14="http://schemas.microsoft.com/office/powerpoint/2010/main" val="230926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a:extLst>
              <a:ext uri="{FF2B5EF4-FFF2-40B4-BE49-F238E27FC236}">
                <a16:creationId xmlns:a16="http://schemas.microsoft.com/office/drawing/2014/main" id="{8D0933C6-B505-4601-B689-0BE0FD9E41B4}"/>
              </a:ext>
            </a:extLst>
          </p:cNvPr>
          <p:cNvPicPr>
            <a:picLocks noChangeAspect="1" noChangeArrowheads="1"/>
          </p:cNvPicPr>
          <p:nvPr/>
        </p:nvPicPr>
        <p:blipFill rotWithShape="1">
          <a:blip r:embed="rId3">
            <a:extLst/>
          </a:blip>
          <a:srcRect l="25211" t="14088" r="18232" b="20351"/>
          <a:stretch/>
        </p:blipFill>
        <p:spPr bwMode="auto">
          <a:xfrm>
            <a:off x="2414800" y="1955349"/>
            <a:ext cx="6827524" cy="4449743"/>
          </a:xfrm>
          <a:prstGeom prst="rect">
            <a:avLst/>
          </a:prstGeom>
          <a:ln w="88900" cap="sq" cmpd="thickThin">
            <a:solidFill>
              <a:srgbClr val="000000"/>
            </a:solidFill>
            <a:prstDash val="solid"/>
            <a:miter lim="800000"/>
          </a:ln>
          <a:effectLst>
            <a:innerShdw blurRad="76200">
              <a:srgbClr val="000000"/>
            </a:innerShdw>
          </a:effectLst>
          <a:extLst/>
        </p:spPr>
      </p:pic>
      <p:sp>
        <p:nvSpPr>
          <p:cNvPr id="4" name="標題 3">
            <a:extLst>
              <a:ext uri="{FF2B5EF4-FFF2-40B4-BE49-F238E27FC236}">
                <a16:creationId xmlns:a16="http://schemas.microsoft.com/office/drawing/2014/main" id="{1FCF90AE-A387-4F49-88FF-7395EE3462EE}"/>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lstStyle/>
          <a:p>
            <a:pPr algn="ctr">
              <a:defRPr/>
            </a:pPr>
            <a:r>
              <a:rPr lang="zh-TW" altLang="en-US" sz="4000" dirty="0">
                <a:ea typeface="標楷體" pitchFamily="65" charset="-120"/>
              </a:rPr>
              <a:t>神經氨脢抑制劑的作用機轉</a:t>
            </a:r>
          </a:p>
        </p:txBody>
      </p:sp>
      <p:sp>
        <p:nvSpPr>
          <p:cNvPr id="132100" name="矩形 4">
            <a:extLst>
              <a:ext uri="{FF2B5EF4-FFF2-40B4-BE49-F238E27FC236}">
                <a16:creationId xmlns:a16="http://schemas.microsoft.com/office/drawing/2014/main" id="{4FC05015-446A-4023-A8F8-30A57FC84E95}"/>
              </a:ext>
            </a:extLst>
          </p:cNvPr>
          <p:cNvSpPr>
            <a:spLocks noChangeArrowheads="1"/>
          </p:cNvSpPr>
          <p:nvPr/>
        </p:nvSpPr>
        <p:spPr bwMode="auto">
          <a:xfrm>
            <a:off x="8961847" y="6507623"/>
            <a:ext cx="3141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r>
              <a:rPr lang="en-US" altLang="zh-TW" sz="1800"/>
              <a:t>N Engl J Med 2005;353:1363-73.</a:t>
            </a:r>
            <a:endParaRPr lang="zh-TW" altLang="en-US" sz="18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1" y="182096"/>
            <a:ext cx="7698509" cy="572526"/>
          </a:xfrm>
        </p:spPr>
        <p:txBody>
          <a:bodyPr>
            <a:normAutofit fontScale="90000"/>
          </a:bodyPr>
          <a:lstStyle/>
          <a:p>
            <a:pPr algn="ctr"/>
            <a:r>
              <a:rPr lang="en-US" altLang="zh-TW" sz="2400" dirty="0">
                <a:latin typeface="Times New Roman" panose="02020603050405020304" pitchFamily="18" charset="0"/>
                <a:cs typeface="Times New Roman" panose="02020603050405020304" pitchFamily="18" charset="0"/>
              </a:rPr>
              <a:t>Antiviral Medications Recommended for Treatment and Chemoprophylaxis of Influenza – U.S. CDC </a:t>
            </a:r>
            <a:endParaRPr lang="zh-TW" altLang="en-US" sz="2400" dirty="0">
              <a:latin typeface="Times New Roman" panose="02020603050405020304" pitchFamily="18" charset="0"/>
              <a:cs typeface="Times New Roman" panose="02020603050405020304" pitchFamily="18" charset="0"/>
            </a:endParaRPr>
          </a:p>
        </p:txBody>
      </p:sp>
      <p:graphicFrame>
        <p:nvGraphicFramePr>
          <p:cNvPr id="3" name="表格 2"/>
          <p:cNvGraphicFramePr>
            <a:graphicFrameLocks noGrp="1"/>
          </p:cNvGraphicFramePr>
          <p:nvPr>
            <p:extLst/>
          </p:nvPr>
        </p:nvGraphicFramePr>
        <p:xfrm>
          <a:off x="1957290" y="1091784"/>
          <a:ext cx="8044873" cy="5110200"/>
        </p:xfrm>
        <a:graphic>
          <a:graphicData uri="http://schemas.openxmlformats.org/drawingml/2006/table">
            <a:tbl>
              <a:tblPr/>
              <a:tblGrid>
                <a:gridCol w="1157214">
                  <a:extLst>
                    <a:ext uri="{9D8B030D-6E8A-4147-A177-3AD203B41FA5}">
                      <a16:colId xmlns:a16="http://schemas.microsoft.com/office/drawing/2014/main" val="1895522164"/>
                    </a:ext>
                  </a:extLst>
                </a:gridCol>
                <a:gridCol w="1238687">
                  <a:extLst>
                    <a:ext uri="{9D8B030D-6E8A-4147-A177-3AD203B41FA5}">
                      <a16:colId xmlns:a16="http://schemas.microsoft.com/office/drawing/2014/main" val="2012926197"/>
                    </a:ext>
                  </a:extLst>
                </a:gridCol>
                <a:gridCol w="1075741">
                  <a:extLst>
                    <a:ext uri="{9D8B030D-6E8A-4147-A177-3AD203B41FA5}">
                      <a16:colId xmlns:a16="http://schemas.microsoft.com/office/drawing/2014/main" val="2104742398"/>
                    </a:ext>
                  </a:extLst>
                </a:gridCol>
                <a:gridCol w="1358850">
                  <a:extLst>
                    <a:ext uri="{9D8B030D-6E8A-4147-A177-3AD203B41FA5}">
                      <a16:colId xmlns:a16="http://schemas.microsoft.com/office/drawing/2014/main" val="1373581451"/>
                    </a:ext>
                  </a:extLst>
                </a:gridCol>
                <a:gridCol w="1532914">
                  <a:extLst>
                    <a:ext uri="{9D8B030D-6E8A-4147-A177-3AD203B41FA5}">
                      <a16:colId xmlns:a16="http://schemas.microsoft.com/office/drawing/2014/main" val="1685371028"/>
                    </a:ext>
                  </a:extLst>
                </a:gridCol>
                <a:gridCol w="1681467">
                  <a:extLst>
                    <a:ext uri="{9D8B030D-6E8A-4147-A177-3AD203B41FA5}">
                      <a16:colId xmlns:a16="http://schemas.microsoft.com/office/drawing/2014/main" val="2112846637"/>
                    </a:ext>
                  </a:extLst>
                </a:gridCol>
              </a:tblGrid>
              <a:tr h="633891">
                <a:tc>
                  <a:txBody>
                    <a:bodyPr/>
                    <a:lstStyle/>
                    <a:p>
                      <a:pPr algn="ctr" fontAlgn="ctr"/>
                      <a:r>
                        <a:rPr lang="en-US" sz="1400" b="1" i="0" u="none" strike="noStrike" dirty="0">
                          <a:solidFill>
                            <a:srgbClr val="000000"/>
                          </a:solidFill>
                          <a:effectLst/>
                          <a:latin typeface="Arial" panose="020B0604020202020204" pitchFamily="34" charset="0"/>
                          <a:ea typeface="新細明體" panose="02020500000000000000" pitchFamily="18" charset="-120"/>
                        </a:rPr>
                        <a:t>Antiviral Agent</a:t>
                      </a:r>
                    </a:p>
                  </a:txBody>
                  <a:tcPr marL="4402" marR="4402" marT="4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5000"/>
                        <a:lumOff val="75000"/>
                      </a:schemeClr>
                    </a:solidFill>
                  </a:tcPr>
                </a:tc>
                <a:tc>
                  <a:txBody>
                    <a:bodyPr/>
                    <a:lstStyle/>
                    <a:p>
                      <a:pPr algn="ctr" fontAlgn="ctr"/>
                      <a:endParaRPr lang="en-US" sz="1400" b="1" i="0" u="none" strike="noStrike" dirty="0">
                        <a:solidFill>
                          <a:srgbClr val="000000"/>
                        </a:solidFill>
                        <a:effectLst/>
                        <a:latin typeface="Arial" panose="020B0604020202020204" pitchFamily="34" charset="0"/>
                        <a:ea typeface="新細明體" panose="02020500000000000000" pitchFamily="18" charset="-120"/>
                      </a:endParaRP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5000"/>
                        <a:lumOff val="75000"/>
                      </a:schemeClr>
                    </a:solidFill>
                  </a:tcPr>
                </a:tc>
                <a:tc>
                  <a:txBody>
                    <a:bodyPr/>
                    <a:lstStyle/>
                    <a:p>
                      <a:pPr algn="ctr" fontAlgn="ctr"/>
                      <a:r>
                        <a:rPr lang="en-US" sz="1400" b="1" i="0" u="none" strike="noStrike" dirty="0">
                          <a:solidFill>
                            <a:srgbClr val="000000"/>
                          </a:solidFill>
                          <a:effectLst/>
                          <a:latin typeface="Arial" panose="020B0604020202020204" pitchFamily="34" charset="0"/>
                          <a:ea typeface="新細明體" panose="02020500000000000000" pitchFamily="18" charset="-120"/>
                        </a:rPr>
                        <a:t>Use</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5000"/>
                        <a:lumOff val="75000"/>
                      </a:schemeClr>
                    </a:solidFill>
                  </a:tcPr>
                </a:tc>
                <a:tc>
                  <a:txBody>
                    <a:bodyPr/>
                    <a:lstStyle/>
                    <a:p>
                      <a:pPr algn="ctr" fontAlgn="ctr"/>
                      <a:r>
                        <a:rPr lang="en-US" sz="1400" b="1" i="0" u="none" strike="noStrike" dirty="0">
                          <a:solidFill>
                            <a:srgbClr val="000000"/>
                          </a:solidFill>
                          <a:effectLst/>
                          <a:latin typeface="Arial" panose="020B0604020202020204" pitchFamily="34" charset="0"/>
                          <a:ea typeface="新細明體" panose="02020500000000000000" pitchFamily="18" charset="-120"/>
                        </a:rPr>
                        <a:t>Recommended For</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5000"/>
                        <a:lumOff val="75000"/>
                      </a:schemeClr>
                    </a:solidFill>
                  </a:tcPr>
                </a:tc>
                <a:tc>
                  <a:txBody>
                    <a:bodyPr/>
                    <a:lstStyle/>
                    <a:p>
                      <a:pPr algn="ctr" fontAlgn="ctr"/>
                      <a:r>
                        <a:rPr lang="en-US" sz="1400" b="1" i="0" u="none" strike="noStrike">
                          <a:solidFill>
                            <a:srgbClr val="000000"/>
                          </a:solidFill>
                          <a:effectLst/>
                          <a:latin typeface="Arial" panose="020B0604020202020204" pitchFamily="34" charset="0"/>
                          <a:ea typeface="新細明體" panose="02020500000000000000" pitchFamily="18" charset="-120"/>
                        </a:rPr>
                        <a:t>Not Recommended for Use in</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5000"/>
                        <a:lumOff val="75000"/>
                      </a:schemeClr>
                    </a:solidFill>
                  </a:tcPr>
                </a:tc>
                <a:tc>
                  <a:txBody>
                    <a:bodyPr/>
                    <a:lstStyle/>
                    <a:p>
                      <a:pPr algn="ctr" fontAlgn="ctr"/>
                      <a:r>
                        <a:rPr lang="en-US" sz="1400" b="1" i="0" u="none" strike="noStrike" dirty="0">
                          <a:solidFill>
                            <a:srgbClr val="000000"/>
                          </a:solidFill>
                          <a:effectLst/>
                          <a:latin typeface="Arial" panose="020B0604020202020204" pitchFamily="34" charset="0"/>
                          <a:ea typeface="新細明體" panose="02020500000000000000" pitchFamily="18" charset="-120"/>
                        </a:rPr>
                        <a:t>Adverse Events</a:t>
                      </a:r>
                    </a:p>
                  </a:txBody>
                  <a:tcPr marL="4402" marR="4402" marT="440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5000"/>
                        <a:lumOff val="75000"/>
                      </a:schemeClr>
                    </a:solidFill>
                  </a:tcPr>
                </a:tc>
                <a:extLst>
                  <a:ext uri="{0D108BD9-81ED-4DB2-BD59-A6C34878D82A}">
                    <a16:rowId xmlns:a16="http://schemas.microsoft.com/office/drawing/2014/main" val="485800718"/>
                  </a:ext>
                </a:extLst>
              </a:tr>
              <a:tr h="638928">
                <a:tc rowSpan="2">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Oral </a:t>
                      </a:r>
                      <a:r>
                        <a:rPr lang="en-US" sz="1200" b="1" i="0" u="none" strike="noStrike" dirty="0" err="1">
                          <a:solidFill>
                            <a:srgbClr val="000000"/>
                          </a:solidFill>
                          <a:effectLst/>
                          <a:latin typeface="Arial" panose="020B0604020202020204" pitchFamily="34" charset="0"/>
                          <a:ea typeface="新細明體" panose="02020500000000000000" pitchFamily="18" charset="-120"/>
                        </a:rPr>
                        <a:t>Oseltamivir</a:t>
                      </a:r>
                      <a:endParaRPr lang="en-US" sz="1200" b="1" i="0" u="none" strike="noStrike" dirty="0">
                        <a:solidFill>
                          <a:srgbClr val="000000"/>
                        </a:solidFill>
                        <a:effectLst/>
                        <a:latin typeface="Arial" panose="020B0604020202020204" pitchFamily="34" charset="0"/>
                        <a:ea typeface="新細明體" panose="02020500000000000000" pitchFamily="18" charset="-120"/>
                      </a:endParaRPr>
                    </a:p>
                  </a:txBody>
                  <a:tcPr marL="4402" marR="4402" marT="4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Influenza A and B</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Treatment</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ctr"/>
                      <a:r>
                        <a:rPr lang="en-US" sz="1200" b="0" i="0" u="none" strike="noStrike" dirty="0">
                          <a:solidFill>
                            <a:srgbClr val="000000"/>
                          </a:solidFill>
                          <a:effectLst/>
                          <a:latin typeface="Arial" panose="020B0604020202020204" pitchFamily="34" charset="0"/>
                          <a:ea typeface="新細明體" panose="02020500000000000000" pitchFamily="18" charset="-120"/>
                        </a:rPr>
                        <a:t>Any age</a:t>
                      </a:r>
                      <a:r>
                        <a:rPr lang="en-US" sz="1200" b="0" i="0" u="none" strike="noStrike" baseline="30000" dirty="0">
                          <a:solidFill>
                            <a:srgbClr val="000000"/>
                          </a:solidFill>
                          <a:effectLst/>
                          <a:latin typeface="Arial" panose="020B0604020202020204" pitchFamily="34" charset="0"/>
                          <a:ea typeface="新細明體" panose="02020500000000000000" pitchFamily="18" charset="-120"/>
                        </a:rPr>
                        <a:t>1 </a:t>
                      </a:r>
                      <a:endParaRPr lang="en-US" sz="1200" b="0" i="0" u="none" strike="noStrike" dirty="0">
                        <a:solidFill>
                          <a:srgbClr val="000000"/>
                        </a:solidFill>
                        <a:effectLst/>
                        <a:latin typeface="Arial" panose="020B0604020202020204" pitchFamily="34" charset="0"/>
                        <a:ea typeface="新細明體" panose="02020500000000000000" pitchFamily="18" charset="-120"/>
                      </a:endParaRP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ctr"/>
                      <a:r>
                        <a:rPr lang="en-US" sz="1100" b="0" i="0" u="none" strike="noStrike" dirty="0">
                          <a:solidFill>
                            <a:srgbClr val="000000"/>
                          </a:solidFill>
                          <a:effectLst/>
                          <a:latin typeface="Arial" panose="020B0604020202020204" pitchFamily="34" charset="0"/>
                          <a:ea typeface="新細明體" panose="02020500000000000000" pitchFamily="18" charset="-120"/>
                        </a:rPr>
                        <a:t>N/A</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72000" algn="l" fontAlgn="ctr"/>
                      <a:r>
                        <a:rPr lang="en-US" sz="1000" b="1" i="0" u="none" strike="noStrike" dirty="0">
                          <a:solidFill>
                            <a:srgbClr val="000000"/>
                          </a:solidFill>
                          <a:effectLst/>
                          <a:latin typeface="Arial" panose="020B0604020202020204" pitchFamily="34" charset="0"/>
                          <a:ea typeface="新細明體" panose="02020500000000000000" pitchFamily="18" charset="-120"/>
                        </a:rPr>
                        <a:t>Adverse events</a:t>
                      </a:r>
                      <a:r>
                        <a:rPr lang="en-US" sz="1000" b="1" i="0" u="none" strike="noStrike" dirty="0">
                          <a:solidFill>
                            <a:srgbClr val="0070C0"/>
                          </a:solidFill>
                          <a:effectLst/>
                          <a:latin typeface="Arial" panose="020B0604020202020204" pitchFamily="34" charset="0"/>
                          <a:ea typeface="新細明體" panose="02020500000000000000" pitchFamily="18" charset="-120"/>
                        </a:rPr>
                        <a:t>: </a:t>
                      </a:r>
                      <a:r>
                        <a:rPr lang="en-US" sz="1000" b="0" i="0" u="none" strike="noStrike" dirty="0">
                          <a:solidFill>
                            <a:srgbClr val="0070C0"/>
                          </a:solidFill>
                          <a:effectLst/>
                          <a:latin typeface="Arial" panose="020B0604020202020204" pitchFamily="34" charset="0"/>
                          <a:ea typeface="新細明體" panose="02020500000000000000" pitchFamily="18" charset="-120"/>
                        </a:rPr>
                        <a:t>nausea, vomiting</a:t>
                      </a:r>
                      <a:r>
                        <a:rPr lang="en-US" sz="1000" b="0" i="0" u="none" strike="noStrike" dirty="0">
                          <a:solidFill>
                            <a:srgbClr val="000000"/>
                          </a:solidFill>
                          <a:effectLst/>
                          <a:latin typeface="Arial" panose="020B0604020202020204" pitchFamily="34" charset="0"/>
                          <a:ea typeface="新細明體" panose="02020500000000000000" pitchFamily="18" charset="-120"/>
                        </a:rPr>
                        <a:t>. Post marketing reports of serious skin reactions and sporadic, transient neuropsychiatric events (self-injury or delirium; mainly reported among Japanese adolescents and adults).</a:t>
                      </a:r>
                    </a:p>
                  </a:txBody>
                  <a:tcPr marL="4402" marR="4402" marT="440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8805812"/>
                  </a:ext>
                </a:extLst>
              </a:tr>
              <a:tr h="755718">
                <a:tc vMerge="1">
                  <a:txBody>
                    <a:bodyPr/>
                    <a:lstStyle/>
                    <a:p>
                      <a:endParaRPr lang="zh-TW" altLang="en-US"/>
                    </a:p>
                  </a:txBody>
                  <a:tcPr/>
                </a:tc>
                <a:tc vMerge="1">
                  <a:txBody>
                    <a:bodyPr/>
                    <a:lstStyle/>
                    <a:p>
                      <a:endParaRPr lang="zh-TW" altLang="en-US"/>
                    </a:p>
                  </a:txBody>
                  <a:tcPr/>
                </a:tc>
                <a:tc>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Chemo- prophylaxis</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ctr"/>
                      <a:r>
                        <a:rPr lang="en-US" sz="1200" b="0" i="0" u="none" strike="noStrike" dirty="0">
                          <a:solidFill>
                            <a:srgbClr val="000000"/>
                          </a:solidFill>
                          <a:effectLst/>
                          <a:latin typeface="Arial" panose="020B0604020202020204" pitchFamily="34" charset="0"/>
                          <a:ea typeface="新細明體" panose="02020500000000000000" pitchFamily="18" charset="-120"/>
                        </a:rPr>
                        <a:t>3 months and older</a:t>
                      </a:r>
                      <a:r>
                        <a:rPr lang="en-US" sz="1200" b="0" i="0" u="none" strike="noStrike" baseline="30000" dirty="0">
                          <a:solidFill>
                            <a:srgbClr val="000000"/>
                          </a:solidFill>
                          <a:effectLst/>
                          <a:latin typeface="Arial" panose="020B0604020202020204" pitchFamily="34" charset="0"/>
                          <a:ea typeface="新細明體" panose="02020500000000000000" pitchFamily="18" charset="-120"/>
                        </a:rPr>
                        <a:t>1</a:t>
                      </a:r>
                      <a:endParaRPr lang="en-US" sz="1200" b="0" i="0" u="none" strike="noStrike" dirty="0">
                        <a:solidFill>
                          <a:srgbClr val="000000"/>
                        </a:solidFill>
                        <a:effectLst/>
                        <a:latin typeface="Arial" panose="020B0604020202020204" pitchFamily="34" charset="0"/>
                        <a:ea typeface="新細明體" panose="02020500000000000000" pitchFamily="18" charset="-120"/>
                      </a:endParaRP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ctr"/>
                      <a:r>
                        <a:rPr lang="en-US" sz="1100" b="0" i="0" u="none" strike="noStrike" dirty="0">
                          <a:solidFill>
                            <a:srgbClr val="000000"/>
                          </a:solidFill>
                          <a:effectLst/>
                          <a:latin typeface="Arial" panose="020B0604020202020204" pitchFamily="34" charset="0"/>
                          <a:ea typeface="新細明體" panose="02020500000000000000" pitchFamily="18" charset="-120"/>
                        </a:rPr>
                        <a:t>N/A</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707494101"/>
                  </a:ext>
                </a:extLst>
              </a:tr>
              <a:tr h="692742">
                <a:tc rowSpan="2">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Inhaled </a:t>
                      </a:r>
                      <a:r>
                        <a:rPr lang="en-US" sz="1200" b="1" i="0" u="none" strike="noStrike" dirty="0" err="1">
                          <a:solidFill>
                            <a:srgbClr val="000000"/>
                          </a:solidFill>
                          <a:effectLst/>
                          <a:latin typeface="Arial" panose="020B0604020202020204" pitchFamily="34" charset="0"/>
                          <a:ea typeface="新細明體" panose="02020500000000000000" pitchFamily="18" charset="-120"/>
                        </a:rPr>
                        <a:t>Zanamivir</a:t>
                      </a:r>
                      <a:endParaRPr lang="en-US" sz="1200" b="1" i="0" u="none" strike="noStrike" dirty="0">
                        <a:solidFill>
                          <a:srgbClr val="000000"/>
                        </a:solidFill>
                        <a:effectLst/>
                        <a:latin typeface="Arial" panose="020B0604020202020204" pitchFamily="34" charset="0"/>
                        <a:ea typeface="新細明體" panose="02020500000000000000" pitchFamily="18" charset="-120"/>
                      </a:endParaRPr>
                    </a:p>
                  </a:txBody>
                  <a:tcPr marL="4402" marR="4402" marT="4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Influenza A and B</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Treatment</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ctr"/>
                      <a:r>
                        <a:rPr lang="en-US" sz="1200" b="0" i="0" u="none" strike="noStrike" dirty="0">
                          <a:solidFill>
                            <a:srgbClr val="000000"/>
                          </a:solidFill>
                          <a:effectLst/>
                          <a:latin typeface="Arial" panose="020B0604020202020204" pitchFamily="34" charset="0"/>
                          <a:ea typeface="新細明體" panose="02020500000000000000" pitchFamily="18" charset="-120"/>
                        </a:rPr>
                        <a:t>7 </a:t>
                      </a:r>
                      <a:r>
                        <a:rPr lang="en-US" sz="1200" b="0" i="0" u="none" strike="noStrike" dirty="0" err="1">
                          <a:solidFill>
                            <a:srgbClr val="000000"/>
                          </a:solidFill>
                          <a:effectLst/>
                          <a:latin typeface="Arial" panose="020B0604020202020204" pitchFamily="34" charset="0"/>
                          <a:ea typeface="新細明體" panose="02020500000000000000" pitchFamily="18" charset="-120"/>
                        </a:rPr>
                        <a:t>yrs</a:t>
                      </a:r>
                      <a:r>
                        <a:rPr lang="en-US" sz="1200" b="0" i="0" u="none" strike="noStrike" dirty="0">
                          <a:solidFill>
                            <a:srgbClr val="000000"/>
                          </a:solidFill>
                          <a:effectLst/>
                          <a:latin typeface="Arial" panose="020B0604020202020204" pitchFamily="34" charset="0"/>
                          <a:ea typeface="新細明體" panose="02020500000000000000" pitchFamily="18" charset="-120"/>
                        </a:rPr>
                        <a:t> and older</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ctr"/>
                      <a:r>
                        <a:rPr lang="en-US" sz="1100" b="0" i="0" u="none" strike="noStrike" dirty="0">
                          <a:solidFill>
                            <a:srgbClr val="FF0000"/>
                          </a:solidFill>
                          <a:effectLst/>
                          <a:latin typeface="Arial" panose="020B0604020202020204" pitchFamily="34" charset="0"/>
                          <a:ea typeface="新細明體" panose="02020500000000000000" pitchFamily="18" charset="-120"/>
                        </a:rPr>
                        <a:t>people with underlying respiratory disease (e.g., asthma, COPD)</a:t>
                      </a:r>
                      <a:r>
                        <a:rPr lang="en-US" sz="1100" b="0" i="0" u="none" strike="noStrike" baseline="30000" dirty="0">
                          <a:solidFill>
                            <a:srgbClr val="FF0000"/>
                          </a:solidFill>
                          <a:effectLst/>
                          <a:latin typeface="Arial" panose="020B0604020202020204" pitchFamily="34" charset="0"/>
                          <a:ea typeface="新細明體" panose="02020500000000000000" pitchFamily="18" charset="-120"/>
                        </a:rPr>
                        <a:t>2</a:t>
                      </a:r>
                      <a:endParaRPr lang="en-US" sz="1100" b="0" i="0" u="none" strike="noStrike" dirty="0">
                        <a:solidFill>
                          <a:srgbClr val="FF0000"/>
                        </a:solidFill>
                        <a:effectLst/>
                        <a:latin typeface="Arial" panose="020B0604020202020204" pitchFamily="34" charset="0"/>
                        <a:ea typeface="新細明體" panose="02020500000000000000" pitchFamily="18" charset="-120"/>
                      </a:endParaRP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72000" algn="l" fontAlgn="ctr"/>
                      <a:r>
                        <a:rPr lang="en-US" sz="1000" b="1" i="0" u="none" strike="noStrike" dirty="0">
                          <a:solidFill>
                            <a:srgbClr val="000000"/>
                          </a:solidFill>
                          <a:effectLst/>
                          <a:latin typeface="Arial" panose="020B0604020202020204" pitchFamily="34" charset="0"/>
                          <a:ea typeface="新細明體" panose="02020500000000000000" pitchFamily="18" charset="-120"/>
                        </a:rPr>
                        <a:t>Allergic reactions: </a:t>
                      </a:r>
                      <a:r>
                        <a:rPr lang="en-US" sz="1000" b="0" i="0" u="none" strike="noStrike" dirty="0">
                          <a:solidFill>
                            <a:srgbClr val="0070C0"/>
                          </a:solidFill>
                          <a:effectLst/>
                          <a:latin typeface="Arial" panose="020B0604020202020204" pitchFamily="34" charset="0"/>
                          <a:ea typeface="新細明體" panose="02020500000000000000" pitchFamily="18" charset="-120"/>
                        </a:rPr>
                        <a:t>oropharyngeal or facial edema.</a:t>
                      </a:r>
                      <a:r>
                        <a:rPr lang="en-US" sz="1000" b="0" i="0" u="none" strike="noStrike" dirty="0">
                          <a:solidFill>
                            <a:srgbClr val="000000"/>
                          </a:solidFill>
                          <a:effectLst/>
                          <a:latin typeface="Arial" panose="020B0604020202020204" pitchFamily="34" charset="0"/>
                          <a:ea typeface="新細明體" panose="02020500000000000000" pitchFamily="18" charset="-120"/>
                        </a:rPr>
                        <a:t>                      </a:t>
                      </a:r>
                      <a:r>
                        <a:rPr lang="en-US" sz="1000" b="1" i="0" u="none" strike="noStrike" dirty="0">
                          <a:solidFill>
                            <a:srgbClr val="000000"/>
                          </a:solidFill>
                          <a:effectLst/>
                          <a:latin typeface="Arial" panose="020B0604020202020204" pitchFamily="34" charset="0"/>
                          <a:ea typeface="新細明體" panose="02020500000000000000" pitchFamily="18" charset="-120"/>
                        </a:rPr>
                        <a:t>Adverse events: </a:t>
                      </a:r>
                      <a:r>
                        <a:rPr lang="en-US" sz="1000" b="0" i="0" u="none" strike="noStrike" dirty="0">
                          <a:solidFill>
                            <a:srgbClr val="000000"/>
                          </a:solidFill>
                          <a:effectLst/>
                          <a:latin typeface="Arial" panose="020B0604020202020204" pitchFamily="34" charset="0"/>
                          <a:ea typeface="新細明體" panose="02020500000000000000" pitchFamily="18" charset="-120"/>
                        </a:rPr>
                        <a:t>diarrhea, nausea, sinusitis, nasal signs and symptoms, bronchitis, cough, headache, dizziness, and ear, nose and throat infections.</a:t>
                      </a:r>
                    </a:p>
                  </a:txBody>
                  <a:tcPr marL="4402" marR="4402" marT="440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566530"/>
                  </a:ext>
                </a:extLst>
              </a:tr>
              <a:tr h="827692">
                <a:tc vMerge="1">
                  <a:txBody>
                    <a:bodyPr/>
                    <a:lstStyle/>
                    <a:p>
                      <a:endParaRPr lang="zh-TW" altLang="en-US"/>
                    </a:p>
                  </a:txBody>
                  <a:tcPr/>
                </a:tc>
                <a:tc vMerge="1">
                  <a:txBody>
                    <a:bodyPr/>
                    <a:lstStyle/>
                    <a:p>
                      <a:endParaRPr lang="zh-TW" altLang="en-US"/>
                    </a:p>
                  </a:txBody>
                  <a:tcPr/>
                </a:tc>
                <a:tc>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Chemo- prophylaxis</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ctr"/>
                      <a:r>
                        <a:rPr lang="en-US" sz="1200" b="0" i="0" u="none" strike="noStrike" dirty="0">
                          <a:solidFill>
                            <a:srgbClr val="000000"/>
                          </a:solidFill>
                          <a:effectLst/>
                          <a:latin typeface="Arial" panose="020B0604020202020204" pitchFamily="34" charset="0"/>
                          <a:ea typeface="新細明體" panose="02020500000000000000" pitchFamily="18" charset="-120"/>
                        </a:rPr>
                        <a:t>5 </a:t>
                      </a:r>
                      <a:r>
                        <a:rPr lang="en-US" sz="1200" b="0" i="0" u="none" strike="noStrike" dirty="0" err="1">
                          <a:solidFill>
                            <a:srgbClr val="000000"/>
                          </a:solidFill>
                          <a:effectLst/>
                          <a:latin typeface="Arial" panose="020B0604020202020204" pitchFamily="34" charset="0"/>
                          <a:ea typeface="新細明體" panose="02020500000000000000" pitchFamily="18" charset="-120"/>
                        </a:rPr>
                        <a:t>yrs</a:t>
                      </a:r>
                      <a:r>
                        <a:rPr lang="en-US" sz="1200" b="0" i="0" u="none" strike="noStrike" dirty="0">
                          <a:solidFill>
                            <a:srgbClr val="000000"/>
                          </a:solidFill>
                          <a:effectLst/>
                          <a:latin typeface="Arial" panose="020B0604020202020204" pitchFamily="34" charset="0"/>
                          <a:ea typeface="新細明體" panose="02020500000000000000" pitchFamily="18" charset="-120"/>
                        </a:rPr>
                        <a:t> and older</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ctr"/>
                      <a:r>
                        <a:rPr lang="en-US" sz="1100" b="0" i="0" u="none" strike="noStrike" dirty="0">
                          <a:solidFill>
                            <a:srgbClr val="FF0000"/>
                          </a:solidFill>
                          <a:effectLst/>
                          <a:latin typeface="Arial" panose="020B0604020202020204" pitchFamily="34" charset="0"/>
                          <a:ea typeface="新細明體" panose="02020500000000000000" pitchFamily="18" charset="-120"/>
                        </a:rPr>
                        <a:t>people with underlying respiratory disease (e.g., asthma, COPD)</a:t>
                      </a:r>
                      <a:r>
                        <a:rPr lang="en-US" sz="1100" b="0" i="0" u="none" strike="noStrike" baseline="30000" dirty="0">
                          <a:solidFill>
                            <a:srgbClr val="FF0000"/>
                          </a:solidFill>
                          <a:effectLst/>
                          <a:latin typeface="Arial" panose="020B0604020202020204" pitchFamily="34" charset="0"/>
                          <a:ea typeface="新細明體" panose="02020500000000000000" pitchFamily="18" charset="-120"/>
                        </a:rPr>
                        <a:t>2</a:t>
                      </a:r>
                      <a:endParaRPr lang="en-US" sz="1100" b="0" i="0" u="none" strike="noStrike" dirty="0">
                        <a:solidFill>
                          <a:srgbClr val="FF0000"/>
                        </a:solidFill>
                        <a:effectLst/>
                        <a:latin typeface="Arial" panose="020B0604020202020204" pitchFamily="34" charset="0"/>
                        <a:ea typeface="新細明體" panose="02020500000000000000" pitchFamily="18" charset="-120"/>
                      </a:endParaRP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549392522"/>
                  </a:ext>
                </a:extLst>
              </a:tr>
              <a:tr h="773711">
                <a:tc rowSpan="2">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Intravenous </a:t>
                      </a:r>
                      <a:r>
                        <a:rPr lang="en-US" sz="1200" b="1" i="0" u="none" strike="noStrike" dirty="0" err="1">
                          <a:solidFill>
                            <a:srgbClr val="000000"/>
                          </a:solidFill>
                          <a:effectLst/>
                          <a:latin typeface="Arial" panose="020B0604020202020204" pitchFamily="34" charset="0"/>
                          <a:ea typeface="新細明體" panose="02020500000000000000" pitchFamily="18" charset="-120"/>
                        </a:rPr>
                        <a:t>Peramivir</a:t>
                      </a:r>
                      <a:endParaRPr lang="en-US" sz="1200" b="1" i="0" u="none" strike="noStrike" dirty="0">
                        <a:solidFill>
                          <a:srgbClr val="000000"/>
                        </a:solidFill>
                        <a:effectLst/>
                        <a:latin typeface="Arial" panose="020B0604020202020204" pitchFamily="34" charset="0"/>
                        <a:ea typeface="新細明體" panose="02020500000000000000" pitchFamily="18" charset="-120"/>
                      </a:endParaRPr>
                    </a:p>
                  </a:txBody>
                  <a:tcPr marL="4402" marR="4402" marT="4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Influenza A and B</a:t>
                      </a:r>
                      <a:r>
                        <a:rPr lang="en-US" sz="1200" b="1" i="0" u="none" strike="noStrike" baseline="30000" dirty="0">
                          <a:solidFill>
                            <a:srgbClr val="000000"/>
                          </a:solidFill>
                          <a:effectLst/>
                          <a:latin typeface="Arial" panose="020B0604020202020204" pitchFamily="34" charset="0"/>
                          <a:ea typeface="新細明體" panose="02020500000000000000" pitchFamily="18" charset="-120"/>
                        </a:rPr>
                        <a:t>3</a:t>
                      </a:r>
                      <a:endParaRPr lang="en-US" sz="1200" b="1" i="0" u="none" strike="noStrike" dirty="0">
                        <a:solidFill>
                          <a:srgbClr val="000000"/>
                        </a:solidFill>
                        <a:effectLst/>
                        <a:latin typeface="Arial" panose="020B0604020202020204" pitchFamily="34" charset="0"/>
                        <a:ea typeface="新細明體" panose="02020500000000000000" pitchFamily="18" charset="-120"/>
                      </a:endParaRP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Treatment</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ctr"/>
                      <a:r>
                        <a:rPr lang="en-US" sz="1200" b="1" i="0" u="none" strike="noStrike" dirty="0">
                          <a:solidFill>
                            <a:srgbClr val="FF0000"/>
                          </a:solidFill>
                          <a:effectLst/>
                          <a:latin typeface="Arial" panose="020B0604020202020204" pitchFamily="34" charset="0"/>
                          <a:ea typeface="新細明體" panose="02020500000000000000" pitchFamily="18" charset="-120"/>
                        </a:rPr>
                        <a:t>2 </a:t>
                      </a:r>
                      <a:r>
                        <a:rPr lang="en-US" sz="1200" b="1" i="0" u="none" strike="noStrike" dirty="0" err="1">
                          <a:solidFill>
                            <a:srgbClr val="FF0000"/>
                          </a:solidFill>
                          <a:effectLst/>
                          <a:latin typeface="Arial" panose="020B0604020202020204" pitchFamily="34" charset="0"/>
                          <a:ea typeface="新細明體" panose="02020500000000000000" pitchFamily="18" charset="-120"/>
                        </a:rPr>
                        <a:t>yrs</a:t>
                      </a:r>
                      <a:r>
                        <a:rPr lang="en-US" sz="1200" b="1" i="0" u="none" strike="noStrike" dirty="0">
                          <a:solidFill>
                            <a:srgbClr val="FF0000"/>
                          </a:solidFill>
                          <a:effectLst/>
                          <a:latin typeface="Arial" panose="020B0604020202020204" pitchFamily="34" charset="0"/>
                          <a:ea typeface="新細明體" panose="02020500000000000000" pitchFamily="18" charset="-120"/>
                        </a:rPr>
                        <a:t> and older</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fontAlgn="ctr"/>
                      <a:r>
                        <a:rPr lang="en-US" sz="1100" b="0" i="0" u="none" strike="noStrike" dirty="0">
                          <a:solidFill>
                            <a:srgbClr val="000000"/>
                          </a:solidFill>
                          <a:effectLst/>
                          <a:latin typeface="Arial" panose="020B0604020202020204" pitchFamily="34" charset="0"/>
                          <a:ea typeface="新細明體" panose="02020500000000000000" pitchFamily="18" charset="-120"/>
                        </a:rPr>
                        <a:t>N/A</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72000" algn="l" fontAlgn="ctr"/>
                      <a:r>
                        <a:rPr lang="en-US" sz="1000" b="1" i="0" u="none" strike="noStrike" dirty="0">
                          <a:solidFill>
                            <a:srgbClr val="000000"/>
                          </a:solidFill>
                          <a:effectLst/>
                          <a:latin typeface="Arial" panose="020B0604020202020204" pitchFamily="34" charset="0"/>
                          <a:ea typeface="新細明體" panose="02020500000000000000" pitchFamily="18" charset="-120"/>
                        </a:rPr>
                        <a:t>Adverse events: </a:t>
                      </a:r>
                      <a:r>
                        <a:rPr lang="en-US" sz="1000" b="0" i="0" u="none" strike="noStrike" dirty="0">
                          <a:solidFill>
                            <a:srgbClr val="0070C0"/>
                          </a:solidFill>
                          <a:effectLst/>
                          <a:latin typeface="Arial" panose="020B0604020202020204" pitchFamily="34" charset="0"/>
                          <a:ea typeface="新細明體" panose="02020500000000000000" pitchFamily="18" charset="-120"/>
                        </a:rPr>
                        <a:t>diarrhea</a:t>
                      </a:r>
                      <a:r>
                        <a:rPr lang="en-US" sz="1000" b="0" i="0" u="none" strike="noStrike" dirty="0">
                          <a:solidFill>
                            <a:srgbClr val="000000"/>
                          </a:solidFill>
                          <a:effectLst/>
                          <a:latin typeface="Arial" panose="020B0604020202020204" pitchFamily="34" charset="0"/>
                          <a:ea typeface="新細明體" panose="02020500000000000000" pitchFamily="18" charset="-120"/>
                        </a:rPr>
                        <a:t>. Post marketing reports of serious skin reactions and sporadic, transient neuropsychiatric events (self-injury or delirium; mainly reported among Japanese adolescents and adults).</a:t>
                      </a:r>
                    </a:p>
                  </a:txBody>
                  <a:tcPr marL="4402" marR="4402" marT="440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369336"/>
                  </a:ext>
                </a:extLst>
              </a:tr>
              <a:tr h="768959">
                <a:tc vMerge="1">
                  <a:txBody>
                    <a:bodyPr/>
                    <a:lstStyle/>
                    <a:p>
                      <a:endParaRPr lang="zh-TW" altLang="en-US"/>
                    </a:p>
                  </a:txBody>
                  <a:tcPr/>
                </a:tc>
                <a:tc vMerge="1">
                  <a:txBody>
                    <a:bodyPr/>
                    <a:lstStyle/>
                    <a:p>
                      <a:endParaRPr lang="zh-TW" altLang="en-US"/>
                    </a:p>
                  </a:txBody>
                  <a:tcPr/>
                </a:tc>
                <a:tc>
                  <a:txBody>
                    <a:bodyPr/>
                    <a:lstStyle/>
                    <a:p>
                      <a:pPr algn="ctr" fontAlgn="ctr"/>
                      <a:r>
                        <a:rPr lang="en-US" sz="1200" b="1" i="0" u="none" strike="noStrike" dirty="0">
                          <a:solidFill>
                            <a:srgbClr val="000000"/>
                          </a:solidFill>
                          <a:effectLst/>
                          <a:latin typeface="Arial" panose="020B0604020202020204" pitchFamily="34" charset="0"/>
                          <a:ea typeface="新細明體" panose="02020500000000000000" pitchFamily="18" charset="-120"/>
                        </a:rPr>
                        <a:t>Chemo- prophylaxis</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fontAlgn="ctr"/>
                      <a:r>
                        <a:rPr lang="en-US" sz="1200" b="0" i="0" u="none" strike="noStrike" dirty="0">
                          <a:solidFill>
                            <a:srgbClr val="000000"/>
                          </a:solidFill>
                          <a:effectLst/>
                          <a:latin typeface="Arial" panose="020B0604020202020204" pitchFamily="34" charset="0"/>
                          <a:ea typeface="新細明體" panose="02020500000000000000" pitchFamily="18" charset="-120"/>
                        </a:rPr>
                        <a:t>N/A</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fontAlgn="ctr"/>
                      <a:r>
                        <a:rPr lang="en-US" sz="1100" b="0" i="0" u="none" strike="noStrike" dirty="0">
                          <a:solidFill>
                            <a:srgbClr val="000000"/>
                          </a:solidFill>
                          <a:effectLst/>
                          <a:latin typeface="Arial" panose="020B0604020202020204" pitchFamily="34" charset="0"/>
                          <a:ea typeface="新細明體" panose="02020500000000000000" pitchFamily="18" charset="-120"/>
                        </a:rPr>
                        <a:t>N/A</a:t>
                      </a:r>
                    </a:p>
                  </a:txBody>
                  <a:tcPr marL="4402" marR="4402" marT="4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72003182"/>
                  </a:ext>
                </a:extLst>
              </a:tr>
            </a:tbl>
          </a:graphicData>
        </a:graphic>
      </p:graphicFrame>
      <p:sp>
        <p:nvSpPr>
          <p:cNvPr id="4" name="文字方塊 3"/>
          <p:cNvSpPr txBox="1"/>
          <p:nvPr/>
        </p:nvSpPr>
        <p:spPr>
          <a:xfrm>
            <a:off x="6506745" y="6582975"/>
            <a:ext cx="5586337" cy="276999"/>
          </a:xfrm>
          <a:prstGeom prst="rect">
            <a:avLst/>
          </a:prstGeom>
          <a:noFill/>
        </p:spPr>
        <p:txBody>
          <a:bodyPr wrap="none" rtlCol="0">
            <a:spAutoFit/>
          </a:bodyPr>
          <a:lstStyle/>
          <a:p>
            <a:pPr>
              <a:defRPr/>
            </a:pPr>
            <a:r>
              <a:rPr lang="en-US" altLang="zh-TW" sz="1200" dirty="0">
                <a:latin typeface="Arial"/>
                <a:ea typeface="ＭＳ Ｐゴシック"/>
              </a:rPr>
              <a:t>US CDC,</a:t>
            </a:r>
            <a:r>
              <a:rPr lang="zh-TW" altLang="en-US" sz="1200" dirty="0">
                <a:latin typeface="Arial"/>
                <a:ea typeface="ＭＳ Ｐゴシック"/>
              </a:rPr>
              <a:t> </a:t>
            </a:r>
            <a:r>
              <a:rPr lang="en-US" altLang="zh-TW" sz="1200" dirty="0">
                <a:latin typeface="Arial"/>
                <a:ea typeface="ＭＳ Ｐゴシック"/>
              </a:rPr>
              <a:t>http://www.cdc.gov/flu/professionals/antivirals/summary-clinicians.htm</a:t>
            </a:r>
            <a:endParaRPr lang="zh-TW" altLang="en-US" sz="1200" dirty="0">
              <a:latin typeface="Arial"/>
              <a:ea typeface="ＭＳ Ｐゴシック"/>
            </a:endParaRPr>
          </a:p>
        </p:txBody>
      </p:sp>
      <p:sp>
        <p:nvSpPr>
          <p:cNvPr id="5" name="矩形 4"/>
          <p:cNvSpPr/>
          <p:nvPr/>
        </p:nvSpPr>
        <p:spPr>
          <a:xfrm>
            <a:off x="1984714" y="6183426"/>
            <a:ext cx="7315200" cy="276999"/>
          </a:xfrm>
          <a:prstGeom prst="rect">
            <a:avLst/>
          </a:prstGeom>
        </p:spPr>
        <p:txBody>
          <a:bodyPr wrap="square">
            <a:spAutoFit/>
          </a:bodyPr>
          <a:lstStyle/>
          <a:p>
            <a:pPr>
              <a:defRPr/>
            </a:pPr>
            <a:r>
              <a:rPr lang="en-US" altLang="zh-TW" sz="1200" dirty="0">
                <a:solidFill>
                  <a:srgbClr val="000000"/>
                </a:solidFill>
                <a:latin typeface="Arial"/>
                <a:ea typeface="ＭＳ Ｐゴシック"/>
              </a:rPr>
              <a:t>N/A = not applicable, COPD = chronic obstructive pulmonary disease</a:t>
            </a:r>
            <a:endParaRPr lang="zh-TW" altLang="en-US" sz="1200" dirty="0">
              <a:solidFill>
                <a:srgbClr val="000000"/>
              </a:solidFill>
              <a:latin typeface="Arial"/>
              <a:ea typeface="ＭＳ Ｐゴシック"/>
            </a:endParaRPr>
          </a:p>
        </p:txBody>
      </p:sp>
      <p:pic>
        <p:nvPicPr>
          <p:cNvPr id="7" name="Picture 3"/>
          <p:cNvPicPr>
            <a:picLocks noChangeAspect="1" noChangeArrowheads="1"/>
          </p:cNvPicPr>
          <p:nvPr/>
        </p:nvPicPr>
        <p:blipFill>
          <a:blip r:embed="rId3" cstate="print">
            <a:lum contrast="10000"/>
            <a:extLst>
              <a:ext uri="{28A0092B-C50C-407E-A947-70E740481C1C}">
                <a14:useLocalDpi xmlns:a14="http://schemas.microsoft.com/office/drawing/2010/main" val="0"/>
              </a:ext>
            </a:extLst>
          </a:blip>
          <a:srcRect/>
          <a:stretch>
            <a:fillRect/>
          </a:stretch>
        </p:blipFill>
        <p:spPr bwMode="auto">
          <a:xfrm>
            <a:off x="3167043" y="4929198"/>
            <a:ext cx="1162739" cy="101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descr="tamiflu.jpg"/>
          <p:cNvPicPr>
            <a:picLocks noChangeAspect="1"/>
          </p:cNvPicPr>
          <p:nvPr/>
        </p:nvPicPr>
        <p:blipFill>
          <a:blip r:embed="rId4" cstate="print">
            <a:lum contrast="10000"/>
            <a:extLst>
              <a:ext uri="{28A0092B-C50C-407E-A947-70E740481C1C}">
                <a14:useLocalDpi xmlns:a14="http://schemas.microsoft.com/office/drawing/2010/main" val="0"/>
              </a:ext>
            </a:extLst>
          </a:blip>
          <a:srcRect/>
          <a:stretch>
            <a:fillRect/>
          </a:stretch>
        </p:blipFill>
        <p:spPr bwMode="auto">
          <a:xfrm>
            <a:off x="3167043" y="2000240"/>
            <a:ext cx="1162739" cy="101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descr="relenza.jpg"/>
          <p:cNvPicPr>
            <a:picLocks noChangeAspect="1"/>
          </p:cNvPicPr>
          <p:nvPr/>
        </p:nvPicPr>
        <p:blipFill>
          <a:blip r:embed="rId5" cstate="print">
            <a:lum contrast="10000"/>
            <a:extLst>
              <a:ext uri="{28A0092B-C50C-407E-A947-70E740481C1C}">
                <a14:useLocalDpi xmlns:a14="http://schemas.microsoft.com/office/drawing/2010/main" val="0"/>
              </a:ext>
            </a:extLst>
          </a:blip>
          <a:srcRect/>
          <a:stretch>
            <a:fillRect/>
          </a:stretch>
        </p:blipFill>
        <p:spPr bwMode="auto">
          <a:xfrm>
            <a:off x="3167044" y="3500438"/>
            <a:ext cx="1143007" cy="108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1913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a:extLst>
              <a:ext uri="{FF2B5EF4-FFF2-40B4-BE49-F238E27FC236}">
                <a16:creationId xmlns:a16="http://schemas.microsoft.com/office/drawing/2014/main" id="{685E83B9-6CB9-4DB3-80FD-35B03625144D}"/>
              </a:ext>
            </a:extLst>
          </p:cNvPr>
          <p:cNvPicPr>
            <a:picLocks noChangeAspect="1" noChangeArrowheads="1"/>
          </p:cNvPicPr>
          <p:nvPr/>
        </p:nvPicPr>
        <p:blipFill rotWithShape="1">
          <a:blip r:embed="rId3"/>
          <a:srcRect l="26661" t="15081" r="24255" b="8135"/>
          <a:stretch/>
        </p:blipFill>
        <p:spPr bwMode="auto">
          <a:xfrm>
            <a:off x="3575720" y="1897626"/>
            <a:ext cx="5043299" cy="4436946"/>
          </a:xfrm>
          <a:prstGeom prst="rect">
            <a:avLst/>
          </a:prstGeom>
          <a:ln w="88900" cap="sq" cmpd="thickThin">
            <a:solidFill>
              <a:srgbClr val="000000"/>
            </a:solidFill>
            <a:prstDash val="solid"/>
            <a:miter lim="800000"/>
          </a:ln>
          <a:effectLst>
            <a:innerShdw blurRad="76200">
              <a:srgbClr val="000000"/>
            </a:innerShdw>
          </a:effectLst>
          <a:extLst/>
        </p:spPr>
      </p:pic>
      <p:sp>
        <p:nvSpPr>
          <p:cNvPr id="134147" name="矩形 3">
            <a:extLst>
              <a:ext uri="{FF2B5EF4-FFF2-40B4-BE49-F238E27FC236}">
                <a16:creationId xmlns:a16="http://schemas.microsoft.com/office/drawing/2014/main" id="{7EF4FCD6-89F9-471E-8F6C-BA7491AB50A1}"/>
              </a:ext>
            </a:extLst>
          </p:cNvPr>
          <p:cNvSpPr>
            <a:spLocks noChangeArrowheads="1"/>
          </p:cNvSpPr>
          <p:nvPr/>
        </p:nvSpPr>
        <p:spPr bwMode="auto">
          <a:xfrm>
            <a:off x="7958241" y="6475618"/>
            <a:ext cx="4135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r>
              <a:rPr lang="en-US" altLang="zh-TW" sz="1800"/>
              <a:t>Current Opinion in Virology 2014, 8:22–29 </a:t>
            </a:r>
            <a:endParaRPr lang="zh-TW" altLang="en-US" sz="1800"/>
          </a:p>
        </p:txBody>
      </p:sp>
      <p:sp>
        <p:nvSpPr>
          <p:cNvPr id="2" name="標題 1">
            <a:extLst>
              <a:ext uri="{FF2B5EF4-FFF2-40B4-BE49-F238E27FC236}">
                <a16:creationId xmlns:a16="http://schemas.microsoft.com/office/drawing/2014/main" id="{EF6BAA12-4345-4CD3-A326-30C2A3CD28A6}"/>
              </a:ext>
            </a:extLst>
          </p:cNvPr>
          <p:cNvSpPr>
            <a:spLocks noGrp="1"/>
          </p:cNvSpPr>
          <p:nvPr>
            <p:ph type="title"/>
          </p:nvPr>
        </p:nvSpPr>
        <p: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solidFill>
              <a:schemeClr val="tx1"/>
            </a:solidFill>
          </a:ln>
        </p:spPr>
        <p:txBody>
          <a:bodyPr>
            <a:normAutofit/>
          </a:bodyPr>
          <a:lstStyle/>
          <a:p>
            <a:pPr algn="ctr">
              <a:defRPr/>
            </a:pPr>
            <a:r>
              <a:rPr lang="zh-TW" altLang="en-US" sz="3200" dirty="0">
                <a:latin typeface="標楷體" pitchFamily="65" charset="-120"/>
                <a:ea typeface="標楷體" pitchFamily="65" charset="-120"/>
              </a:rPr>
              <a:t>四種神經胺酶抑制劑與涎酸</a:t>
            </a:r>
            <a:r>
              <a:rPr lang="en-US" altLang="zh-TW" sz="3200" dirty="0">
                <a:latin typeface="標楷體" pitchFamily="65" charset="-120"/>
                <a:ea typeface="標楷體" pitchFamily="65" charset="-120"/>
              </a:rPr>
              <a:t>(</a:t>
            </a:r>
            <a:r>
              <a:rPr lang="en-US" altLang="zh-TW" sz="3200" dirty="0" err="1">
                <a:latin typeface="標楷體" pitchFamily="65" charset="-120"/>
                <a:ea typeface="標楷體" pitchFamily="65" charset="-120"/>
              </a:rPr>
              <a:t>sialic</a:t>
            </a:r>
            <a:r>
              <a:rPr lang="en-US" altLang="zh-TW" sz="3200" dirty="0">
                <a:latin typeface="標楷體" pitchFamily="65" charset="-120"/>
                <a:ea typeface="標楷體" pitchFamily="65" charset="-120"/>
              </a:rPr>
              <a:t> acid)</a:t>
            </a:r>
            <a:r>
              <a:rPr lang="zh-TW" altLang="en-US" sz="3200" dirty="0">
                <a:latin typeface="標楷體" pitchFamily="65" charset="-120"/>
                <a:ea typeface="標楷體" pitchFamily="65" charset="-120"/>
              </a:rPr>
              <a:t>的結構比較</a:t>
            </a:r>
            <a:endParaRPr lang="zh-TW" altLang="en-US" sz="4000" dirty="0">
              <a:latin typeface="標楷體" pitchFamily="65" charset="-120"/>
              <a:ea typeface="標楷體" pitchFamily="65" charset="-120"/>
            </a:endParaRPr>
          </a:p>
        </p:txBody>
      </p:sp>
      <p:sp>
        <p:nvSpPr>
          <p:cNvPr id="5" name="矩形 4">
            <a:extLst>
              <a:ext uri="{FF2B5EF4-FFF2-40B4-BE49-F238E27FC236}">
                <a16:creationId xmlns:a16="http://schemas.microsoft.com/office/drawing/2014/main" id="{7BB02DD9-22B5-44F3-BD58-2D31A4219CD6}"/>
              </a:ext>
            </a:extLst>
          </p:cNvPr>
          <p:cNvSpPr/>
          <p:nvPr/>
        </p:nvSpPr>
        <p:spPr>
          <a:xfrm>
            <a:off x="1919288" y="5553076"/>
            <a:ext cx="8424862" cy="523875"/>
          </a:xfrm>
          <a:prstGeom prst="rect">
            <a:avLst/>
          </a:prstGeom>
          <a:solidFill>
            <a:srgbClr val="FFFFCC"/>
          </a:solidFill>
          <a:ln>
            <a:solidFill>
              <a:schemeClr val="tx1"/>
            </a:solidFill>
          </a:ln>
        </p:spPr>
        <p:txBody>
          <a:bodyPr>
            <a:spAutoFit/>
          </a:bodyPr>
          <a:lstStyle/>
          <a:p>
            <a:pPr eaLnBrk="1" hangingPunct="1">
              <a:defRPr/>
            </a:pPr>
            <a:r>
              <a:rPr lang="zh-TW" altLang="en-US" sz="2800" dirty="0">
                <a:latin typeface="標楷體" pitchFamily="65" charset="-120"/>
                <a:ea typeface="標楷體" pitchFamily="65" charset="-120"/>
              </a:rPr>
              <a:t>因為結構不完全相同</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彼此間</a:t>
            </a:r>
            <a:r>
              <a:rPr lang="zh-TW" altLang="en-US" sz="2800" dirty="0">
                <a:solidFill>
                  <a:srgbClr val="FF0000"/>
                </a:solidFill>
                <a:latin typeface="標楷體" pitchFamily="65" charset="-120"/>
                <a:ea typeface="標楷體" pitchFamily="65" charset="-120"/>
              </a:rPr>
              <a:t>不</a:t>
            </a:r>
            <a:r>
              <a:rPr lang="zh-TW" altLang="en-US" sz="2800" dirty="0">
                <a:latin typeface="標楷體" pitchFamily="65" charset="-120"/>
                <a:ea typeface="標楷體" pitchFamily="65" charset="-120"/>
              </a:rPr>
              <a:t>見得會有交互抗藥性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3A127D-1C59-43CD-AEDD-DC190D01BE52}"/>
              </a:ext>
            </a:extLst>
          </p:cNvPr>
          <p:cNvSpPr>
            <a:spLocks noGrp="1"/>
          </p:cNvSpPr>
          <p:nvPr>
            <p:ph type="title"/>
          </p:nvPr>
        </p:nvSpPr>
        <p:spPr/>
        <p:txBody>
          <a:bodyPr/>
          <a:lstStyle/>
          <a:p>
            <a:endParaRPr lang="zh-TW" altLang="en-US"/>
          </a:p>
        </p:txBody>
      </p:sp>
      <p:sp>
        <p:nvSpPr>
          <p:cNvPr id="3" name="矩形 2">
            <a:extLst>
              <a:ext uri="{FF2B5EF4-FFF2-40B4-BE49-F238E27FC236}">
                <a16:creationId xmlns:a16="http://schemas.microsoft.com/office/drawing/2014/main" id="{238A1FC0-B46A-4D8A-A509-FB3DB7EF161B}"/>
              </a:ext>
            </a:extLst>
          </p:cNvPr>
          <p:cNvSpPr/>
          <p:nvPr/>
        </p:nvSpPr>
        <p:spPr>
          <a:xfrm>
            <a:off x="6674069" y="6463972"/>
            <a:ext cx="5591503" cy="369332"/>
          </a:xfrm>
          <a:prstGeom prst="rect">
            <a:avLst/>
          </a:prstGeom>
        </p:spPr>
        <p:txBody>
          <a:bodyPr wrap="square">
            <a:spAutoFit/>
          </a:bodyPr>
          <a:lstStyle/>
          <a:p>
            <a:r>
              <a:rPr lang="fr-FR" altLang="zh-TW" dirty="0"/>
              <a:t>Eur J Clin Microbiol Infect Dis. 2020 Jul;39(7):1201-1208.</a:t>
            </a:r>
            <a:endParaRPr lang="zh-TW" altLang="en-US" dirty="0"/>
          </a:p>
        </p:txBody>
      </p:sp>
      <p:pic>
        <p:nvPicPr>
          <p:cNvPr id="6" name="圖片 5">
            <a:extLst>
              <a:ext uri="{FF2B5EF4-FFF2-40B4-BE49-F238E27FC236}">
                <a16:creationId xmlns:a16="http://schemas.microsoft.com/office/drawing/2014/main" id="{984CCDCF-AFF2-4964-912C-32D25D45AB63}"/>
              </a:ext>
            </a:extLst>
          </p:cNvPr>
          <p:cNvPicPr>
            <a:picLocks noChangeAspect="1"/>
          </p:cNvPicPr>
          <p:nvPr/>
        </p:nvPicPr>
        <p:blipFill>
          <a:blip r:embed="rId2"/>
          <a:stretch>
            <a:fillRect/>
          </a:stretch>
        </p:blipFill>
        <p:spPr>
          <a:xfrm>
            <a:off x="563556" y="1545022"/>
            <a:ext cx="11482792" cy="4002496"/>
          </a:xfrm>
          <a:prstGeom prst="rect">
            <a:avLst/>
          </a:prstGeom>
        </p:spPr>
      </p:pic>
      <p:sp>
        <p:nvSpPr>
          <p:cNvPr id="7" name="矩形 6">
            <a:extLst>
              <a:ext uri="{FF2B5EF4-FFF2-40B4-BE49-F238E27FC236}">
                <a16:creationId xmlns:a16="http://schemas.microsoft.com/office/drawing/2014/main" id="{9E1AE207-9698-46BC-9E7B-C48CC33E7C24}"/>
              </a:ext>
            </a:extLst>
          </p:cNvPr>
          <p:cNvSpPr/>
          <p:nvPr/>
        </p:nvSpPr>
        <p:spPr>
          <a:xfrm>
            <a:off x="9280634" y="1881352"/>
            <a:ext cx="2765714" cy="2942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55183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B96C5DB-E1BA-48D8-B4FC-29CEBE9AAA4A}"/>
              </a:ext>
            </a:extLst>
          </p:cNvPr>
          <p:cNvSpPr/>
          <p:nvPr/>
        </p:nvSpPr>
        <p:spPr>
          <a:xfrm>
            <a:off x="7162800" y="6492875"/>
            <a:ext cx="4947920" cy="338554"/>
          </a:xfrm>
          <a:prstGeom prst="rect">
            <a:avLst/>
          </a:prstGeom>
        </p:spPr>
        <p:txBody>
          <a:bodyPr wrap="square">
            <a:spAutoFit/>
          </a:bodyPr>
          <a:lstStyle/>
          <a:p>
            <a:r>
              <a:rPr lang="en-US" altLang="zh-TW" sz="1600" i="1" dirty="0"/>
              <a:t>Int J Environ Res Public Health</a:t>
            </a:r>
            <a:r>
              <a:rPr lang="en-US" altLang="zh-TW" sz="1600" dirty="0"/>
              <a:t>. 2022 May 13;19(10):5942</a:t>
            </a:r>
            <a:endParaRPr lang="zh-TW" altLang="en-US" sz="1600" dirty="0"/>
          </a:p>
        </p:txBody>
      </p:sp>
      <p:pic>
        <p:nvPicPr>
          <p:cNvPr id="9" name="圖片 8">
            <a:extLst>
              <a:ext uri="{FF2B5EF4-FFF2-40B4-BE49-F238E27FC236}">
                <a16:creationId xmlns:a16="http://schemas.microsoft.com/office/drawing/2014/main" id="{51E9330C-BA85-4A4B-BF35-0505FD2C4268}"/>
              </a:ext>
            </a:extLst>
          </p:cNvPr>
          <p:cNvPicPr>
            <a:picLocks noChangeAspect="1"/>
          </p:cNvPicPr>
          <p:nvPr/>
        </p:nvPicPr>
        <p:blipFill rotWithShape="1">
          <a:blip r:embed="rId2"/>
          <a:srcRect b="13772"/>
          <a:stretch/>
        </p:blipFill>
        <p:spPr>
          <a:xfrm>
            <a:off x="777240" y="276287"/>
            <a:ext cx="4749196" cy="2901825"/>
          </a:xfrm>
          <a:prstGeom prst="rect">
            <a:avLst/>
          </a:prstGeom>
          <a:ln>
            <a:noFill/>
          </a:ln>
          <a:effectLst>
            <a:outerShdw blurRad="292100" dist="139700" dir="2700000" algn="tl" rotWithShape="0">
              <a:srgbClr val="333333">
                <a:alpha val="65000"/>
              </a:srgbClr>
            </a:outerShdw>
          </a:effectLst>
        </p:spPr>
      </p:pic>
      <p:pic>
        <p:nvPicPr>
          <p:cNvPr id="10" name="圖片 9">
            <a:extLst>
              <a:ext uri="{FF2B5EF4-FFF2-40B4-BE49-F238E27FC236}">
                <a16:creationId xmlns:a16="http://schemas.microsoft.com/office/drawing/2014/main" id="{98985182-4D01-4583-889E-2044154D68A1}"/>
              </a:ext>
            </a:extLst>
          </p:cNvPr>
          <p:cNvPicPr>
            <a:picLocks noChangeAspect="1"/>
          </p:cNvPicPr>
          <p:nvPr/>
        </p:nvPicPr>
        <p:blipFill>
          <a:blip r:embed="rId3"/>
          <a:stretch>
            <a:fillRect/>
          </a:stretch>
        </p:blipFill>
        <p:spPr>
          <a:xfrm>
            <a:off x="8944621" y="359501"/>
            <a:ext cx="2601145" cy="1367699"/>
          </a:xfrm>
          <a:prstGeom prst="rect">
            <a:avLst/>
          </a:prstGeom>
        </p:spPr>
      </p:pic>
      <p:pic>
        <p:nvPicPr>
          <p:cNvPr id="13" name="圖片 12">
            <a:extLst>
              <a:ext uri="{FF2B5EF4-FFF2-40B4-BE49-F238E27FC236}">
                <a16:creationId xmlns:a16="http://schemas.microsoft.com/office/drawing/2014/main" id="{70D3281F-7067-46F1-82A9-64FFAD6F960F}"/>
              </a:ext>
            </a:extLst>
          </p:cNvPr>
          <p:cNvPicPr>
            <a:picLocks noChangeAspect="1"/>
          </p:cNvPicPr>
          <p:nvPr/>
        </p:nvPicPr>
        <p:blipFill>
          <a:blip r:embed="rId4"/>
          <a:stretch>
            <a:fillRect/>
          </a:stretch>
        </p:blipFill>
        <p:spPr>
          <a:xfrm>
            <a:off x="777240" y="3530073"/>
            <a:ext cx="4749196" cy="2962802"/>
          </a:xfrm>
          <a:prstGeom prst="rect">
            <a:avLst/>
          </a:prstGeom>
          <a:ln>
            <a:noFill/>
          </a:ln>
          <a:effectLst>
            <a:outerShdw blurRad="292100" dist="139700" dir="2700000" algn="tl" rotWithShape="0">
              <a:srgbClr val="333333">
                <a:alpha val="65000"/>
              </a:srgbClr>
            </a:outerShdw>
          </a:effectLst>
        </p:spPr>
      </p:pic>
      <p:pic>
        <p:nvPicPr>
          <p:cNvPr id="14" name="圖片 13">
            <a:extLst>
              <a:ext uri="{FF2B5EF4-FFF2-40B4-BE49-F238E27FC236}">
                <a16:creationId xmlns:a16="http://schemas.microsoft.com/office/drawing/2014/main" id="{041353FD-47DE-4300-83B8-5012F8A99ECC}"/>
              </a:ext>
            </a:extLst>
          </p:cNvPr>
          <p:cNvPicPr>
            <a:picLocks noChangeAspect="1"/>
          </p:cNvPicPr>
          <p:nvPr/>
        </p:nvPicPr>
        <p:blipFill>
          <a:blip r:embed="rId5"/>
          <a:stretch>
            <a:fillRect/>
          </a:stretch>
        </p:blipFill>
        <p:spPr>
          <a:xfrm>
            <a:off x="6232711" y="2656015"/>
            <a:ext cx="5182049" cy="29080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251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E0238D-1C5C-4D96-B58F-C3723E826F86}"/>
              </a:ext>
            </a:extLst>
          </p:cNvPr>
          <p:cNvSpPr>
            <a:spLocks noGrp="1"/>
          </p:cNvSpPr>
          <p:nvPr>
            <p:ph type="title"/>
          </p:nvPr>
        </p:nvSpPr>
        <p:spPr/>
        <p:txBody>
          <a:bodyPr/>
          <a:lstStyle/>
          <a:p>
            <a:endParaRPr lang="zh-TW" altLang="en-US"/>
          </a:p>
        </p:txBody>
      </p:sp>
      <p:pic>
        <p:nvPicPr>
          <p:cNvPr id="4" name="圖片 3">
            <a:extLst>
              <a:ext uri="{FF2B5EF4-FFF2-40B4-BE49-F238E27FC236}">
                <a16:creationId xmlns:a16="http://schemas.microsoft.com/office/drawing/2014/main" id="{EA10350C-B8BF-4E54-913F-1366F7EBFB4E}"/>
              </a:ext>
            </a:extLst>
          </p:cNvPr>
          <p:cNvPicPr>
            <a:picLocks noChangeAspect="1"/>
          </p:cNvPicPr>
          <p:nvPr/>
        </p:nvPicPr>
        <p:blipFill rotWithShape="1">
          <a:blip r:embed="rId3"/>
          <a:srcRect t="752" r="18498" b="453"/>
          <a:stretch/>
        </p:blipFill>
        <p:spPr>
          <a:xfrm>
            <a:off x="2724646" y="271913"/>
            <a:ext cx="6251189" cy="6327229"/>
          </a:xfrm>
          <a:prstGeom prst="rect">
            <a:avLst/>
          </a:prstGeom>
          <a:ln>
            <a:noFill/>
          </a:ln>
          <a:effectLst>
            <a:outerShdw blurRad="292100" dist="139700" dir="2700000" algn="tl" rotWithShape="0">
              <a:srgbClr val="333333">
                <a:alpha val="65000"/>
              </a:srgbClr>
            </a:outerShdw>
          </a:effectLst>
        </p:spPr>
      </p:pic>
      <p:sp>
        <p:nvSpPr>
          <p:cNvPr id="5" name="矩形 4">
            <a:extLst>
              <a:ext uri="{FF2B5EF4-FFF2-40B4-BE49-F238E27FC236}">
                <a16:creationId xmlns:a16="http://schemas.microsoft.com/office/drawing/2014/main" id="{3A50CF4D-6C32-4627-AB28-E08E300DCD5E}"/>
              </a:ext>
            </a:extLst>
          </p:cNvPr>
          <p:cNvSpPr/>
          <p:nvPr/>
        </p:nvSpPr>
        <p:spPr>
          <a:xfrm>
            <a:off x="7554391" y="6599142"/>
            <a:ext cx="4572000" cy="338554"/>
          </a:xfrm>
          <a:prstGeom prst="rect">
            <a:avLst/>
          </a:prstGeom>
        </p:spPr>
        <p:txBody>
          <a:bodyPr wrap="square">
            <a:spAutoFit/>
          </a:bodyPr>
          <a:lstStyle/>
          <a:p>
            <a:r>
              <a:rPr lang="en-US" altLang="zh-TW" sz="1600" dirty="0" err="1"/>
              <a:t>Semin</a:t>
            </a:r>
            <a:r>
              <a:rPr lang="en-US" altLang="zh-TW" sz="1600" dirty="0"/>
              <a:t> Respir </a:t>
            </a:r>
            <a:r>
              <a:rPr lang="en-US" altLang="zh-TW" sz="1600" dirty="0" err="1"/>
              <a:t>Crit</a:t>
            </a:r>
            <a:r>
              <a:rPr lang="en-US" altLang="zh-TW" sz="1600" dirty="0"/>
              <a:t> Care Med. 2011 Aug;32(4):409-22. </a:t>
            </a:r>
            <a:endParaRPr lang="zh-TW" altLang="en-US" sz="1600" dirty="0"/>
          </a:p>
        </p:txBody>
      </p:sp>
    </p:spTree>
    <p:extLst>
      <p:ext uri="{BB962C8B-B14F-4D97-AF65-F5344CB8AC3E}">
        <p14:creationId xmlns:p14="http://schemas.microsoft.com/office/powerpoint/2010/main" val="2144729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B9C91A66-611B-4116-A592-BDD3955B4F54}"/>
              </a:ext>
            </a:extLst>
          </p:cNvPr>
          <p:cNvPicPr>
            <a:picLocks noChangeAspect="1"/>
          </p:cNvPicPr>
          <p:nvPr/>
        </p:nvPicPr>
        <p:blipFill rotWithShape="1">
          <a:blip r:embed="rId2"/>
          <a:srcRect b="46658"/>
          <a:stretch/>
        </p:blipFill>
        <p:spPr>
          <a:xfrm>
            <a:off x="918198" y="4071422"/>
            <a:ext cx="10217782" cy="2432502"/>
          </a:xfrm>
          <a:prstGeom prst="rect">
            <a:avLst/>
          </a:prstGeom>
        </p:spPr>
      </p:pic>
      <p:pic>
        <p:nvPicPr>
          <p:cNvPr id="7" name="圖片 6">
            <a:extLst>
              <a:ext uri="{FF2B5EF4-FFF2-40B4-BE49-F238E27FC236}">
                <a16:creationId xmlns:a16="http://schemas.microsoft.com/office/drawing/2014/main" id="{4F99219F-EE51-4144-9C39-678FAFE30395}"/>
              </a:ext>
            </a:extLst>
          </p:cNvPr>
          <p:cNvPicPr>
            <a:picLocks noChangeAspect="1"/>
          </p:cNvPicPr>
          <p:nvPr/>
        </p:nvPicPr>
        <p:blipFill rotWithShape="1">
          <a:blip r:embed="rId3"/>
          <a:srcRect l="2352" t="4141" r="2551"/>
          <a:stretch/>
        </p:blipFill>
        <p:spPr>
          <a:xfrm>
            <a:off x="506027" y="1079305"/>
            <a:ext cx="4084744" cy="2995528"/>
          </a:xfrm>
          <a:prstGeom prst="rect">
            <a:avLst/>
          </a:prstGeom>
        </p:spPr>
      </p:pic>
      <p:sp>
        <p:nvSpPr>
          <p:cNvPr id="8" name="矩形 7">
            <a:extLst>
              <a:ext uri="{FF2B5EF4-FFF2-40B4-BE49-F238E27FC236}">
                <a16:creationId xmlns:a16="http://schemas.microsoft.com/office/drawing/2014/main" id="{0F5C39B9-895C-4BD2-BD32-889194A47408}"/>
              </a:ext>
            </a:extLst>
          </p:cNvPr>
          <p:cNvSpPr/>
          <p:nvPr/>
        </p:nvSpPr>
        <p:spPr>
          <a:xfrm>
            <a:off x="8028373" y="6488668"/>
            <a:ext cx="4240567" cy="369332"/>
          </a:xfrm>
          <a:prstGeom prst="rect">
            <a:avLst/>
          </a:prstGeom>
        </p:spPr>
        <p:txBody>
          <a:bodyPr wrap="square">
            <a:spAutoFit/>
          </a:bodyPr>
          <a:lstStyle/>
          <a:p>
            <a:r>
              <a:rPr lang="en-US" altLang="zh-TW" i="1" dirty="0"/>
              <a:t>Lancet Reg Health Am</a:t>
            </a:r>
            <a:r>
              <a:rPr lang="en-US" altLang="zh-TW" dirty="0"/>
              <a:t>. 2021 Jul 17;100015</a:t>
            </a:r>
            <a:endParaRPr lang="zh-TW" altLang="en-US" dirty="0"/>
          </a:p>
        </p:txBody>
      </p:sp>
      <p:sp>
        <p:nvSpPr>
          <p:cNvPr id="9" name="矩形 8">
            <a:extLst>
              <a:ext uri="{FF2B5EF4-FFF2-40B4-BE49-F238E27FC236}">
                <a16:creationId xmlns:a16="http://schemas.microsoft.com/office/drawing/2014/main" id="{42DEDAD3-18DF-4D0D-A287-DF6630045A4A}"/>
              </a:ext>
            </a:extLst>
          </p:cNvPr>
          <p:cNvSpPr/>
          <p:nvPr/>
        </p:nvSpPr>
        <p:spPr>
          <a:xfrm>
            <a:off x="5235289" y="2401134"/>
            <a:ext cx="5900691" cy="923330"/>
          </a:xfrm>
          <a:prstGeom prst="rect">
            <a:avLst/>
          </a:prstGeom>
          <a:solidFill>
            <a:srgbClr val="FFFFCC"/>
          </a:solidFill>
          <a:ln>
            <a:solidFill>
              <a:schemeClr val="tx1"/>
            </a:solidFill>
          </a:ln>
        </p:spPr>
        <p:txBody>
          <a:bodyPr wrap="square">
            <a:spAutoFit/>
          </a:bodyPr>
          <a:lstStyle/>
          <a:p>
            <a:pPr algn="ctr"/>
            <a:r>
              <a:rPr lang="en-US" altLang="zh-TW" dirty="0"/>
              <a:t>For influenza A and B, the percent positive decreased to </a:t>
            </a:r>
            <a:r>
              <a:rPr lang="en-US" altLang="zh-TW" dirty="0">
                <a:solidFill>
                  <a:srgbClr val="FF0000"/>
                </a:solidFill>
              </a:rPr>
              <a:t>0.0015</a:t>
            </a:r>
            <a:r>
              <a:rPr lang="en-US" altLang="zh-TW" dirty="0"/>
              <a:t> and </a:t>
            </a:r>
            <a:r>
              <a:rPr lang="en-US" altLang="zh-TW" dirty="0">
                <a:solidFill>
                  <a:srgbClr val="FF0000"/>
                </a:solidFill>
              </a:rPr>
              <a:t>0.0028</a:t>
            </a:r>
            <a:r>
              <a:rPr lang="en-US" altLang="zh-TW" dirty="0"/>
              <a:t> times that of pre-pandemic (</a:t>
            </a:r>
            <a:r>
              <a:rPr lang="en-US" altLang="zh-TW" dirty="0">
                <a:solidFill>
                  <a:srgbClr val="0070C0"/>
                </a:solidFill>
              </a:rPr>
              <a:t>2014-2019</a:t>
            </a:r>
            <a:r>
              <a:rPr lang="en-US" altLang="zh-TW" dirty="0"/>
              <a:t>) levels respectively</a:t>
            </a:r>
            <a:endParaRPr lang="zh-TW" altLang="en-US" dirty="0"/>
          </a:p>
        </p:txBody>
      </p:sp>
      <p:pic>
        <p:nvPicPr>
          <p:cNvPr id="10" name="圖片 9">
            <a:extLst>
              <a:ext uri="{FF2B5EF4-FFF2-40B4-BE49-F238E27FC236}">
                <a16:creationId xmlns:a16="http://schemas.microsoft.com/office/drawing/2014/main" id="{A0E10551-3859-4773-B32F-E2B53C8D057A}"/>
              </a:ext>
            </a:extLst>
          </p:cNvPr>
          <p:cNvPicPr>
            <a:picLocks noChangeAspect="1"/>
          </p:cNvPicPr>
          <p:nvPr/>
        </p:nvPicPr>
        <p:blipFill>
          <a:blip r:embed="rId4"/>
          <a:stretch>
            <a:fillRect/>
          </a:stretch>
        </p:blipFill>
        <p:spPr>
          <a:xfrm>
            <a:off x="9481351" y="93511"/>
            <a:ext cx="2585714" cy="1292857"/>
          </a:xfrm>
          <a:prstGeom prst="rect">
            <a:avLst/>
          </a:prstGeom>
        </p:spPr>
      </p:pic>
      <p:sp>
        <p:nvSpPr>
          <p:cNvPr id="2" name="矩形 1">
            <a:extLst>
              <a:ext uri="{FF2B5EF4-FFF2-40B4-BE49-F238E27FC236}">
                <a16:creationId xmlns:a16="http://schemas.microsoft.com/office/drawing/2014/main" id="{79D8F063-1CE3-4BBA-9B10-C63A6BE5E7B4}"/>
              </a:ext>
            </a:extLst>
          </p:cNvPr>
          <p:cNvSpPr/>
          <p:nvPr/>
        </p:nvSpPr>
        <p:spPr>
          <a:xfrm>
            <a:off x="8188960" y="5628640"/>
            <a:ext cx="2001520" cy="680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 name="矩形 2">
            <a:extLst>
              <a:ext uri="{FF2B5EF4-FFF2-40B4-BE49-F238E27FC236}">
                <a16:creationId xmlns:a16="http://schemas.microsoft.com/office/drawing/2014/main" id="{77E817C6-F4D4-4463-A501-F0A24C37AB31}"/>
              </a:ext>
            </a:extLst>
          </p:cNvPr>
          <p:cNvSpPr/>
          <p:nvPr/>
        </p:nvSpPr>
        <p:spPr>
          <a:xfrm>
            <a:off x="4278389" y="2178785"/>
            <a:ext cx="381740" cy="14103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08AE21F3-F003-4F37-BFA4-4F6FEFA051E1}"/>
              </a:ext>
            </a:extLst>
          </p:cNvPr>
          <p:cNvSpPr/>
          <p:nvPr/>
        </p:nvSpPr>
        <p:spPr>
          <a:xfrm>
            <a:off x="727969" y="173955"/>
            <a:ext cx="8461751" cy="646331"/>
          </a:xfrm>
          <a:prstGeom prst="rect">
            <a:avLst/>
          </a:prstGeom>
          <a:ln>
            <a:solidFill>
              <a:schemeClr val="tx1"/>
            </a:solidFill>
          </a:ln>
        </p:spPr>
        <p:txBody>
          <a:bodyPr wrap="square">
            <a:spAutoFit/>
          </a:bodyPr>
          <a:lstStyle/>
          <a:p>
            <a:pPr algn="ctr"/>
            <a:r>
              <a:rPr lang="en-US" altLang="zh-TW" dirty="0"/>
              <a:t>The impact of the COVID-19 pandemic on influenza, respiratory syncytial virus, and other seasonal respiratory virus circulation in Canada: A population-based study</a:t>
            </a:r>
            <a:endParaRPr lang="zh-TW" altLang="en-US" dirty="0"/>
          </a:p>
        </p:txBody>
      </p:sp>
    </p:spTree>
    <p:extLst>
      <p:ext uri="{BB962C8B-B14F-4D97-AF65-F5344CB8AC3E}">
        <p14:creationId xmlns:p14="http://schemas.microsoft.com/office/powerpoint/2010/main" val="309763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1713</TotalTime>
  <Words>7251</Words>
  <Application>Microsoft Office PowerPoint</Application>
  <PresentationFormat>寬螢幕</PresentationFormat>
  <Paragraphs>547</Paragraphs>
  <Slides>80</Slides>
  <Notes>21</Notes>
  <HiddenSlides>0</HiddenSlides>
  <MMClips>0</MMClips>
  <ScaleCrop>false</ScaleCrop>
  <HeadingPairs>
    <vt:vector size="8" baseType="variant">
      <vt:variant>
        <vt:lpstr>使用字型</vt:lpstr>
      </vt:variant>
      <vt:variant>
        <vt:i4>16</vt:i4>
      </vt:variant>
      <vt:variant>
        <vt:lpstr>佈景主題</vt:lpstr>
      </vt:variant>
      <vt:variant>
        <vt:i4>1</vt:i4>
      </vt:variant>
      <vt:variant>
        <vt:lpstr>內嵌 OLE 伺服程式</vt:lpstr>
      </vt:variant>
      <vt:variant>
        <vt:i4>1</vt:i4>
      </vt:variant>
      <vt:variant>
        <vt:lpstr>投影片標題</vt:lpstr>
      </vt:variant>
      <vt:variant>
        <vt:i4>80</vt:i4>
      </vt:variant>
    </vt:vector>
  </HeadingPairs>
  <TitlesOfParts>
    <vt:vector size="98" baseType="lpstr">
      <vt:lpstr>BlinkMacSystemFont</vt:lpstr>
      <vt:lpstr>MS PGothic</vt:lpstr>
      <vt:lpstr>MS PGothic</vt:lpstr>
      <vt:lpstr>ヒラギノ角ゴ ProN W3</vt:lpstr>
      <vt:lpstr>微軟正黑體</vt:lpstr>
      <vt:lpstr>新細明體</vt:lpstr>
      <vt:lpstr>標楷體</vt:lpstr>
      <vt:lpstr>Arial</vt:lpstr>
      <vt:lpstr>Book Antiqua</vt:lpstr>
      <vt:lpstr>Calibri</vt:lpstr>
      <vt:lpstr>Calibri Light</vt:lpstr>
      <vt:lpstr>Garamond</vt:lpstr>
      <vt:lpstr>Gill Sans</vt:lpstr>
      <vt:lpstr>Symbol</vt:lpstr>
      <vt:lpstr>Times</vt:lpstr>
      <vt:lpstr>Times New Roman</vt:lpstr>
      <vt:lpstr>Office 佈景主題</vt:lpstr>
      <vt:lpstr>Microsoft Clip Gallery</vt:lpstr>
      <vt:lpstr>流感的流行病學</vt:lpstr>
      <vt:lpstr>大綱</vt:lpstr>
      <vt:lpstr>大綱</vt:lpstr>
      <vt:lpstr>在COVID-19疫情下，流感的疫情如何呢?</vt:lpstr>
      <vt:lpstr>PowerPoint 簡報</vt:lpstr>
      <vt:lpstr>PowerPoint 簡報</vt:lpstr>
      <vt:lpstr>PowerPoint 簡報</vt:lpstr>
      <vt:lpstr>PowerPoint 簡報</vt:lpstr>
      <vt:lpstr>PowerPoint 簡報</vt:lpstr>
      <vt:lpstr>PowerPoint 簡報</vt:lpstr>
      <vt:lpstr>COVID-19 and Influenza Co-infection: A Systematic Review and Meta-Analysis</vt:lpstr>
      <vt:lpstr>Rates of co-infection with SARS-CoV-2 and influenza virus in COVID-19 children and adult patients</vt:lpstr>
      <vt:lpstr>Conclusions</vt:lpstr>
      <vt:lpstr>大綱</vt:lpstr>
      <vt:lpstr>PowerPoint 簡報</vt:lpstr>
      <vt:lpstr>PowerPoint 簡報</vt:lpstr>
      <vt:lpstr>PowerPoint 簡報</vt:lpstr>
      <vt:lpstr>PowerPoint 簡報</vt:lpstr>
      <vt:lpstr>PowerPoint 簡報</vt:lpstr>
      <vt:lpstr>PowerPoint 簡報</vt:lpstr>
      <vt:lpstr>大綱</vt:lpstr>
      <vt:lpstr>PowerPoint 簡報</vt:lpstr>
      <vt:lpstr>PowerPoint 簡報</vt:lpstr>
      <vt:lpstr>大綱</vt:lpstr>
      <vt:lpstr>病毒分類</vt:lpstr>
      <vt:lpstr>PowerPoint 簡報</vt:lpstr>
      <vt:lpstr>A、B 、C型流行性感冒病毒的結構</vt:lpstr>
      <vt:lpstr>PowerPoint 簡報</vt:lpstr>
      <vt:lpstr>PowerPoint 簡報</vt:lpstr>
      <vt:lpstr>A型流感的生命週期</vt:lpstr>
      <vt:lpstr>A型流感病毒有甚麼獨特之處?</vt:lpstr>
      <vt:lpstr>水鳥是A型流感病毒的天然宿主</vt:lpstr>
      <vt:lpstr>各種A型流感亞型的宿主</vt:lpstr>
      <vt:lpstr>Sialic acid的鍵結決定了流感病毒HA受器的連結</vt:lpstr>
      <vt:lpstr>PowerPoint 簡報</vt:lpstr>
      <vt:lpstr>流感病毒抗原多變性</vt:lpstr>
      <vt:lpstr>PowerPoint 簡報</vt:lpstr>
      <vt:lpstr>抗原的漂變(Antigenic Drift )</vt:lpstr>
      <vt:lpstr>PowerPoint 簡報</vt:lpstr>
      <vt:lpstr>抗原性轉變(Antigenic Shift)</vt:lpstr>
      <vt:lpstr>A schematic representation showing major events involved in emergence of an influenza pandemic, from the two major animal reservoirs to the global outbreak in humans</vt:lpstr>
      <vt:lpstr>PowerPoint 簡報</vt:lpstr>
      <vt:lpstr>Origin of 2009 pandemic H1N1 influenza strain “quadruple reassortant”</vt:lpstr>
      <vt:lpstr>PowerPoint 簡報</vt:lpstr>
      <vt:lpstr>Origin of the novel avian influenza A H7N9 virus</vt:lpstr>
      <vt:lpstr>PowerPoint 簡報</vt:lpstr>
      <vt:lpstr>Timeline of the history of influenza virus circulation in humans since 1890s</vt:lpstr>
      <vt:lpstr>PowerPoint 簡報</vt:lpstr>
      <vt:lpstr>“西班牙流感 ”A(H1N1):1918 -19</vt:lpstr>
      <vt:lpstr>PowerPoint 簡報</vt:lpstr>
      <vt:lpstr>“亞洲流感 ”A(H2N2): 1956- 57</vt:lpstr>
      <vt:lpstr>“香港流感 ”A(H3N2):1968 -69</vt:lpstr>
      <vt:lpstr>其它曾感染過人類的新型A型流感亞型</vt:lpstr>
      <vt:lpstr>Influenza immune imprinting and the history of circulating influenza viruses</vt:lpstr>
      <vt:lpstr>大綱</vt:lpstr>
      <vt:lpstr>PowerPoint 簡報</vt:lpstr>
      <vt:lpstr>流感的症狀</vt:lpstr>
      <vt:lpstr>PowerPoint 簡報</vt:lpstr>
      <vt:lpstr>PowerPoint 簡報</vt:lpstr>
      <vt:lpstr>PowerPoint 簡報</vt:lpstr>
      <vt:lpstr>The frequency of influenza and bacterial coinfection</vt:lpstr>
      <vt:lpstr>PowerPoint 簡報</vt:lpstr>
      <vt:lpstr>病毒性肺炎常見的電腦斷層表現</vt:lpstr>
      <vt:lpstr>PowerPoint 簡報</vt:lpstr>
      <vt:lpstr>The frequency of influenza and IPA coinfection</vt:lpstr>
      <vt:lpstr>PowerPoint 簡報</vt:lpstr>
      <vt:lpstr>PowerPoint 簡報</vt:lpstr>
      <vt:lpstr>PowerPoint 簡報</vt:lpstr>
      <vt:lpstr>大綱</vt:lpstr>
      <vt:lpstr>PowerPoint 簡報</vt:lpstr>
      <vt:lpstr>M2 protein inhibitor</vt:lpstr>
      <vt:lpstr>PowerPoint 簡報</vt:lpstr>
      <vt:lpstr>PowerPoint 簡報</vt:lpstr>
      <vt:lpstr>PowerPoint 簡報</vt:lpstr>
      <vt:lpstr>神經胺酸脢抑制劑</vt:lpstr>
      <vt:lpstr>神經氨脢抑制劑的作用機轉</vt:lpstr>
      <vt:lpstr>Antiviral Medications Recommended for Treatment and Chemoprophylaxis of Influenza – U.S. CDC </vt:lpstr>
      <vt:lpstr>四種神經胺酶抑制劑與涎酸(sialic acid)的結構比較</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流感的流行病學</dc:title>
  <dc:creator>KMU_user</dc:creator>
  <cp:lastModifiedBy>KMU_user</cp:lastModifiedBy>
  <cp:revision>86</cp:revision>
  <dcterms:created xsi:type="dcterms:W3CDTF">2022-06-07T03:31:17Z</dcterms:created>
  <dcterms:modified xsi:type="dcterms:W3CDTF">2022-06-11T00:13:44Z</dcterms:modified>
</cp:coreProperties>
</file>